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0693400" cy="756285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35" autoAdjust="0"/>
    <p:restoredTop sz="72418" autoAdjust="0"/>
  </p:normalViewPr>
  <p:slideViewPr>
    <p:cSldViewPr snapToGrid="0">
      <p:cViewPr varScale="1">
        <p:scale>
          <a:sx n="51" d="100"/>
          <a:sy n="51" d="100"/>
        </p:scale>
        <p:origin x="21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title>
      <c:tx>
        <c:rich>
          <a:bodyPr/>
          <a:lstStyle/>
          <a:p>
            <a:r>
              <a:rPr lang="fr-FR" sz="1000" b="1"/>
              <a:t>Temps de recherche exhaustive, en puissance de 10 secondes (1 milliard d'essais/s)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log10(s)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7D5B-4682-BDD9-DF5508A4279E}"/>
              </c:ext>
            </c:extLst>
          </c:dPt>
          <c:dPt>
            <c:idx val="1"/>
            <c:invertIfNegative val="1"/>
            <c:bubble3D val="0"/>
            <c:spPr>
              <a:solidFill>
                <a:srgbClr val="B26A00"/>
              </a:solidFill>
            </c:spPr>
            <c:extLst>
              <c:ext xmlns:c16="http://schemas.microsoft.com/office/drawing/2014/chart" uri="{C3380CC4-5D6E-409C-BE32-E72D297353CC}">
                <c16:uniqueId val="{00000003-7D5B-4682-BDD9-DF5508A4279E}"/>
              </c:ext>
            </c:extLst>
          </c:dPt>
          <c:dPt>
            <c:idx val="2"/>
            <c:invertIfNegative val="1"/>
            <c:bubble3D val="0"/>
            <c:spPr>
              <a:solidFill>
                <a:srgbClr val="1F6F78"/>
              </a:solidFill>
            </c:spPr>
            <c:extLst>
              <c:ext xmlns:c16="http://schemas.microsoft.com/office/drawing/2014/chart" uri="{C3380CC4-5D6E-409C-BE32-E72D297353CC}">
                <c16:uniqueId val="{00000005-7D5B-4682-BDD9-DF5508A4279E}"/>
              </c:ext>
            </c:extLst>
          </c:dPt>
          <c:dPt>
            <c:idx val="3"/>
            <c:invertIfNegative val="1"/>
            <c:bubble3D val="0"/>
            <c:spPr>
              <a:solidFill>
                <a:srgbClr val="013B53"/>
              </a:solidFill>
            </c:spPr>
            <c:extLst>
              <c:ext xmlns:c16="http://schemas.microsoft.com/office/drawing/2014/chart" uri="{C3380CC4-5D6E-409C-BE32-E72D297353CC}">
                <c16:uniqueId val="{00000007-7D5B-4682-BDD9-DF5508A4279E}"/>
              </c:ext>
            </c:extLst>
          </c:dPt>
          <c:dPt>
            <c:idx val="4"/>
            <c:invertIfNegative val="1"/>
            <c:bubble3D val="0"/>
            <c:spPr>
              <a:solidFill>
                <a:srgbClr val="013B53"/>
              </a:solidFill>
            </c:spPr>
            <c:extLst>
              <c:ext xmlns:c16="http://schemas.microsoft.com/office/drawing/2014/chart" uri="{C3380CC4-5D6E-409C-BE32-E72D297353CC}">
                <c16:uniqueId val="{00000009-7D5B-4682-BDD9-DF5508A4279E}"/>
              </c:ext>
            </c:extLst>
          </c:dPt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8 minusc.</c:v>
                </c:pt>
                <c:pt idx="1">
                  <c:v>8 mixtes</c:v>
                </c:pt>
                <c:pt idx="2">
                  <c:v>4 mots</c:v>
                </c:pt>
                <c:pt idx="3">
                  <c:v>12 mixtes</c:v>
                </c:pt>
                <c:pt idx="4">
                  <c:v>6 mots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2.2999999999999998</c:v>
                </c:pt>
                <c:pt idx="1">
                  <c:v>6.8</c:v>
                </c:pt>
                <c:pt idx="2">
                  <c:v>6.6</c:v>
                </c:pt>
                <c:pt idx="3">
                  <c:v>14.7</c:v>
                </c:pt>
                <c:pt idx="4">
                  <c:v>14.3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D5B-4682-BDD9-DF5508A4279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FC4E5-CE9A-478E-B09E-084021AEFAEB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0A65F-70CE-4C11-9DB6-CADF0E49A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4098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81810F3-05C8-F096-C9D2-3FC03FBD30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672" y="6885615"/>
            <a:ext cx="644728" cy="67723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BF56F4-9159-01F8-5FA5-06C9E2EE99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" y="6892098"/>
            <a:ext cx="644728" cy="67723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9289915" y="7294480"/>
            <a:ext cx="408561" cy="268369"/>
          </a:xfrm>
          <a:prstGeom prst="rect">
            <a:avLst/>
          </a:prstGeom>
          <a:solidFill>
            <a:srgbClr val="013B53"/>
          </a:solidFill>
        </p:spPr>
        <p:txBody>
          <a:bodyPr wrap="none" lIns="0" tIns="0" rIns="0" bIns="0">
            <a:noAutofit/>
          </a:bodyPr>
          <a:lstStyle/>
          <a:p>
            <a:pPr indent="0"/>
            <a:fld id="{B617CC79-FD00-4B7E-AD77-00347CBAF224}" type="slidenum">
              <a:rPr lang="en-US" sz="1300" b="1" i="1" smtClean="0">
                <a:solidFill>
                  <a:srgbClr val="FFFFFF"/>
                </a:solidFill>
                <a:latin typeface="Arial Black" panose="020B0A04020102020204" pitchFamily="34" charset="0"/>
              </a:rPr>
              <a:t>‹N°›</a:t>
            </a:fld>
            <a:endParaRPr lang="en-US" sz="1300" b="1" i="1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510EE2-713F-2A8C-5A62-C9E4E9F9390B}"/>
              </a:ext>
            </a:extLst>
          </p:cNvPr>
          <p:cNvSpPr/>
          <p:nvPr userDrawn="1"/>
        </p:nvSpPr>
        <p:spPr>
          <a:xfrm>
            <a:off x="804152" y="7294482"/>
            <a:ext cx="5450733" cy="268368"/>
          </a:xfrm>
          <a:prstGeom prst="rect">
            <a:avLst/>
          </a:prstGeom>
          <a:solidFill>
            <a:srgbClr val="013B53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1300" b="1" i="1" dirty="0">
                <a:solidFill>
                  <a:srgbClr val="FFFFFF"/>
                </a:solidFill>
                <a:latin typeface="Arial"/>
              </a:rPr>
              <a:t>WEDNES-CYBER-DAY BY FIRST LIEUTENANT MOAMPANDJ OTIS 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64792"/>
            <a:ext cx="10689336" cy="40325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777240"/>
            <a:ext cx="923544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Maîtriser ses données, protéger son identité, reprendre le contrôle de sa vie numérique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7552" y="2743200"/>
            <a:ext cx="9198864" cy="210312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2834640"/>
            <a:ext cx="8961120" cy="192024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3200" b="1" i="1">
                <a:solidFill>
                  <a:srgbClr val="161616"/>
                </a:solidFill>
                <a:latin typeface="Arial"/>
              </a:rPr>
              <a:t>PROTECTION DE LA VIE PRIVÉE DANS LE MONDE NUMÉRIQUE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5943600"/>
            <a:ext cx="7955279" cy="822960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algn="ctr"/>
            <a:r>
              <a:rPr sz="1400" b="1" i="1">
                <a:solidFill>
                  <a:srgbClr val="002060"/>
                </a:solidFill>
                <a:latin typeface="Arial"/>
              </a:rPr>
              <a:t>Sensibilisation à la protection de la vie privée numérique : contexte camerounais</a:t>
            </a:r>
          </a:p>
          <a:p>
            <a:pPr algn="ctr"/>
            <a:r>
              <a:rPr sz="1400" b="1" i="1">
                <a:solidFill>
                  <a:srgbClr val="002060"/>
                </a:solidFill>
                <a:latin typeface="Arial"/>
              </a:rPr>
              <a:t>WEDNES-CYBER-DAY · HELIOS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Hello HELIOS 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554480"/>
            <a:ext cx="566928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700" dirty="0">
                <a:solidFill>
                  <a:srgbClr val="161616"/>
                </a:solidFill>
                <a:latin typeface="Arial"/>
              </a:rPr>
              <a:t>M. Sc. Otis MOAMPANDJ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700" dirty="0">
                <a:solidFill>
                  <a:srgbClr val="161616"/>
                </a:solidFill>
                <a:latin typeface="Arial"/>
              </a:rPr>
              <a:t>Computer Science Engineer (ISDS)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700" dirty="0">
                <a:solidFill>
                  <a:srgbClr val="161616"/>
                </a:solidFill>
                <a:latin typeface="Arial"/>
              </a:rPr>
              <a:t>Young Officer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700" dirty="0">
                <a:solidFill>
                  <a:srgbClr val="161616"/>
                </a:solidFill>
                <a:latin typeface="Arial"/>
              </a:rPr>
              <a:t>Certified NSE</a:t>
            </a:r>
            <a:r>
              <a:rPr lang="fr-FR" sz="1700" dirty="0">
                <a:solidFill>
                  <a:srgbClr val="161616"/>
                </a:solidFill>
                <a:latin typeface="Arial"/>
              </a:rPr>
              <a:t>5</a:t>
            </a:r>
            <a:r>
              <a:rPr sz="1700" dirty="0">
                <a:solidFill>
                  <a:srgbClr val="161616"/>
                </a:solidFill>
                <a:latin typeface="Arial"/>
              </a:rPr>
              <a:t>, </a:t>
            </a:r>
            <a:endParaRPr lang="fr-FR" sz="1700"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fr-CM" sz="1700" dirty="0">
                <a:solidFill>
                  <a:srgbClr val="161616"/>
                </a:solidFill>
                <a:latin typeface="Arial"/>
              </a:rPr>
              <a:t>ITU </a:t>
            </a:r>
            <a:r>
              <a:rPr lang="fr-CM" sz="1700" dirty="0" err="1">
                <a:solidFill>
                  <a:srgbClr val="161616"/>
                </a:solidFill>
                <a:latin typeface="Arial"/>
              </a:rPr>
              <a:t>Delegate</a:t>
            </a:r>
            <a:endParaRPr lang="fr-CM" sz="1700"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700" dirty="0" err="1">
                <a:solidFill>
                  <a:srgbClr val="161616"/>
                </a:solidFill>
                <a:latin typeface="Arial"/>
              </a:rPr>
              <a:t>Cyberdiplomacy</a:t>
            </a:r>
            <a:r>
              <a:rPr sz="1700" dirty="0">
                <a:solidFill>
                  <a:srgbClr val="161616"/>
                </a:solidFill>
                <a:latin typeface="Arial"/>
              </a:rPr>
              <a:t> (UNADER)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700" b="1" i="1" dirty="0">
                <a:solidFill>
                  <a:srgbClr val="161616"/>
                </a:solidFill>
                <a:latin typeface="Arial"/>
              </a:rPr>
              <a:t>Research Interests : </a:t>
            </a:r>
            <a:r>
              <a:rPr sz="1700" dirty="0">
                <a:solidFill>
                  <a:srgbClr val="161616"/>
                </a:solidFill>
                <a:latin typeface="Arial"/>
              </a:rPr>
              <a:t>Deep Learning · Big Data Analytics · Information Retrieval · Cybersecurity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700" b="1" i="1" dirty="0">
                <a:solidFill>
                  <a:srgbClr val="161616"/>
                </a:solidFill>
                <a:latin typeface="Arial"/>
              </a:rPr>
              <a:t>Room : </a:t>
            </a:r>
            <a:r>
              <a:rPr sz="1700" dirty="0">
                <a:solidFill>
                  <a:srgbClr val="161616"/>
                </a:solidFill>
                <a:latin typeface="Arial"/>
              </a:rPr>
              <a:t>Situation Room PC HELIOS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700" b="1" i="1" dirty="0">
                <a:solidFill>
                  <a:srgbClr val="161616"/>
                </a:solidFill>
                <a:latin typeface="Arial"/>
              </a:rPr>
              <a:t>Email : </a:t>
            </a:r>
            <a:r>
              <a:rPr sz="1700" i="1" dirty="0">
                <a:solidFill>
                  <a:srgbClr val="161616"/>
                </a:solidFill>
                <a:latin typeface="Arial"/>
              </a:rPr>
              <a:t>moampandjotis@heliosc4i.cm</a:t>
            </a:r>
          </a:p>
        </p:txBody>
      </p:sp>
      <p:pic>
        <p:nvPicPr>
          <p:cNvPr id="5" name="Picture 4" descr="image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720" y="1810512"/>
            <a:ext cx="2468880" cy="25786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97280" y="5669280"/>
            <a:ext cx="8595360" cy="535531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algn="ctr"/>
            <a:r>
              <a:rPr sz="1500" b="0" i="1" dirty="0">
                <a:solidFill>
                  <a:srgbClr val="002060"/>
                </a:solidFill>
                <a:latin typeface="Arial"/>
              </a:rPr>
              <a:t>Angle de </a:t>
            </a:r>
            <a:r>
              <a:rPr sz="1500" b="0" i="1" dirty="0" err="1">
                <a:solidFill>
                  <a:srgbClr val="002060"/>
                </a:solidFill>
                <a:latin typeface="Arial"/>
              </a:rPr>
              <a:t>cette</a:t>
            </a:r>
            <a:r>
              <a:rPr sz="1500" b="0" i="1" dirty="0">
                <a:solidFill>
                  <a:srgbClr val="002060"/>
                </a:solidFill>
                <a:latin typeface="Arial"/>
              </a:rPr>
              <a:t> séance : le point de </a:t>
            </a:r>
            <a:r>
              <a:rPr sz="1500" b="0" i="1" dirty="0" err="1">
                <a:solidFill>
                  <a:srgbClr val="002060"/>
                </a:solidFill>
                <a:latin typeface="Arial"/>
              </a:rPr>
              <a:t>vue</a:t>
            </a:r>
            <a:r>
              <a:rPr sz="1500" b="0" i="1" dirty="0">
                <a:solidFill>
                  <a:srgbClr val="002060"/>
                </a:solidFill>
                <a:latin typeface="Arial"/>
              </a:rPr>
              <a:t> du RSSI, qui </a:t>
            </a:r>
            <a:r>
              <a:rPr sz="1500" b="0" i="1" dirty="0" err="1">
                <a:solidFill>
                  <a:srgbClr val="002060"/>
                </a:solidFill>
                <a:latin typeface="Arial"/>
              </a:rPr>
              <a:t>traite</a:t>
            </a:r>
            <a:r>
              <a:rPr sz="1500" b="0" i="1" dirty="0">
                <a:solidFill>
                  <a:srgbClr val="002060"/>
                </a:solidFill>
                <a:latin typeface="Arial"/>
              </a:rPr>
              <a:t> la vie </a:t>
            </a:r>
            <a:r>
              <a:rPr sz="1500" b="0" i="1" dirty="0" err="1">
                <a:solidFill>
                  <a:srgbClr val="002060"/>
                </a:solidFill>
                <a:latin typeface="Arial"/>
              </a:rPr>
              <a:t>privée</a:t>
            </a:r>
            <a:r>
              <a:rPr sz="1500" b="0" i="1" dirty="0">
                <a:solidFill>
                  <a:srgbClr val="002060"/>
                </a:solidFill>
                <a:latin typeface="Arial"/>
              </a:rPr>
              <a:t> </a:t>
            </a:r>
            <a:r>
              <a:rPr sz="1500" b="0" i="1" dirty="0" err="1">
                <a:solidFill>
                  <a:srgbClr val="002060"/>
                </a:solidFill>
                <a:latin typeface="Arial"/>
              </a:rPr>
              <a:t>comme</a:t>
            </a:r>
            <a:r>
              <a:rPr sz="1500" b="0" i="1" dirty="0">
                <a:solidFill>
                  <a:srgbClr val="002060"/>
                </a:solidFill>
                <a:latin typeface="Arial"/>
              </a:rPr>
              <a:t> un droit et </a:t>
            </a:r>
            <a:r>
              <a:rPr sz="1500" b="0" i="1" dirty="0" err="1">
                <a:solidFill>
                  <a:srgbClr val="002060"/>
                </a:solidFill>
                <a:latin typeface="Arial"/>
              </a:rPr>
              <a:t>comme</a:t>
            </a:r>
            <a:r>
              <a:rPr sz="1500" b="0" i="1" dirty="0">
                <a:solidFill>
                  <a:srgbClr val="002060"/>
                </a:solidFill>
                <a:latin typeface="Arial"/>
              </a:rPr>
              <a:t> un </a:t>
            </a:r>
            <a:r>
              <a:rPr sz="1500" b="0" i="1" dirty="0" err="1">
                <a:solidFill>
                  <a:srgbClr val="002060"/>
                </a:solidFill>
                <a:latin typeface="Arial"/>
              </a:rPr>
              <a:t>risque</a:t>
            </a:r>
            <a:r>
              <a:rPr sz="1500" b="0" i="1" dirty="0">
                <a:solidFill>
                  <a:srgbClr val="002060"/>
                </a:solidFill>
                <a:latin typeface="Arial"/>
              </a:rPr>
              <a:t> à </a:t>
            </a:r>
            <a:r>
              <a:rPr sz="1500" b="0" i="1" dirty="0" err="1">
                <a:solidFill>
                  <a:srgbClr val="002060"/>
                </a:solidFill>
                <a:latin typeface="Arial"/>
              </a:rPr>
              <a:t>réduire</a:t>
            </a:r>
            <a:r>
              <a:rPr sz="1500" b="0" i="1" dirty="0">
                <a:solidFill>
                  <a:srgbClr val="002060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I. Ouverture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EXEMPLE PÉDAGOGIQUE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7315200" cy="457200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algn="l"/>
            <a:r>
              <a:rPr sz="2200" b="1" i="1">
                <a:solidFill>
                  <a:srgbClr val="161616"/>
                </a:solidFill>
                <a:latin typeface="Arial"/>
              </a:rPr>
              <a:t>Idée Maîtresse</a:t>
            </a:r>
          </a:p>
        </p:txBody>
      </p:sp>
      <p:sp>
        <p:nvSpPr>
          <p:cNvPr id="6" name="Bevel 5"/>
          <p:cNvSpPr/>
          <p:nvPr/>
        </p:nvSpPr>
        <p:spPr>
          <a:xfrm>
            <a:off x="521207" y="1554480"/>
            <a:ext cx="9601200" cy="3383280"/>
          </a:xfrm>
          <a:prstGeom prst="bevel">
            <a:avLst/>
          </a:prstGeom>
          <a:solidFill>
            <a:srgbClr val="FFFFFF"/>
          </a:solidFill>
          <a:ln w="19050">
            <a:solidFill>
              <a:srgbClr val="1616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2011680"/>
            <a:ext cx="8503920" cy="24688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800" b="0" i="1">
                <a:solidFill>
                  <a:srgbClr val="161616"/>
                </a:solidFill>
                <a:latin typeface="Arial"/>
              </a:rPr>
              <a:t>Que pourrait faire un inconnu s'il connaissait votre numéro de téléphone, vos habitudes, vos transactions et vos relations 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5257800"/>
            <a:ext cx="1783080" cy="640080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Influencer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487168" y="5257800"/>
            <a:ext cx="1783080" cy="64008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Surveiller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25696" y="5257800"/>
            <a:ext cx="1783080" cy="640080"/>
          </a:xfrm>
          <a:prstGeom prst="round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Manipuler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64224" y="5257800"/>
            <a:ext cx="1783080" cy="640080"/>
          </a:xfrm>
          <a:prstGeom prst="roundRect">
            <a:avLst/>
          </a:prstGeom>
          <a:solidFill>
            <a:srgbClr val="7A5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Discriminer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02752" y="5257800"/>
            <a:ext cx="1783080" cy="640080"/>
          </a:xfrm>
          <a:prstGeom prst="round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Frauder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5989320"/>
            <a:ext cx="9509760" cy="457200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algn="ctr"/>
            <a:r>
              <a:rPr sz="1300" b="0" i="1">
                <a:solidFill>
                  <a:srgbClr val="595959"/>
                </a:solidFill>
                <a:latin typeface="Arial"/>
              </a:rPr>
              <a:t>Une donnée peut influencer, surveiller, manipuler, discriminer ou frauder.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Overview of Presentation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5486400" cy="45720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700" b="1" i="0">
                <a:solidFill>
                  <a:srgbClr val="161616"/>
                </a:solidFill>
                <a:latin typeface="Arial"/>
              </a:rPr>
              <a:t>1.  Ouverture et notions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709928"/>
            <a:ext cx="5486400" cy="45720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700" b="1" i="0">
                <a:solidFill>
                  <a:srgbClr val="161616"/>
                </a:solidFill>
                <a:latin typeface="Arial"/>
              </a:rPr>
              <a:t>2.  Données personnelles et législation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31136"/>
            <a:ext cx="5486400" cy="45720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700" b="1" i="0">
                <a:solidFill>
                  <a:srgbClr val="161616"/>
                </a:solidFill>
                <a:latin typeface="Arial"/>
              </a:rPr>
              <a:t>3.  Identité numérique et vol de données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752344"/>
            <a:ext cx="5486400" cy="45720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700" b="1" i="0">
                <a:solidFill>
                  <a:srgbClr val="161616"/>
                </a:solidFill>
                <a:latin typeface="Arial"/>
              </a:rPr>
              <a:t>4.  Smartphones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273552"/>
            <a:ext cx="5486400" cy="45720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700" b="1" i="0">
                <a:solidFill>
                  <a:srgbClr val="161616"/>
                </a:solidFill>
                <a:latin typeface="Arial"/>
              </a:rPr>
              <a:t>5.  E-mails et communications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794759"/>
            <a:ext cx="5486400" cy="45720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700" b="1" i="0">
                <a:solidFill>
                  <a:srgbClr val="161616"/>
                </a:solidFill>
                <a:latin typeface="Arial"/>
              </a:rPr>
              <a:t>6.  Navigation web et traçage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315968"/>
            <a:ext cx="5486400" cy="45720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700" b="1" i="0">
                <a:solidFill>
                  <a:srgbClr val="161616"/>
                </a:solidFill>
                <a:latin typeface="Arial"/>
              </a:rPr>
              <a:t>7.  Objets connectés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4837176"/>
            <a:ext cx="5486400" cy="45720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700" b="1" i="0">
                <a:solidFill>
                  <a:srgbClr val="161616"/>
                </a:solidFill>
                <a:latin typeface="Arial"/>
              </a:rPr>
              <a:t>8.  Consommation et finances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5358383"/>
            <a:ext cx="5486400" cy="45720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700" b="1" i="0">
                <a:solidFill>
                  <a:srgbClr val="161616"/>
                </a:solidFill>
                <a:latin typeface="Arial"/>
              </a:rPr>
              <a:t>9.  Plan d'action 24 h / 7 j / 30 j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879592"/>
            <a:ext cx="5486400" cy="45720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700" b="1" i="0">
                <a:solidFill>
                  <a:srgbClr val="161616"/>
                </a:solidFill>
                <a:latin typeface="Arial"/>
              </a:rPr>
              <a:t>10.  Conclusion et quiz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0" y="1188720"/>
            <a:ext cx="3931920" cy="457200"/>
          </a:xfrm>
          <a:prstGeom prst="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Objectifs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0" y="1645920"/>
            <a:ext cx="3931920" cy="420624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3886200" cy="3516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spcAft>
                <a:spcPts val="900"/>
              </a:spcAft>
              <a:buFont typeface="Arial"/>
              <a:buChar char="•"/>
            </a:pPr>
            <a:r>
              <a:rPr sz="2000" dirty="0" err="1">
                <a:solidFill>
                  <a:srgbClr val="161616"/>
                </a:solidFill>
                <a:latin typeface="Arial"/>
              </a:rPr>
              <a:t>Distinguer</a:t>
            </a:r>
            <a:r>
              <a:rPr sz="2000" dirty="0">
                <a:solidFill>
                  <a:srgbClr val="161616"/>
                </a:solidFill>
                <a:latin typeface="Arial"/>
              </a:rPr>
              <a:t> vie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privée</a:t>
            </a:r>
            <a:r>
              <a:rPr sz="2000" dirty="0">
                <a:solidFill>
                  <a:srgbClr val="161616"/>
                </a:solidFill>
                <a:latin typeface="Arial"/>
              </a:rPr>
              <a:t>,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confidentialité</a:t>
            </a:r>
            <a:r>
              <a:rPr sz="2000" dirty="0">
                <a:solidFill>
                  <a:srgbClr val="161616"/>
                </a:solidFill>
                <a:latin typeface="Arial"/>
              </a:rPr>
              <a:t>, protection des données,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cybersécurité</a:t>
            </a:r>
            <a:endParaRPr sz="2000" dirty="0">
              <a:solidFill>
                <a:srgbClr val="161616"/>
              </a:solidFill>
              <a:latin typeface="Arial"/>
            </a:endParaRPr>
          </a:p>
          <a:p>
            <a:pPr marL="285750" indent="-285750" algn="ctr">
              <a:spcAft>
                <a:spcPts val="900"/>
              </a:spcAft>
              <a:buFont typeface="Arial"/>
              <a:buChar char="•"/>
            </a:pPr>
            <a:r>
              <a:rPr sz="2000" dirty="0" err="1">
                <a:solidFill>
                  <a:srgbClr val="161616"/>
                </a:solidFill>
                <a:latin typeface="Arial"/>
              </a:rPr>
              <a:t>Repérer</a:t>
            </a:r>
            <a:r>
              <a:rPr sz="2000" dirty="0">
                <a:solidFill>
                  <a:srgbClr val="161616"/>
                </a:solidFill>
                <a:latin typeface="Arial"/>
              </a:rPr>
              <a:t> et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réduire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sa</a:t>
            </a:r>
            <a:r>
              <a:rPr sz="2000" dirty="0">
                <a:solidFill>
                  <a:srgbClr val="161616"/>
                </a:solidFill>
                <a:latin typeface="Arial"/>
              </a:rPr>
              <a:t> surface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d'exposition</a:t>
            </a:r>
            <a:endParaRPr sz="2000" dirty="0">
              <a:solidFill>
                <a:srgbClr val="161616"/>
              </a:solidFill>
              <a:latin typeface="Arial"/>
            </a:endParaRPr>
          </a:p>
          <a:p>
            <a:pPr marL="285750" indent="-285750" algn="ctr">
              <a:spcAft>
                <a:spcPts val="900"/>
              </a:spcAft>
              <a:buFont typeface="Arial"/>
              <a:buChar char="•"/>
            </a:pPr>
            <a:r>
              <a:rPr sz="2000" dirty="0" err="1">
                <a:solidFill>
                  <a:srgbClr val="161616"/>
                </a:solidFill>
                <a:latin typeface="Arial"/>
              </a:rPr>
              <a:t>Réagir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vite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en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cas</a:t>
            </a:r>
            <a:r>
              <a:rPr sz="2000" dirty="0">
                <a:solidFill>
                  <a:srgbClr val="161616"/>
                </a:solidFill>
                <a:latin typeface="Arial"/>
              </a:rPr>
              <a:t> de compromission</a:t>
            </a:r>
          </a:p>
          <a:p>
            <a:pPr marL="285750" indent="-285750" algn="ctr">
              <a:spcAft>
                <a:spcPts val="900"/>
              </a:spcAft>
              <a:buFont typeface="Arial"/>
              <a:buChar char="•"/>
            </a:pPr>
            <a:r>
              <a:rPr sz="2000" dirty="0" err="1">
                <a:solidFill>
                  <a:srgbClr val="161616"/>
                </a:solidFill>
                <a:latin typeface="Arial"/>
              </a:rPr>
              <a:t>Exercer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ses</a:t>
            </a:r>
            <a:r>
              <a:rPr sz="2000" dirty="0">
                <a:solidFill>
                  <a:srgbClr val="161616"/>
                </a:solidFill>
                <a:latin typeface="Arial"/>
              </a:rPr>
              <a:t> droits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en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connaissance</a:t>
            </a:r>
            <a:r>
              <a:rPr sz="2000" dirty="0">
                <a:solidFill>
                  <a:srgbClr val="161616"/>
                </a:solidFill>
                <a:latin typeface="Arial"/>
              </a:rPr>
              <a:t> du cadre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camerounais</a:t>
            </a:r>
            <a:endParaRPr sz="2000" dirty="0">
              <a:solidFill>
                <a:srgbClr val="161616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I. Ouverture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EXEMPLE PÉDAGOGIQUE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Quatre informations publiques suffisent à fabriquer un profil crédible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5120640" cy="290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900"/>
              </a:spcAft>
              <a:buFont typeface="Arial"/>
              <a:buChar char="•"/>
            </a:pPr>
            <a:r>
              <a:rPr sz="2000" dirty="0">
                <a:solidFill>
                  <a:srgbClr val="161616"/>
                </a:solidFill>
                <a:latin typeface="Arial"/>
              </a:rPr>
              <a:t>Un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numéro</a:t>
            </a:r>
            <a:r>
              <a:rPr sz="2000" dirty="0">
                <a:solidFill>
                  <a:srgbClr val="161616"/>
                </a:solidFill>
                <a:latin typeface="Arial"/>
              </a:rPr>
              <a:t> de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téléphone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affiché</a:t>
            </a:r>
            <a:r>
              <a:rPr sz="2000" dirty="0">
                <a:solidFill>
                  <a:srgbClr val="161616"/>
                </a:solidFill>
                <a:latin typeface="Arial"/>
              </a:rPr>
              <a:t> sur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une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annonce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ou</a:t>
            </a:r>
            <a:r>
              <a:rPr sz="2000" dirty="0">
                <a:solidFill>
                  <a:srgbClr val="161616"/>
                </a:solidFill>
                <a:latin typeface="Arial"/>
              </a:rPr>
              <a:t> un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statut</a:t>
            </a:r>
            <a:endParaRPr sz="2000"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spcAft>
                <a:spcPts val="900"/>
              </a:spcAft>
              <a:buFont typeface="Arial"/>
              <a:buChar char="•"/>
            </a:pPr>
            <a:r>
              <a:rPr sz="2000" dirty="0">
                <a:solidFill>
                  <a:srgbClr val="161616"/>
                </a:solidFill>
                <a:latin typeface="Arial"/>
              </a:rPr>
              <a:t>Un nom et un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employeur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visibles</a:t>
            </a:r>
            <a:r>
              <a:rPr sz="2000" dirty="0">
                <a:solidFill>
                  <a:srgbClr val="161616"/>
                </a:solidFill>
                <a:latin typeface="Arial"/>
              </a:rPr>
              <a:t> sur un réseau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professionnel</a:t>
            </a:r>
            <a:endParaRPr sz="2000"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spcAft>
                <a:spcPts val="900"/>
              </a:spcAft>
              <a:buFont typeface="Arial"/>
              <a:buChar char="•"/>
            </a:pPr>
            <a:r>
              <a:rPr sz="2000" dirty="0">
                <a:solidFill>
                  <a:srgbClr val="161616"/>
                </a:solidFill>
                <a:latin typeface="Arial"/>
              </a:rPr>
              <a:t>Une photo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ou</a:t>
            </a:r>
            <a:r>
              <a:rPr sz="2000" dirty="0">
                <a:solidFill>
                  <a:srgbClr val="161616"/>
                </a:solidFill>
                <a:latin typeface="Arial"/>
              </a:rPr>
              <a:t> un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statut</a:t>
            </a:r>
            <a:r>
              <a:rPr sz="2000" dirty="0">
                <a:solidFill>
                  <a:srgbClr val="161616"/>
                </a:solidFill>
                <a:latin typeface="Arial"/>
              </a:rPr>
              <a:t> qui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trahit</a:t>
            </a:r>
            <a:r>
              <a:rPr sz="2000" dirty="0">
                <a:solidFill>
                  <a:srgbClr val="161616"/>
                </a:solidFill>
                <a:latin typeface="Arial"/>
              </a:rPr>
              <a:t> un quartier,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une</a:t>
            </a:r>
            <a:r>
              <a:rPr sz="2000" dirty="0">
                <a:solidFill>
                  <a:srgbClr val="161616"/>
                </a:solidFill>
                <a:latin typeface="Arial"/>
              </a:rPr>
              <a:t> habitude, un voyage</a:t>
            </a:r>
          </a:p>
          <a:p>
            <a:pPr marL="285750" indent="-285750" algn="just">
              <a:spcAft>
                <a:spcPts val="900"/>
              </a:spcAft>
              <a:buFont typeface="Arial"/>
              <a:buChar char="•"/>
            </a:pPr>
            <a:r>
              <a:rPr sz="2000" dirty="0">
                <a:solidFill>
                  <a:srgbClr val="161616"/>
                </a:solidFill>
                <a:latin typeface="Arial"/>
              </a:rPr>
              <a:t>Une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liste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d'amis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ou</a:t>
            </a:r>
            <a:r>
              <a:rPr sz="2000" dirty="0">
                <a:solidFill>
                  <a:srgbClr val="161616"/>
                </a:solidFill>
                <a:latin typeface="Arial"/>
              </a:rPr>
              <a:t> de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collègues</a:t>
            </a:r>
            <a:r>
              <a:rPr sz="2000" dirty="0">
                <a:solidFill>
                  <a:srgbClr val="161616"/>
                </a:solidFill>
                <a:latin typeface="Arial"/>
              </a:rPr>
              <a:t> accessible à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tous</a:t>
            </a:r>
            <a:endParaRPr sz="2000" dirty="0">
              <a:solidFill>
                <a:srgbClr val="161616"/>
              </a:solidFill>
              <a:latin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852160" y="2011680"/>
            <a:ext cx="4480560" cy="937259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4 faits publics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numéro · employeur · quartier · contacts</a:t>
            </a:r>
          </a:p>
        </p:txBody>
      </p:sp>
      <p:sp>
        <p:nvSpPr>
          <p:cNvPr id="8" name="Down Arrow 7"/>
          <p:cNvSpPr/>
          <p:nvPr/>
        </p:nvSpPr>
        <p:spPr>
          <a:xfrm>
            <a:off x="7973568" y="2976372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852160" y="3223260"/>
            <a:ext cx="4480560" cy="937259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Recoupement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quelques minutes</a:t>
            </a:r>
          </a:p>
        </p:txBody>
      </p:sp>
      <p:sp>
        <p:nvSpPr>
          <p:cNvPr id="10" name="Down Arrow 9"/>
          <p:cNvSpPr/>
          <p:nvPr/>
        </p:nvSpPr>
        <p:spPr>
          <a:xfrm>
            <a:off x="7973568" y="4187952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852160" y="4434840"/>
            <a:ext cx="4480560" cy="937259"/>
          </a:xfrm>
          <a:prstGeom prst="round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Profil crédible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habitudes, relations, points faibles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7973568" y="5399532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852160" y="5646420"/>
            <a:ext cx="4480560" cy="937259"/>
          </a:xfrm>
          <a:prstGeom prst="round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Attaque ciblée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faux appel, faux message, faux ordre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I. Ouverture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Quatre notions à ne pas confondre : vie privée, confidentialité, protection des données, cybersécurité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2103120"/>
            <a:ext cx="2354580" cy="594360"/>
          </a:xfrm>
          <a:prstGeom prst="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Vie privée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697479"/>
            <a:ext cx="235458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900" b="0" i="0" dirty="0">
                <a:solidFill>
                  <a:srgbClr val="161616"/>
                </a:solidFill>
                <a:latin typeface="Arial"/>
              </a:rPr>
              <a:t>Droit de la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personne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à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contrôler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ce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qui la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concerne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et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ce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qu'elle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expose.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2903220" y="2103120"/>
            <a:ext cx="2354580" cy="59436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Confidentialité</a:t>
            </a:r>
          </a:p>
        </p:txBody>
      </p:sp>
      <p:sp>
        <p:nvSpPr>
          <p:cNvPr id="9" name="Rectangle 8"/>
          <p:cNvSpPr/>
          <p:nvPr/>
        </p:nvSpPr>
        <p:spPr>
          <a:xfrm>
            <a:off x="2903220" y="2697479"/>
            <a:ext cx="235458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900" b="0" i="0" dirty="0" err="1">
                <a:solidFill>
                  <a:srgbClr val="161616"/>
                </a:solidFill>
                <a:latin typeface="Arial"/>
              </a:rPr>
              <a:t>Propriété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de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l'information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: seuls les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destinataires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autorisés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y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accèdent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40680" y="2103120"/>
            <a:ext cx="2354580" cy="594360"/>
          </a:xfrm>
          <a:prstGeom prst="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Protection des données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40680" y="2697479"/>
            <a:ext cx="235458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900" b="0" i="0" dirty="0" err="1">
                <a:solidFill>
                  <a:srgbClr val="161616"/>
                </a:solidFill>
                <a:latin typeface="Arial"/>
              </a:rPr>
              <a:t>Règles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juridiques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et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organisationnelles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encadrant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l'usage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des données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personnelles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78140" y="2103120"/>
            <a:ext cx="2354580" cy="594360"/>
          </a:xfrm>
          <a:prstGeom prst="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Cybersécurité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78140" y="2697479"/>
            <a:ext cx="235458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900" b="0" i="0" dirty="0">
                <a:solidFill>
                  <a:srgbClr val="161616"/>
                </a:solidFill>
                <a:latin typeface="Arial"/>
              </a:rPr>
              <a:t>Ensemble des moyens techniques et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organisationnels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contre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les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atteintes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(vol,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altération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,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indisponibilité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5843325"/>
            <a:ext cx="9784080" cy="566309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600" b="0" i="1" dirty="0" err="1">
                <a:solidFill>
                  <a:srgbClr val="002060"/>
                </a:solidFill>
                <a:latin typeface="Arial"/>
              </a:rPr>
              <a:t>Exemple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: un code de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retrait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Mobile Money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partagé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volontairement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n'est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plus «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confidentiel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»,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mais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reste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lié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à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votre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vie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privée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II. Données personnelles et législation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Une donnée personnelle permet d'identifier une personne, directement ou par recoupement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3314" y="2233534"/>
            <a:ext cx="5568846" cy="4536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2000" b="1" dirty="0" err="1">
                <a:solidFill>
                  <a:srgbClr val="161616"/>
                </a:solidFill>
                <a:latin typeface="Arial"/>
              </a:rPr>
              <a:t>Directe</a:t>
            </a:r>
            <a:r>
              <a:rPr sz="2000" b="1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>
                <a:solidFill>
                  <a:srgbClr val="161616"/>
                </a:solidFill>
                <a:latin typeface="Arial"/>
              </a:rPr>
              <a:t>: nom,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numéro</a:t>
            </a:r>
            <a:r>
              <a:rPr sz="2000" dirty="0">
                <a:solidFill>
                  <a:srgbClr val="161616"/>
                </a:solidFill>
                <a:latin typeface="Arial"/>
              </a:rPr>
              <a:t> de pièce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d'identité</a:t>
            </a:r>
            <a:r>
              <a:rPr sz="2000" dirty="0">
                <a:solidFill>
                  <a:srgbClr val="161616"/>
                </a:solidFill>
                <a:latin typeface="Arial"/>
              </a:rPr>
              <a:t>, photo, voix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2000" b="1" dirty="0" err="1">
                <a:solidFill>
                  <a:srgbClr val="161616"/>
                </a:solidFill>
                <a:latin typeface="Arial"/>
              </a:rPr>
              <a:t>Indirecte</a:t>
            </a:r>
            <a:r>
              <a:rPr sz="2000" b="1" dirty="0">
                <a:solidFill>
                  <a:srgbClr val="161616"/>
                </a:solidFill>
                <a:latin typeface="Arial"/>
              </a:rPr>
              <a:t> :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numéro</a:t>
            </a:r>
            <a:r>
              <a:rPr sz="2000" dirty="0">
                <a:solidFill>
                  <a:srgbClr val="161616"/>
                </a:solidFill>
                <a:latin typeface="Arial"/>
              </a:rPr>
              <a:t> de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téléphone</a:t>
            </a:r>
            <a:r>
              <a:rPr sz="2000" dirty="0">
                <a:solidFill>
                  <a:srgbClr val="161616"/>
                </a:solidFill>
                <a:latin typeface="Arial"/>
              </a:rPr>
              <a:t>,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identifiant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publicitaire</a:t>
            </a:r>
            <a:r>
              <a:rPr sz="2000" dirty="0">
                <a:solidFill>
                  <a:srgbClr val="161616"/>
                </a:solidFill>
                <a:latin typeface="Arial"/>
              </a:rPr>
              <a:t>,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localisation</a:t>
            </a:r>
            <a:endParaRPr sz="2000"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2000" b="1" dirty="0">
                <a:solidFill>
                  <a:srgbClr val="161616"/>
                </a:solidFill>
                <a:latin typeface="Arial"/>
              </a:rPr>
              <a:t>Sept </a:t>
            </a:r>
            <a:r>
              <a:rPr sz="2000" b="1" dirty="0" err="1">
                <a:solidFill>
                  <a:srgbClr val="161616"/>
                </a:solidFill>
                <a:latin typeface="Arial"/>
              </a:rPr>
              <a:t>catégories</a:t>
            </a:r>
            <a:r>
              <a:rPr sz="2000" b="1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61616"/>
                </a:solidFill>
                <a:latin typeface="Arial"/>
              </a:rPr>
              <a:t>utiles</a:t>
            </a:r>
            <a:r>
              <a:rPr sz="2000" b="1" dirty="0">
                <a:solidFill>
                  <a:srgbClr val="161616"/>
                </a:solidFill>
                <a:latin typeface="Arial"/>
              </a:rPr>
              <a:t> :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identité</a:t>
            </a:r>
            <a:r>
              <a:rPr sz="2000" dirty="0">
                <a:solidFill>
                  <a:srgbClr val="161616"/>
                </a:solidFill>
                <a:latin typeface="Arial"/>
              </a:rPr>
              <a:t>, contact,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localisation</a:t>
            </a:r>
            <a:r>
              <a:rPr sz="2000" dirty="0">
                <a:solidFill>
                  <a:srgbClr val="161616"/>
                </a:solidFill>
                <a:latin typeface="Arial"/>
              </a:rPr>
              <a:t>, finances, santé,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comportement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en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ligne</a:t>
            </a:r>
            <a:r>
              <a:rPr sz="2000" dirty="0">
                <a:solidFill>
                  <a:srgbClr val="161616"/>
                </a:solidFill>
                <a:latin typeface="Arial"/>
              </a:rPr>
              <a:t>,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biométrie</a:t>
            </a:r>
            <a:endParaRPr sz="2000"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2000" b="1" dirty="0" err="1">
                <a:solidFill>
                  <a:srgbClr val="161616"/>
                </a:solidFill>
                <a:latin typeface="Arial"/>
              </a:rPr>
              <a:t>Certaines</a:t>
            </a:r>
            <a:r>
              <a:rPr sz="2000" b="1" dirty="0">
                <a:solidFill>
                  <a:srgbClr val="161616"/>
                </a:solidFill>
                <a:latin typeface="Arial"/>
              </a:rPr>
              <a:t> données </a:t>
            </a:r>
            <a:r>
              <a:rPr sz="2000" b="1" dirty="0" err="1">
                <a:solidFill>
                  <a:srgbClr val="161616"/>
                </a:solidFill>
                <a:latin typeface="Arial"/>
              </a:rPr>
              <a:t>sont</a:t>
            </a:r>
            <a:r>
              <a:rPr sz="2000" b="1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61616"/>
                </a:solidFill>
                <a:latin typeface="Arial"/>
              </a:rPr>
              <a:t>dites</a:t>
            </a:r>
            <a:r>
              <a:rPr sz="2000" b="1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61616"/>
                </a:solidFill>
                <a:latin typeface="Arial"/>
              </a:rPr>
              <a:t>sensibles</a:t>
            </a:r>
            <a:r>
              <a:rPr sz="2000" b="1" dirty="0">
                <a:solidFill>
                  <a:srgbClr val="161616"/>
                </a:solidFill>
                <a:latin typeface="Arial"/>
              </a:rPr>
              <a:t> : </a:t>
            </a:r>
            <a:r>
              <a:rPr sz="2000" dirty="0">
                <a:solidFill>
                  <a:srgbClr val="161616"/>
                </a:solidFill>
                <a:latin typeface="Arial"/>
              </a:rPr>
              <a:t>santé,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biométrie</a:t>
            </a:r>
            <a:r>
              <a:rPr sz="2000" dirty="0">
                <a:solidFill>
                  <a:srgbClr val="161616"/>
                </a:solidFill>
                <a:latin typeface="Arial"/>
              </a:rPr>
              <a:t>, opinions, etc.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52160" y="2011680"/>
            <a:ext cx="4480560" cy="365760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algn="ctr"/>
            <a:r>
              <a:rPr sz="1400" b="1" i="0">
                <a:solidFill>
                  <a:srgbClr val="002060"/>
                </a:solidFill>
                <a:latin typeface="Arial"/>
              </a:rPr>
              <a:t>7 catégories pour raisonner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514600"/>
            <a:ext cx="3749040" cy="457200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Identité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3081528"/>
            <a:ext cx="3749040" cy="4572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Contact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3648456"/>
            <a:ext cx="3749040" cy="457200"/>
          </a:xfrm>
          <a:prstGeom prst="round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Localisation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215383"/>
            <a:ext cx="3749040" cy="457200"/>
          </a:xfrm>
          <a:prstGeom prst="roundRect">
            <a:avLst/>
          </a:prstGeom>
          <a:solidFill>
            <a:srgbClr val="7A5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Finances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4782312"/>
            <a:ext cx="3749040" cy="457200"/>
          </a:xfrm>
          <a:prstGeom prst="round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Santé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5349240"/>
            <a:ext cx="3749040" cy="457200"/>
          </a:xfrm>
          <a:prstGeom prst="round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Comportement en ligne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5916168"/>
            <a:ext cx="3749040" cy="457200"/>
          </a:xfrm>
          <a:prstGeom prst="round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Biométrie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II. Données personnelles et législation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Cinq principes guident toute collecte : responsable, finalité, proportionnalité, conservation, sécurité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2103120"/>
            <a:ext cx="1847088" cy="594360"/>
          </a:xfrm>
          <a:prstGeom prst="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Responsable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697479"/>
            <a:ext cx="1847088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2000" b="0" i="0" dirty="0">
                <a:solidFill>
                  <a:srgbClr val="161616"/>
                </a:solidFill>
                <a:latin typeface="Arial"/>
              </a:rPr>
              <a:t>Qui </a:t>
            </a:r>
            <a:r>
              <a:rPr sz="2000" b="0" i="0" dirty="0" err="1">
                <a:solidFill>
                  <a:srgbClr val="161616"/>
                </a:solidFill>
                <a:latin typeface="Arial"/>
              </a:rPr>
              <a:t>décide</a:t>
            </a:r>
            <a:r>
              <a:rPr sz="20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161616"/>
                </a:solidFill>
                <a:latin typeface="Arial"/>
              </a:rPr>
              <a:t>pourquoi</a:t>
            </a:r>
            <a:r>
              <a:rPr sz="2000" b="0" i="0" dirty="0">
                <a:solidFill>
                  <a:srgbClr val="161616"/>
                </a:solidFill>
                <a:latin typeface="Arial"/>
              </a:rPr>
              <a:t> et comment on </a:t>
            </a:r>
            <a:r>
              <a:rPr sz="2000" b="0" i="0" dirty="0" err="1">
                <a:solidFill>
                  <a:srgbClr val="161616"/>
                </a:solidFill>
                <a:latin typeface="Arial"/>
              </a:rPr>
              <a:t>traite</a:t>
            </a:r>
            <a:r>
              <a:rPr sz="2000" b="0" i="0" dirty="0">
                <a:solidFill>
                  <a:srgbClr val="161616"/>
                </a:solidFill>
                <a:latin typeface="Arial"/>
              </a:rPr>
              <a:t> les données </a:t>
            </a:r>
            <a:r>
              <a:rPr sz="1600" b="0" i="0" dirty="0">
                <a:solidFill>
                  <a:srgbClr val="161616"/>
                </a:solidFill>
                <a:latin typeface="Arial"/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2395728" y="2103120"/>
            <a:ext cx="1847088" cy="59436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Finalité</a:t>
            </a:r>
          </a:p>
        </p:txBody>
      </p:sp>
      <p:sp>
        <p:nvSpPr>
          <p:cNvPr id="9" name="Rectangle 8"/>
          <p:cNvSpPr/>
          <p:nvPr/>
        </p:nvSpPr>
        <p:spPr>
          <a:xfrm>
            <a:off x="2395728" y="2697479"/>
            <a:ext cx="1847088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2000" b="0" i="0" dirty="0">
                <a:solidFill>
                  <a:srgbClr val="161616"/>
                </a:solidFill>
                <a:latin typeface="Arial"/>
              </a:rPr>
              <a:t>Un but précis, </a:t>
            </a:r>
            <a:r>
              <a:rPr sz="2000" b="0" i="0" dirty="0" err="1">
                <a:solidFill>
                  <a:srgbClr val="161616"/>
                </a:solidFill>
                <a:latin typeface="Arial"/>
              </a:rPr>
              <a:t>annoncé</a:t>
            </a:r>
            <a:r>
              <a:rPr sz="2000" b="0" i="0" dirty="0">
                <a:solidFill>
                  <a:srgbClr val="161616"/>
                </a:solidFill>
                <a:latin typeface="Arial"/>
              </a:rPr>
              <a:t> avant la </a:t>
            </a:r>
            <a:r>
              <a:rPr sz="2000" b="0" i="0" dirty="0" err="1">
                <a:solidFill>
                  <a:srgbClr val="161616"/>
                </a:solidFill>
                <a:latin typeface="Arial"/>
              </a:rPr>
              <a:t>collecte</a:t>
            </a:r>
            <a:r>
              <a:rPr sz="20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25696" y="2103120"/>
            <a:ext cx="1847088" cy="594360"/>
          </a:xfrm>
          <a:prstGeom prst="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Proportionnalité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25696" y="2697479"/>
            <a:ext cx="1847088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2000" b="0" i="0" dirty="0" err="1">
                <a:solidFill>
                  <a:srgbClr val="161616"/>
                </a:solidFill>
                <a:latin typeface="Arial"/>
              </a:rPr>
              <a:t>Seules</a:t>
            </a:r>
            <a:r>
              <a:rPr sz="2000" b="0" i="0" dirty="0">
                <a:solidFill>
                  <a:srgbClr val="161616"/>
                </a:solidFill>
                <a:latin typeface="Arial"/>
              </a:rPr>
              <a:t> les données </a:t>
            </a:r>
            <a:r>
              <a:rPr sz="2000" b="0" i="0" dirty="0" err="1">
                <a:solidFill>
                  <a:srgbClr val="161616"/>
                </a:solidFill>
                <a:latin typeface="Arial"/>
              </a:rPr>
              <a:t>nécessaires</a:t>
            </a:r>
            <a:r>
              <a:rPr sz="2000" b="0" i="0" dirty="0">
                <a:solidFill>
                  <a:srgbClr val="161616"/>
                </a:solidFill>
                <a:latin typeface="Arial"/>
              </a:rPr>
              <a:t> au but.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55664" y="2103120"/>
            <a:ext cx="1847088" cy="594360"/>
          </a:xfrm>
          <a:prstGeom prst="rect">
            <a:avLst/>
          </a:prstGeom>
          <a:solidFill>
            <a:srgbClr val="7A5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Conservation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55664" y="2697479"/>
            <a:ext cx="1847088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2000" b="0" i="0" dirty="0">
                <a:solidFill>
                  <a:srgbClr val="161616"/>
                </a:solidFill>
                <a:latin typeface="Arial"/>
              </a:rPr>
              <a:t>Une durée </a:t>
            </a:r>
            <a:r>
              <a:rPr sz="2000" b="0" i="0" dirty="0" err="1">
                <a:solidFill>
                  <a:srgbClr val="161616"/>
                </a:solidFill>
                <a:latin typeface="Arial"/>
              </a:rPr>
              <a:t>limitée</a:t>
            </a:r>
            <a:r>
              <a:rPr sz="2000" b="0" i="0" dirty="0">
                <a:solidFill>
                  <a:srgbClr val="161616"/>
                </a:solidFill>
                <a:latin typeface="Arial"/>
              </a:rPr>
              <a:t>, </a:t>
            </a:r>
            <a:r>
              <a:rPr sz="2000" b="0" i="0" dirty="0" err="1">
                <a:solidFill>
                  <a:srgbClr val="161616"/>
                </a:solidFill>
                <a:latin typeface="Arial"/>
              </a:rPr>
              <a:t>puis</a:t>
            </a:r>
            <a:r>
              <a:rPr sz="2000" b="0" i="0" dirty="0">
                <a:solidFill>
                  <a:srgbClr val="161616"/>
                </a:solidFill>
                <a:latin typeface="Arial"/>
              </a:rPr>
              <a:t> suppression</a:t>
            </a:r>
            <a:r>
              <a:rPr sz="16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85632" y="2103120"/>
            <a:ext cx="1847088" cy="594360"/>
          </a:xfrm>
          <a:prstGeom prst="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Sécurité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485632" y="2697479"/>
            <a:ext cx="1847088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2000" b="0" i="0" dirty="0" err="1">
                <a:solidFill>
                  <a:srgbClr val="161616"/>
                </a:solidFill>
                <a:latin typeface="Arial"/>
              </a:rPr>
              <a:t>Mesures</a:t>
            </a:r>
            <a:r>
              <a:rPr sz="20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161616"/>
                </a:solidFill>
                <a:latin typeface="Arial"/>
              </a:rPr>
              <a:t>adaptées</a:t>
            </a:r>
            <a:r>
              <a:rPr sz="2000" b="0" i="0" dirty="0">
                <a:solidFill>
                  <a:srgbClr val="161616"/>
                </a:solidFill>
                <a:latin typeface="Arial"/>
              </a:rPr>
              <a:t> au </a:t>
            </a:r>
            <a:r>
              <a:rPr sz="2000" b="0" i="0" dirty="0" err="1">
                <a:solidFill>
                  <a:srgbClr val="161616"/>
                </a:solidFill>
                <a:latin typeface="Arial"/>
              </a:rPr>
              <a:t>risque</a:t>
            </a:r>
            <a:r>
              <a:rPr sz="20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43325"/>
            <a:ext cx="9784080" cy="566309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600" b="0" i="1" dirty="0">
                <a:solidFill>
                  <a:srgbClr val="002060"/>
                </a:solidFill>
                <a:latin typeface="Arial"/>
              </a:rPr>
              <a:t>Test à poser à tout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formulaire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: «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Pourquoi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me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demande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-t-on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cela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, pour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combien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de temps, qui y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accède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? 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II. Données personnelles et législation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HYPOTHÈSE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Des données « anonymisées » peuvent redevenir identifiantes par recoupement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5120640" cy="3711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Trois </a:t>
            </a:r>
            <a:r>
              <a:rPr dirty="0" err="1">
                <a:solidFill>
                  <a:srgbClr val="161616"/>
                </a:solidFill>
                <a:latin typeface="Arial"/>
              </a:rPr>
              <a:t>attributs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banals</a:t>
            </a:r>
            <a:r>
              <a:rPr dirty="0">
                <a:solidFill>
                  <a:srgbClr val="161616"/>
                </a:solidFill>
                <a:latin typeface="Arial"/>
              </a:rPr>
              <a:t> (date de naissance, quartier, profession) </a:t>
            </a:r>
            <a:r>
              <a:rPr dirty="0" err="1">
                <a:solidFill>
                  <a:srgbClr val="161616"/>
                </a:solidFill>
                <a:latin typeface="Arial"/>
              </a:rPr>
              <a:t>restreignent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vite</a:t>
            </a:r>
            <a:r>
              <a:rPr dirty="0">
                <a:solidFill>
                  <a:srgbClr val="161616"/>
                </a:solidFill>
                <a:latin typeface="Arial"/>
              </a:rPr>
              <a:t> le cercle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 err="1">
                <a:solidFill>
                  <a:srgbClr val="161616"/>
                </a:solidFill>
                <a:latin typeface="Arial"/>
              </a:rPr>
              <a:t>Croiser</a:t>
            </a:r>
            <a:r>
              <a:rPr b="1" dirty="0">
                <a:solidFill>
                  <a:srgbClr val="161616"/>
                </a:solidFill>
                <a:latin typeface="Arial"/>
              </a:rPr>
              <a:t> deux bases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suffit</a:t>
            </a:r>
            <a:r>
              <a:rPr b="1" dirty="0">
                <a:solidFill>
                  <a:srgbClr val="161616"/>
                </a:solidFill>
                <a:latin typeface="Arial"/>
              </a:rPr>
              <a:t>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souvent</a:t>
            </a:r>
            <a:r>
              <a:rPr b="1" dirty="0">
                <a:solidFill>
                  <a:srgbClr val="161616"/>
                </a:solidFill>
                <a:latin typeface="Arial"/>
              </a:rPr>
              <a:t> à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réidentifier</a:t>
            </a:r>
            <a:endParaRPr b="1"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 err="1">
                <a:solidFill>
                  <a:srgbClr val="161616"/>
                </a:solidFill>
                <a:latin typeface="Arial"/>
              </a:rPr>
              <a:t>Pseudonymiser</a:t>
            </a:r>
            <a:r>
              <a:rPr b="1" dirty="0">
                <a:solidFill>
                  <a:srgbClr val="161616"/>
                </a:solidFill>
                <a:latin typeface="Arial"/>
              </a:rPr>
              <a:t>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n'est</a:t>
            </a:r>
            <a:r>
              <a:rPr b="1" dirty="0">
                <a:solidFill>
                  <a:srgbClr val="161616"/>
                </a:solidFill>
                <a:latin typeface="Arial"/>
              </a:rPr>
              <a:t> pas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anonymiser</a:t>
            </a:r>
            <a:r>
              <a:rPr b="1" dirty="0">
                <a:solidFill>
                  <a:srgbClr val="161616"/>
                </a:solidFill>
                <a:latin typeface="Arial"/>
              </a:rPr>
              <a:t> : </a:t>
            </a:r>
            <a:r>
              <a:rPr dirty="0">
                <a:solidFill>
                  <a:srgbClr val="161616"/>
                </a:solidFill>
                <a:latin typeface="Arial"/>
              </a:rPr>
              <a:t>la </a:t>
            </a:r>
            <a:r>
              <a:rPr dirty="0" err="1">
                <a:solidFill>
                  <a:srgbClr val="161616"/>
                </a:solidFill>
                <a:latin typeface="Arial"/>
              </a:rPr>
              <a:t>clé</a:t>
            </a:r>
            <a:r>
              <a:rPr dirty="0">
                <a:solidFill>
                  <a:srgbClr val="161616"/>
                </a:solidFill>
                <a:latin typeface="Arial"/>
              </a:rPr>
              <a:t> de </a:t>
            </a:r>
            <a:r>
              <a:rPr dirty="0" err="1">
                <a:solidFill>
                  <a:srgbClr val="161616"/>
                </a:solidFill>
                <a:latin typeface="Arial"/>
              </a:rPr>
              <a:t>correspondance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existe</a:t>
            </a:r>
            <a:r>
              <a:rPr dirty="0">
                <a:solidFill>
                  <a:srgbClr val="161616"/>
                </a:solidFill>
                <a:latin typeface="Arial"/>
              </a:rPr>
              <a:t> quelque part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dirty="0" err="1">
                <a:solidFill>
                  <a:srgbClr val="161616"/>
                </a:solidFill>
                <a:latin typeface="Arial"/>
              </a:rPr>
              <a:t>Moins</a:t>
            </a:r>
            <a:r>
              <a:rPr dirty="0">
                <a:solidFill>
                  <a:srgbClr val="161616"/>
                </a:solidFill>
                <a:latin typeface="Arial"/>
              </a:rPr>
              <a:t> on </a:t>
            </a:r>
            <a:r>
              <a:rPr dirty="0" err="1">
                <a:solidFill>
                  <a:srgbClr val="161616"/>
                </a:solidFill>
                <a:latin typeface="Arial"/>
              </a:rPr>
              <a:t>publie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d'attributs</a:t>
            </a:r>
            <a:r>
              <a:rPr dirty="0">
                <a:solidFill>
                  <a:srgbClr val="161616"/>
                </a:solidFill>
                <a:latin typeface="Arial"/>
              </a:rPr>
              <a:t>, plus le cercle </a:t>
            </a:r>
            <a:r>
              <a:rPr dirty="0" err="1">
                <a:solidFill>
                  <a:srgbClr val="161616"/>
                </a:solidFill>
                <a:latin typeface="Arial"/>
              </a:rPr>
              <a:t>reste</a:t>
            </a:r>
            <a:r>
              <a:rPr dirty="0">
                <a:solidFill>
                  <a:srgbClr val="161616"/>
                </a:solidFill>
                <a:latin typeface="Arial"/>
              </a:rPr>
              <a:t> large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52160" y="2011680"/>
            <a:ext cx="4480560" cy="822960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Population de la ville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604" y="2926080"/>
            <a:ext cx="3763670" cy="82296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+ un quartier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69049" y="3840480"/>
            <a:ext cx="3046780" cy="822960"/>
          </a:xfrm>
          <a:prstGeom prst="round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+ une profession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27494" y="4754880"/>
            <a:ext cx="2329891" cy="822960"/>
          </a:xfrm>
          <a:prstGeom prst="roundRect">
            <a:avLst/>
          </a:prstGeom>
          <a:solidFill>
            <a:srgbClr val="7A5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+ une date de naissance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269480" y="5669280"/>
            <a:ext cx="1645920" cy="82296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= une seule personne 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II. Données personnelles et législation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Le cadre camerounais s'appuie sur la Constitution, des lois sectorielles et une loi spécifique de 2024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2103120"/>
            <a:ext cx="1847088" cy="594360"/>
          </a:xfrm>
          <a:prstGeom prst="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Constitution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697479"/>
            <a:ext cx="1847088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b="0" i="0" dirty="0">
                <a:solidFill>
                  <a:srgbClr val="161616"/>
                </a:solidFill>
                <a:latin typeface="Arial"/>
              </a:rPr>
              <a:t>Le </a:t>
            </a:r>
            <a:r>
              <a:rPr b="0" i="0" dirty="0" err="1">
                <a:solidFill>
                  <a:srgbClr val="161616"/>
                </a:solidFill>
                <a:latin typeface="Arial"/>
              </a:rPr>
              <a:t>préambule</a:t>
            </a:r>
            <a:r>
              <a:rPr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b="0" i="0" dirty="0" err="1">
                <a:solidFill>
                  <a:srgbClr val="161616"/>
                </a:solidFill>
                <a:latin typeface="Arial"/>
              </a:rPr>
              <a:t>garantit</a:t>
            </a:r>
            <a:r>
              <a:rPr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b="0" i="0" dirty="0" err="1">
                <a:solidFill>
                  <a:srgbClr val="161616"/>
                </a:solidFill>
                <a:latin typeface="Arial"/>
              </a:rPr>
              <a:t>notamment</a:t>
            </a:r>
            <a:r>
              <a:rPr b="0" i="0" dirty="0">
                <a:solidFill>
                  <a:srgbClr val="161616"/>
                </a:solidFill>
                <a:latin typeface="Arial"/>
              </a:rPr>
              <a:t> le secret de la </a:t>
            </a:r>
            <a:r>
              <a:rPr b="0" i="0" dirty="0" err="1">
                <a:solidFill>
                  <a:srgbClr val="161616"/>
                </a:solidFill>
                <a:latin typeface="Arial"/>
              </a:rPr>
              <a:t>correspondance</a:t>
            </a:r>
            <a:r>
              <a:rPr sz="16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2395728" y="2103120"/>
            <a:ext cx="1847088" cy="59436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Loi 2010/012</a:t>
            </a:r>
          </a:p>
        </p:txBody>
      </p:sp>
      <p:sp>
        <p:nvSpPr>
          <p:cNvPr id="9" name="Rectangle 8"/>
          <p:cNvSpPr/>
          <p:nvPr/>
        </p:nvSpPr>
        <p:spPr>
          <a:xfrm>
            <a:off x="2395728" y="2697479"/>
            <a:ext cx="1847088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b="0" i="0" dirty="0" err="1">
                <a:solidFill>
                  <a:srgbClr val="161616"/>
                </a:solidFill>
                <a:latin typeface="Arial"/>
              </a:rPr>
              <a:t>Cybersécurité</a:t>
            </a:r>
            <a:r>
              <a:rPr b="0" i="0" dirty="0">
                <a:solidFill>
                  <a:srgbClr val="161616"/>
                </a:solidFill>
                <a:latin typeface="Arial"/>
              </a:rPr>
              <a:t> et </a:t>
            </a:r>
            <a:r>
              <a:rPr b="0" i="0" dirty="0" err="1">
                <a:solidFill>
                  <a:srgbClr val="161616"/>
                </a:solidFill>
                <a:latin typeface="Arial"/>
              </a:rPr>
              <a:t>cybercriminalité</a:t>
            </a:r>
            <a:r>
              <a:rPr b="0" i="0" dirty="0">
                <a:solidFill>
                  <a:srgbClr val="161616"/>
                </a:solidFill>
                <a:latin typeface="Arial"/>
              </a:rPr>
              <a:t> (21 </a:t>
            </a:r>
            <a:r>
              <a:rPr b="0" i="0" dirty="0" err="1">
                <a:solidFill>
                  <a:srgbClr val="161616"/>
                </a:solidFill>
                <a:latin typeface="Arial"/>
              </a:rPr>
              <a:t>décembre</a:t>
            </a:r>
            <a:r>
              <a:rPr b="0" i="0" dirty="0">
                <a:solidFill>
                  <a:srgbClr val="161616"/>
                </a:solidFill>
                <a:latin typeface="Arial"/>
              </a:rPr>
              <a:t> 2010).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25696" y="2103120"/>
            <a:ext cx="1847088" cy="594360"/>
          </a:xfrm>
          <a:prstGeom prst="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Loi 2010/013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25696" y="2697479"/>
            <a:ext cx="1847088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b="0" i="0" dirty="0">
                <a:solidFill>
                  <a:srgbClr val="161616"/>
                </a:solidFill>
                <a:latin typeface="Arial"/>
              </a:rPr>
              <a:t>Communications </a:t>
            </a:r>
            <a:r>
              <a:rPr b="0" i="0" dirty="0" err="1">
                <a:solidFill>
                  <a:srgbClr val="161616"/>
                </a:solidFill>
                <a:latin typeface="Arial"/>
              </a:rPr>
              <a:t>électroniques</a:t>
            </a:r>
            <a:r>
              <a:rPr b="0" i="0" dirty="0">
                <a:solidFill>
                  <a:srgbClr val="161616"/>
                </a:solidFill>
                <a:latin typeface="Arial"/>
              </a:rPr>
              <a:t> (21 </a:t>
            </a:r>
            <a:r>
              <a:rPr b="0" i="0" dirty="0" err="1">
                <a:solidFill>
                  <a:srgbClr val="161616"/>
                </a:solidFill>
                <a:latin typeface="Arial"/>
              </a:rPr>
              <a:t>décembre</a:t>
            </a:r>
            <a:r>
              <a:rPr b="0" i="0" dirty="0">
                <a:solidFill>
                  <a:srgbClr val="161616"/>
                </a:solidFill>
                <a:latin typeface="Arial"/>
              </a:rPr>
              <a:t> 2010).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55664" y="2103120"/>
            <a:ext cx="1847088" cy="594360"/>
          </a:xfrm>
          <a:prstGeom prst="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Loi 2024/017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55664" y="2697479"/>
            <a:ext cx="1847088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b="0" i="0" dirty="0">
                <a:solidFill>
                  <a:srgbClr val="161616"/>
                </a:solidFill>
                <a:latin typeface="Arial"/>
              </a:rPr>
              <a:t>Protection des données à </a:t>
            </a:r>
            <a:r>
              <a:rPr b="0" i="0" dirty="0" err="1">
                <a:solidFill>
                  <a:srgbClr val="161616"/>
                </a:solidFill>
                <a:latin typeface="Arial"/>
              </a:rPr>
              <a:t>caractère</a:t>
            </a:r>
            <a:r>
              <a:rPr b="0" i="0" dirty="0">
                <a:solidFill>
                  <a:srgbClr val="161616"/>
                </a:solidFill>
                <a:latin typeface="Arial"/>
              </a:rPr>
              <a:t> personnel (23 </a:t>
            </a:r>
            <a:r>
              <a:rPr b="0" i="0" dirty="0" err="1">
                <a:solidFill>
                  <a:srgbClr val="161616"/>
                </a:solidFill>
                <a:latin typeface="Arial"/>
              </a:rPr>
              <a:t>décembre</a:t>
            </a:r>
            <a:r>
              <a:rPr b="0" i="0" dirty="0">
                <a:solidFill>
                  <a:srgbClr val="161616"/>
                </a:solidFill>
                <a:latin typeface="Arial"/>
              </a:rPr>
              <a:t> 2024).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85632" y="2103120"/>
            <a:ext cx="1847088" cy="594360"/>
          </a:xfrm>
          <a:prstGeom prst="rect">
            <a:avLst/>
          </a:prstGeom>
          <a:solidFill>
            <a:srgbClr val="7A5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Niveau africain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485632" y="2697479"/>
            <a:ext cx="1847088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b="0" i="0" dirty="0">
                <a:solidFill>
                  <a:srgbClr val="161616"/>
                </a:solidFill>
                <a:latin typeface="Arial"/>
              </a:rPr>
              <a:t>Convention de Malabo (UA, 2014)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623560"/>
            <a:ext cx="9784080" cy="100584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500" b="0" i="1">
                <a:solidFill>
                  <a:srgbClr val="002060"/>
                </a:solidFill>
                <a:latin typeface="Arial"/>
              </a:rPr>
              <a:t>Texte officiel complet non consulté : références et dates à confirmer sur le site officiel avant diffusion.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II. Données personnelles et législation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La loi de 2024 pose des principes ; sa mise en œuvre pratique reste à suivre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5120640" cy="3613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2000" b="1" dirty="0" err="1">
                <a:solidFill>
                  <a:srgbClr val="161616"/>
                </a:solidFill>
                <a:latin typeface="Arial"/>
              </a:rPr>
              <a:t>Objet</a:t>
            </a:r>
            <a:r>
              <a:rPr sz="2000" b="1" dirty="0">
                <a:solidFill>
                  <a:srgbClr val="161616"/>
                </a:solidFill>
                <a:latin typeface="Arial"/>
              </a:rPr>
              <a:t> :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encadrer</a:t>
            </a:r>
            <a:r>
              <a:rPr sz="2000" dirty="0">
                <a:solidFill>
                  <a:srgbClr val="161616"/>
                </a:solidFill>
                <a:latin typeface="Arial"/>
              </a:rPr>
              <a:t> le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traitement</a:t>
            </a:r>
            <a:r>
              <a:rPr sz="2000" dirty="0">
                <a:solidFill>
                  <a:srgbClr val="161616"/>
                </a:solidFill>
                <a:latin typeface="Arial"/>
              </a:rPr>
              <a:t> des données à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caractère</a:t>
            </a:r>
            <a:r>
              <a:rPr sz="2000" dirty="0">
                <a:solidFill>
                  <a:srgbClr val="161616"/>
                </a:solidFill>
                <a:latin typeface="Arial"/>
              </a:rPr>
              <a:t> personnel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2000" dirty="0">
                <a:solidFill>
                  <a:srgbClr val="161616"/>
                </a:solidFill>
                <a:latin typeface="Arial"/>
              </a:rPr>
              <a:t>Elle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prévoit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une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autorité</a:t>
            </a:r>
            <a:r>
              <a:rPr sz="2000" dirty="0">
                <a:solidFill>
                  <a:srgbClr val="161616"/>
                </a:solidFill>
                <a:latin typeface="Arial"/>
              </a:rPr>
              <a:t> de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contrôle</a:t>
            </a:r>
            <a:r>
              <a:rPr sz="2000" dirty="0">
                <a:solidFill>
                  <a:srgbClr val="161616"/>
                </a:solidFill>
                <a:latin typeface="Arial"/>
              </a:rPr>
              <a:t> ; son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fonctionnement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effectif</a:t>
            </a:r>
            <a:r>
              <a:rPr sz="2000" dirty="0">
                <a:solidFill>
                  <a:srgbClr val="161616"/>
                </a:solidFill>
                <a:latin typeface="Arial"/>
              </a:rPr>
              <a:t> est à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vérifier</a:t>
            </a:r>
            <a:endParaRPr sz="2000"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2000" dirty="0" err="1">
                <a:solidFill>
                  <a:srgbClr val="161616"/>
                </a:solidFill>
                <a:latin typeface="Arial"/>
              </a:rPr>
              <a:t>Certains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traitements</a:t>
            </a:r>
            <a:r>
              <a:rPr sz="2000" dirty="0">
                <a:solidFill>
                  <a:srgbClr val="161616"/>
                </a:solidFill>
                <a:latin typeface="Arial"/>
              </a:rPr>
              <a:t> (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défense</a:t>
            </a:r>
            <a:r>
              <a:rPr sz="2000" dirty="0">
                <a:solidFill>
                  <a:srgbClr val="161616"/>
                </a:solidFill>
                <a:latin typeface="Arial"/>
              </a:rPr>
              <a:t>,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sûreté</a:t>
            </a:r>
            <a:r>
              <a:rPr sz="2000" dirty="0">
                <a:solidFill>
                  <a:srgbClr val="161616"/>
                </a:solidFill>
                <a:latin typeface="Arial"/>
              </a:rPr>
              <a:t> de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l'État</a:t>
            </a:r>
            <a:r>
              <a:rPr sz="2000" dirty="0">
                <a:solidFill>
                  <a:srgbClr val="161616"/>
                </a:solidFill>
                <a:latin typeface="Arial"/>
              </a:rPr>
              <a:t>)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sont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exclus</a:t>
            </a:r>
            <a:r>
              <a:rPr sz="2000" dirty="0">
                <a:solidFill>
                  <a:srgbClr val="161616"/>
                </a:solidFill>
                <a:latin typeface="Arial"/>
              </a:rPr>
              <a:t> du champ ordinaire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2000" dirty="0">
                <a:solidFill>
                  <a:srgbClr val="161616"/>
                </a:solidFill>
                <a:latin typeface="Arial"/>
              </a:rPr>
              <a:t>Sanctions,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déclarations</a:t>
            </a:r>
            <a:r>
              <a:rPr sz="2000" dirty="0">
                <a:solidFill>
                  <a:srgbClr val="161616"/>
                </a:solidFill>
                <a:latin typeface="Arial"/>
              </a:rPr>
              <a:t>,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délégué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52160" y="2011680"/>
            <a:ext cx="4480560" cy="320088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algn="ctr"/>
            <a:r>
              <a:rPr sz="1600" b="1" i="0" dirty="0" err="1">
                <a:solidFill>
                  <a:srgbClr val="002060"/>
                </a:solidFill>
                <a:latin typeface="Arial"/>
              </a:rPr>
              <a:t>Niveau</a:t>
            </a:r>
            <a:r>
              <a:rPr sz="1600" b="1" i="0" dirty="0">
                <a:solidFill>
                  <a:srgbClr val="002060"/>
                </a:solidFill>
                <a:latin typeface="Arial"/>
              </a:rPr>
              <a:t> de certitude au 20/10/2026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52160" y="2514600"/>
            <a:ext cx="1371600" cy="1203960"/>
          </a:xfrm>
          <a:prstGeom prst="round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Établi</a:t>
            </a:r>
          </a:p>
        </p:txBody>
      </p:sp>
      <p:sp>
        <p:nvSpPr>
          <p:cNvPr id="9" name="Rectangle 8"/>
          <p:cNvSpPr/>
          <p:nvPr/>
        </p:nvSpPr>
        <p:spPr>
          <a:xfrm>
            <a:off x="7269480" y="2514600"/>
            <a:ext cx="3063240" cy="12039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/>
            <a:r>
              <a:rPr sz="1600" b="0" i="0" dirty="0">
                <a:solidFill>
                  <a:srgbClr val="161616"/>
                </a:solidFill>
                <a:latin typeface="Arial"/>
              </a:rPr>
              <a:t>Existence de la </a:t>
            </a:r>
            <a:r>
              <a:rPr sz="1600" b="0" i="0" dirty="0" err="1">
                <a:solidFill>
                  <a:srgbClr val="161616"/>
                </a:solidFill>
                <a:latin typeface="Arial"/>
              </a:rPr>
              <a:t>loi</a:t>
            </a:r>
            <a:r>
              <a:rPr sz="1600" b="0" i="0" dirty="0">
                <a:solidFill>
                  <a:srgbClr val="161616"/>
                </a:solidFill>
                <a:latin typeface="Arial"/>
              </a:rPr>
              <a:t> 2024/017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52160" y="3855720"/>
            <a:ext cx="1371600" cy="1203960"/>
          </a:xfrm>
          <a:prstGeom prst="roundRect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À vérifier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69480" y="3855720"/>
            <a:ext cx="3063240" cy="12039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/>
            <a:r>
              <a:rPr sz="1600" b="0" i="0" dirty="0">
                <a:solidFill>
                  <a:srgbClr val="161616"/>
                </a:solidFill>
                <a:latin typeface="Arial"/>
              </a:rPr>
              <a:t>Autorité </a:t>
            </a:r>
            <a:r>
              <a:rPr sz="1600" b="0" i="0" dirty="0" err="1">
                <a:solidFill>
                  <a:srgbClr val="161616"/>
                </a:solidFill>
                <a:latin typeface="Arial"/>
              </a:rPr>
              <a:t>en</a:t>
            </a:r>
            <a:r>
              <a:rPr sz="1600" b="0" i="0" dirty="0">
                <a:solidFill>
                  <a:srgbClr val="161616"/>
                </a:solidFill>
                <a:latin typeface="Arial"/>
              </a:rPr>
              <a:t> place, </a:t>
            </a:r>
            <a:r>
              <a:rPr sz="1600" b="0" i="0" dirty="0" err="1">
                <a:solidFill>
                  <a:srgbClr val="161616"/>
                </a:solidFill>
                <a:latin typeface="Arial"/>
              </a:rPr>
              <a:t>décrets</a:t>
            </a:r>
            <a:r>
              <a:rPr sz="16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161616"/>
                </a:solidFill>
                <a:latin typeface="Arial"/>
              </a:rPr>
              <a:t>d'application</a:t>
            </a:r>
            <a:endParaRPr sz="1600" b="0" i="0" dirty="0">
              <a:solidFill>
                <a:srgbClr val="161616"/>
              </a:solidFill>
              <a:latin typeface="Arial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852160" y="5196840"/>
            <a:ext cx="1371600" cy="1203960"/>
          </a:xfrm>
          <a:prstGeom prst="roundRect">
            <a:avLst/>
          </a:prstGeom>
          <a:solidFill>
            <a:srgbClr val="A6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Non affirmé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269480" y="5196840"/>
            <a:ext cx="3063240" cy="12039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ctr"/>
          <a:lstStyle/>
          <a:p>
            <a:pPr algn="ctr"/>
            <a:r>
              <a:rPr sz="1600" b="0" i="0" dirty="0" err="1">
                <a:solidFill>
                  <a:srgbClr val="161616"/>
                </a:solidFill>
                <a:latin typeface="Arial"/>
              </a:rPr>
              <a:t>Montants</a:t>
            </a:r>
            <a:r>
              <a:rPr sz="1600" b="0" i="0" dirty="0">
                <a:solidFill>
                  <a:srgbClr val="161616"/>
                </a:solidFill>
                <a:latin typeface="Arial"/>
              </a:rPr>
              <a:t> de sanctions, obligations précises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II. Données personnelles et législation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RECOMMANDATION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Vous pouvez demander l'accès, la rectification, l'opposition ou l'effacement, en commençant par écrire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5120640" cy="3711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>
                <a:solidFill>
                  <a:srgbClr val="161616"/>
                </a:solidFill>
                <a:latin typeface="Arial"/>
              </a:rPr>
              <a:t>Droits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usuels</a:t>
            </a:r>
            <a:r>
              <a:rPr b="1" dirty="0">
                <a:solidFill>
                  <a:srgbClr val="161616"/>
                </a:solidFill>
                <a:latin typeface="Arial"/>
              </a:rPr>
              <a:t>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en</a:t>
            </a:r>
            <a:r>
              <a:rPr b="1" dirty="0">
                <a:solidFill>
                  <a:srgbClr val="161616"/>
                </a:solidFill>
                <a:latin typeface="Arial"/>
              </a:rPr>
              <a:t> matière de données : </a:t>
            </a:r>
            <a:r>
              <a:rPr dirty="0" err="1">
                <a:solidFill>
                  <a:srgbClr val="161616"/>
                </a:solidFill>
                <a:latin typeface="Arial"/>
              </a:rPr>
              <a:t>accès</a:t>
            </a:r>
            <a:r>
              <a:rPr dirty="0">
                <a:solidFill>
                  <a:srgbClr val="161616"/>
                </a:solidFill>
                <a:latin typeface="Arial"/>
              </a:rPr>
              <a:t>, rectification, opposition, effacement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 err="1">
                <a:solidFill>
                  <a:srgbClr val="161616"/>
                </a:solidFill>
                <a:latin typeface="Arial"/>
              </a:rPr>
              <a:t>Procédure</a:t>
            </a:r>
            <a:r>
              <a:rPr b="1" dirty="0">
                <a:solidFill>
                  <a:srgbClr val="161616"/>
                </a:solidFill>
                <a:latin typeface="Arial"/>
              </a:rPr>
              <a:t> type : </a:t>
            </a:r>
            <a:r>
              <a:rPr dirty="0">
                <a:solidFill>
                  <a:srgbClr val="161616"/>
                </a:solidFill>
                <a:latin typeface="Arial"/>
              </a:rPr>
              <a:t>identifier le </a:t>
            </a:r>
            <a:r>
              <a:rPr dirty="0" err="1">
                <a:solidFill>
                  <a:srgbClr val="161616"/>
                </a:solidFill>
                <a:latin typeface="Arial"/>
              </a:rPr>
              <a:t>responsable</a:t>
            </a:r>
            <a:r>
              <a:rPr dirty="0">
                <a:solidFill>
                  <a:srgbClr val="161616"/>
                </a:solidFill>
                <a:latin typeface="Arial"/>
              </a:rPr>
              <a:t>, </a:t>
            </a:r>
            <a:r>
              <a:rPr dirty="0" err="1">
                <a:solidFill>
                  <a:srgbClr val="161616"/>
                </a:solidFill>
                <a:latin typeface="Arial"/>
              </a:rPr>
              <a:t>écrire</a:t>
            </a:r>
            <a:r>
              <a:rPr dirty="0">
                <a:solidFill>
                  <a:srgbClr val="161616"/>
                </a:solidFill>
                <a:latin typeface="Arial"/>
              </a:rPr>
              <a:t>, </a:t>
            </a:r>
            <a:r>
              <a:rPr dirty="0" err="1">
                <a:solidFill>
                  <a:srgbClr val="161616"/>
                </a:solidFill>
                <a:latin typeface="Arial"/>
              </a:rPr>
              <a:t>garder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une</a:t>
            </a:r>
            <a:r>
              <a:rPr dirty="0">
                <a:solidFill>
                  <a:srgbClr val="161616"/>
                </a:solidFill>
                <a:latin typeface="Arial"/>
              </a:rPr>
              <a:t> trace, fixer un </a:t>
            </a:r>
            <a:r>
              <a:rPr dirty="0" err="1">
                <a:solidFill>
                  <a:srgbClr val="161616"/>
                </a:solidFill>
                <a:latin typeface="Arial"/>
              </a:rPr>
              <a:t>délai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 err="1">
                <a:solidFill>
                  <a:srgbClr val="161616"/>
                </a:solidFill>
                <a:latin typeface="Arial"/>
              </a:rPr>
              <a:t>Effet</a:t>
            </a:r>
            <a:r>
              <a:rPr b="1" dirty="0">
                <a:solidFill>
                  <a:srgbClr val="161616"/>
                </a:solidFill>
                <a:latin typeface="Arial"/>
              </a:rPr>
              <a:t> Streisand : </a:t>
            </a:r>
            <a:r>
              <a:rPr dirty="0" err="1">
                <a:solidFill>
                  <a:srgbClr val="161616"/>
                </a:solidFill>
                <a:latin typeface="Arial"/>
              </a:rPr>
              <a:t>une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demande</a:t>
            </a:r>
            <a:r>
              <a:rPr dirty="0">
                <a:solidFill>
                  <a:srgbClr val="161616"/>
                </a:solidFill>
                <a:latin typeface="Arial"/>
              </a:rPr>
              <a:t> publique et </a:t>
            </a:r>
            <a:r>
              <a:rPr dirty="0" err="1">
                <a:solidFill>
                  <a:srgbClr val="161616"/>
                </a:solidFill>
                <a:latin typeface="Arial"/>
              </a:rPr>
              <a:t>agressive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peut</a:t>
            </a:r>
            <a:r>
              <a:rPr dirty="0">
                <a:solidFill>
                  <a:srgbClr val="161616"/>
                </a:solidFill>
                <a:latin typeface="Arial"/>
              </a:rPr>
              <a:t> amplifier </a:t>
            </a:r>
            <a:r>
              <a:rPr dirty="0" err="1">
                <a:solidFill>
                  <a:srgbClr val="161616"/>
                </a:solidFill>
                <a:latin typeface="Arial"/>
              </a:rPr>
              <a:t>l'exposition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La </a:t>
            </a:r>
            <a:r>
              <a:rPr dirty="0" err="1">
                <a:solidFill>
                  <a:srgbClr val="161616"/>
                </a:solidFill>
                <a:latin typeface="Arial"/>
              </a:rPr>
              <a:t>liste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exacte</a:t>
            </a:r>
            <a:r>
              <a:rPr dirty="0">
                <a:solidFill>
                  <a:srgbClr val="161616"/>
                </a:solidFill>
                <a:latin typeface="Arial"/>
              </a:rPr>
              <a:t> des droits et des </a:t>
            </a:r>
            <a:r>
              <a:rPr dirty="0" err="1">
                <a:solidFill>
                  <a:srgbClr val="161616"/>
                </a:solidFill>
                <a:latin typeface="Arial"/>
              </a:rPr>
              <a:t>délais</a:t>
            </a:r>
            <a:r>
              <a:rPr dirty="0">
                <a:solidFill>
                  <a:srgbClr val="161616"/>
                </a:solidFill>
                <a:latin typeface="Arial"/>
              </a:rPr>
              <a:t> est à lire dans le </a:t>
            </a:r>
            <a:r>
              <a:rPr dirty="0" err="1">
                <a:solidFill>
                  <a:srgbClr val="161616"/>
                </a:solidFill>
                <a:latin typeface="Arial"/>
              </a:rPr>
              <a:t>texte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camerounais</a:t>
            </a:r>
            <a:endParaRPr dirty="0">
              <a:solidFill>
                <a:srgbClr val="161616"/>
              </a:solidFill>
              <a:latin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852160" y="2011680"/>
            <a:ext cx="4480560" cy="937259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 dirty="0">
                <a:solidFill>
                  <a:srgbClr val="FFFFFF"/>
                </a:solidFill>
                <a:latin typeface="Arial"/>
              </a:rPr>
              <a:t>1. Identifier</a:t>
            </a:r>
          </a:p>
          <a:p>
            <a:pPr algn="ctr"/>
            <a:r>
              <a:rPr sz="1400" b="0" i="0" dirty="0">
                <a:solidFill>
                  <a:srgbClr val="FFFFFF"/>
                </a:solidFill>
                <a:latin typeface="Arial"/>
              </a:rPr>
              <a:t>qui est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responsable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?</a:t>
            </a:r>
          </a:p>
        </p:txBody>
      </p:sp>
      <p:sp>
        <p:nvSpPr>
          <p:cNvPr id="8" name="Down Arrow 7"/>
          <p:cNvSpPr/>
          <p:nvPr/>
        </p:nvSpPr>
        <p:spPr>
          <a:xfrm>
            <a:off x="7973568" y="2976372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852160" y="3223260"/>
            <a:ext cx="4480560" cy="937259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 dirty="0">
                <a:solidFill>
                  <a:srgbClr val="FFFFFF"/>
                </a:solidFill>
                <a:latin typeface="Arial"/>
              </a:rPr>
              <a:t>2. </a:t>
            </a:r>
            <a:r>
              <a:rPr sz="1500" b="1" i="0" dirty="0" err="1">
                <a:solidFill>
                  <a:srgbClr val="FFFFFF"/>
                </a:solidFill>
                <a:latin typeface="Arial"/>
              </a:rPr>
              <a:t>Écrire</a:t>
            </a:r>
            <a:endParaRPr sz="1500" b="1" i="0" dirty="0">
              <a:solidFill>
                <a:srgbClr val="FFFFFF"/>
              </a:solidFill>
              <a:latin typeface="Arial"/>
            </a:endParaRPr>
          </a:p>
          <a:p>
            <a:pPr algn="ctr"/>
            <a:r>
              <a:rPr sz="1400" b="0" i="0" dirty="0">
                <a:solidFill>
                  <a:srgbClr val="FFFFFF"/>
                </a:solidFill>
                <a:latin typeface="Arial"/>
              </a:rPr>
              <a:t>e-mail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ou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courrier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daté</a:t>
            </a:r>
            <a:endParaRPr sz="1400" b="0" i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7973568" y="4187952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852160" y="4434840"/>
            <a:ext cx="4480560" cy="937259"/>
          </a:xfrm>
          <a:prstGeom prst="round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 dirty="0">
                <a:solidFill>
                  <a:srgbClr val="FFFFFF"/>
                </a:solidFill>
                <a:latin typeface="Arial"/>
              </a:rPr>
              <a:t>3. Conserver</a:t>
            </a:r>
          </a:p>
          <a:p>
            <a:pPr algn="ctr"/>
            <a:r>
              <a:rPr sz="1400" b="0" i="0" dirty="0" err="1">
                <a:solidFill>
                  <a:srgbClr val="FFFFFF"/>
                </a:solidFill>
                <a:latin typeface="Arial"/>
              </a:rPr>
              <a:t>preuve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d'envoi</a:t>
            </a:r>
            <a:endParaRPr sz="1400" b="0" i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7973568" y="5399532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852160" y="5646420"/>
            <a:ext cx="4480560" cy="937259"/>
          </a:xfrm>
          <a:prstGeom prst="round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 dirty="0">
                <a:solidFill>
                  <a:srgbClr val="FFFFFF"/>
                </a:solidFill>
                <a:latin typeface="Arial"/>
              </a:rPr>
              <a:t>4. </a:t>
            </a:r>
            <a:r>
              <a:rPr sz="1500" b="1" i="0" dirty="0" err="1">
                <a:solidFill>
                  <a:srgbClr val="FFFFFF"/>
                </a:solidFill>
                <a:latin typeface="Arial"/>
              </a:rPr>
              <a:t>Relancer</a:t>
            </a:r>
            <a:r>
              <a:rPr sz="1500" b="1" i="0" dirty="0">
                <a:solidFill>
                  <a:srgbClr val="FFFFFF"/>
                </a:solidFill>
                <a:latin typeface="Arial"/>
              </a:rPr>
              <a:t> / </a:t>
            </a:r>
            <a:r>
              <a:rPr sz="1500" b="1" i="0" dirty="0" err="1">
                <a:solidFill>
                  <a:srgbClr val="FFFFFF"/>
                </a:solidFill>
                <a:latin typeface="Arial"/>
              </a:rPr>
              <a:t>saisir</a:t>
            </a:r>
            <a:endParaRPr sz="1500" b="1" i="0" dirty="0">
              <a:solidFill>
                <a:srgbClr val="FFFFFF"/>
              </a:solidFill>
              <a:latin typeface="Arial"/>
            </a:endParaRPr>
          </a:p>
          <a:p>
            <a:pPr algn="ctr"/>
            <a:r>
              <a:rPr sz="1400" b="0" i="0" dirty="0" err="1">
                <a:solidFill>
                  <a:srgbClr val="FFFFFF"/>
                </a:solidFill>
                <a:latin typeface="Arial"/>
              </a:rPr>
              <a:t>autorité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ou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voie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de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recours</a:t>
            </a:r>
            <a:endParaRPr sz="1400" b="0" i="0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III. Identité numérique et vol de données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Votre identité numérique est faite de ce que vous êtes, savez, possédez et laissez derrière vous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2103120"/>
            <a:ext cx="2354580" cy="594360"/>
          </a:xfrm>
          <a:prstGeom prst="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Ce que vous êtes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697479"/>
            <a:ext cx="235458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2400" b="0" i="0" dirty="0">
                <a:solidFill>
                  <a:srgbClr val="161616"/>
                </a:solidFill>
                <a:latin typeface="Arial"/>
              </a:rPr>
              <a:t>Nom, photo, voix, </a:t>
            </a:r>
            <a:r>
              <a:rPr sz="2400" b="0" i="0" dirty="0" err="1">
                <a:solidFill>
                  <a:srgbClr val="161616"/>
                </a:solidFill>
                <a:latin typeface="Arial"/>
              </a:rPr>
              <a:t>biométrie</a:t>
            </a:r>
            <a:r>
              <a:rPr sz="24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2903220" y="2103120"/>
            <a:ext cx="2354580" cy="59436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Ce que vous savez</a:t>
            </a:r>
          </a:p>
        </p:txBody>
      </p:sp>
      <p:sp>
        <p:nvSpPr>
          <p:cNvPr id="9" name="Rectangle 8"/>
          <p:cNvSpPr/>
          <p:nvPr/>
        </p:nvSpPr>
        <p:spPr>
          <a:xfrm>
            <a:off x="2903220" y="2697479"/>
            <a:ext cx="235458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2400" b="0" i="0" dirty="0">
                <a:solidFill>
                  <a:srgbClr val="161616"/>
                </a:solidFill>
                <a:latin typeface="Arial"/>
              </a:rPr>
              <a:t>Mot de passe, code PIN, </a:t>
            </a:r>
            <a:r>
              <a:rPr sz="2400" b="0" i="0" dirty="0" err="1">
                <a:solidFill>
                  <a:srgbClr val="161616"/>
                </a:solidFill>
                <a:latin typeface="Arial"/>
              </a:rPr>
              <a:t>réponses</a:t>
            </a:r>
            <a:r>
              <a:rPr sz="24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161616"/>
                </a:solidFill>
                <a:latin typeface="Arial"/>
              </a:rPr>
              <a:t>secrètes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40680" y="2103120"/>
            <a:ext cx="2354580" cy="594360"/>
          </a:xfrm>
          <a:prstGeom prst="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Ce que vous possédez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40680" y="2697479"/>
            <a:ext cx="235458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2400" b="0" i="0" dirty="0" err="1">
                <a:solidFill>
                  <a:srgbClr val="161616"/>
                </a:solidFill>
                <a:latin typeface="Arial"/>
              </a:rPr>
              <a:t>Téléphone</a:t>
            </a:r>
            <a:r>
              <a:rPr sz="2400" b="0" i="0" dirty="0">
                <a:solidFill>
                  <a:srgbClr val="161616"/>
                </a:solidFill>
                <a:latin typeface="Arial"/>
              </a:rPr>
              <a:t>, carte SIM, </a:t>
            </a:r>
            <a:r>
              <a:rPr sz="2400" b="0" i="0" dirty="0" err="1">
                <a:solidFill>
                  <a:srgbClr val="161616"/>
                </a:solidFill>
                <a:latin typeface="Arial"/>
              </a:rPr>
              <a:t>clé</a:t>
            </a:r>
            <a:r>
              <a:rPr sz="2400" b="0" i="0" dirty="0">
                <a:solidFill>
                  <a:srgbClr val="161616"/>
                </a:solidFill>
                <a:latin typeface="Arial"/>
              </a:rPr>
              <a:t> de sécurité.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78140" y="2103120"/>
            <a:ext cx="2354580" cy="594360"/>
          </a:xfrm>
          <a:prstGeom prst="rect">
            <a:avLst/>
          </a:prstGeom>
          <a:solidFill>
            <a:srgbClr val="7A5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Ce que vous laissez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78140" y="2697479"/>
            <a:ext cx="235458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2400" b="0" i="0" dirty="0" err="1">
                <a:solidFill>
                  <a:srgbClr val="161616"/>
                </a:solidFill>
                <a:latin typeface="Arial"/>
              </a:rPr>
              <a:t>Historique</a:t>
            </a:r>
            <a:r>
              <a:rPr sz="2400" b="0" i="0" dirty="0">
                <a:solidFill>
                  <a:srgbClr val="161616"/>
                </a:solidFill>
                <a:latin typeface="Arial"/>
              </a:rPr>
              <a:t>, publications, traces et </a:t>
            </a:r>
            <a:r>
              <a:rPr sz="2400" b="0" i="0" dirty="0" err="1">
                <a:solidFill>
                  <a:srgbClr val="161616"/>
                </a:solidFill>
                <a:latin typeface="Arial"/>
              </a:rPr>
              <a:t>métadonnées</a:t>
            </a:r>
            <a:r>
              <a:rPr sz="24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5623560"/>
            <a:ext cx="9784080" cy="100584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500" b="0" i="1">
                <a:solidFill>
                  <a:srgbClr val="002060"/>
                </a:solidFill>
                <a:latin typeface="Arial"/>
              </a:rPr>
              <a:t>Contrôler l'accès à un compte revient à contrôler l'identité qu'il représente.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III. Identité numérique et vol de données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RECOMMANDATION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Chaque pièce d'identité envoyée est un risque : ne la partagez qu'avec un motif et un destinataire précis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5120640" cy="4074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2000" dirty="0">
                <a:solidFill>
                  <a:srgbClr val="161616"/>
                </a:solidFill>
                <a:latin typeface="Arial"/>
              </a:rPr>
              <a:t>Les services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vérifient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l'identité</a:t>
            </a:r>
            <a:r>
              <a:rPr sz="2000" dirty="0">
                <a:solidFill>
                  <a:srgbClr val="161616"/>
                </a:solidFill>
                <a:latin typeface="Arial"/>
              </a:rPr>
              <a:t> pour </a:t>
            </a:r>
            <a:r>
              <a:rPr sz="2000" b="1" dirty="0" err="1">
                <a:solidFill>
                  <a:srgbClr val="161616"/>
                </a:solidFill>
                <a:latin typeface="Arial"/>
              </a:rPr>
              <a:t>lutter</a:t>
            </a:r>
            <a:r>
              <a:rPr sz="2000" b="1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61616"/>
                </a:solidFill>
                <a:latin typeface="Arial"/>
              </a:rPr>
              <a:t>contre</a:t>
            </a:r>
            <a:r>
              <a:rPr sz="2000" b="1" dirty="0">
                <a:solidFill>
                  <a:srgbClr val="161616"/>
                </a:solidFill>
                <a:latin typeface="Arial"/>
              </a:rPr>
              <a:t> la </a:t>
            </a:r>
            <a:r>
              <a:rPr sz="2000" b="1" dirty="0" err="1">
                <a:solidFill>
                  <a:srgbClr val="161616"/>
                </a:solidFill>
                <a:latin typeface="Arial"/>
              </a:rPr>
              <a:t>fraude</a:t>
            </a:r>
            <a:r>
              <a:rPr sz="2000" b="1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>
                <a:solidFill>
                  <a:srgbClr val="161616"/>
                </a:solidFill>
                <a:latin typeface="Arial"/>
              </a:rPr>
              <a:t>et par obligation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légale</a:t>
            </a:r>
            <a:endParaRPr sz="2000"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2000" dirty="0">
                <a:solidFill>
                  <a:srgbClr val="161616"/>
                </a:solidFill>
                <a:latin typeface="Arial"/>
              </a:rPr>
              <a:t>Une photo de pièce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d'identité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contient</a:t>
            </a:r>
            <a:r>
              <a:rPr sz="2000" dirty="0">
                <a:solidFill>
                  <a:srgbClr val="161616"/>
                </a:solidFill>
                <a:latin typeface="Arial"/>
              </a:rPr>
              <a:t> bien plus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que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ce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que</a:t>
            </a:r>
            <a:r>
              <a:rPr sz="2000" dirty="0">
                <a:solidFill>
                  <a:srgbClr val="161616"/>
                </a:solidFill>
                <a:latin typeface="Arial"/>
              </a:rPr>
              <a:t> le service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demande</a:t>
            </a:r>
            <a:endParaRPr sz="2000"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2000" dirty="0" err="1">
                <a:solidFill>
                  <a:srgbClr val="161616"/>
                </a:solidFill>
                <a:latin typeface="Arial"/>
              </a:rPr>
              <a:t>Ajouter</a:t>
            </a:r>
            <a:r>
              <a:rPr sz="2000" dirty="0">
                <a:solidFill>
                  <a:srgbClr val="161616"/>
                </a:solidFill>
                <a:latin typeface="Arial"/>
              </a:rPr>
              <a:t> un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filigrane</a:t>
            </a:r>
            <a:r>
              <a:rPr sz="2000" dirty="0">
                <a:solidFill>
                  <a:srgbClr val="161616"/>
                </a:solidFill>
                <a:latin typeface="Arial"/>
              </a:rPr>
              <a:t> : </a:t>
            </a:r>
            <a:r>
              <a:rPr sz="2000" b="1" dirty="0">
                <a:solidFill>
                  <a:srgbClr val="161616"/>
                </a:solidFill>
                <a:latin typeface="Arial"/>
              </a:rPr>
              <a:t>« </a:t>
            </a:r>
            <a:r>
              <a:rPr sz="2000" b="1" dirty="0" err="1">
                <a:solidFill>
                  <a:srgbClr val="161616"/>
                </a:solidFill>
                <a:latin typeface="Arial"/>
              </a:rPr>
              <a:t>Copie</a:t>
            </a:r>
            <a:r>
              <a:rPr sz="2000" b="1" dirty="0">
                <a:solidFill>
                  <a:srgbClr val="161616"/>
                </a:solidFill>
                <a:latin typeface="Arial"/>
              </a:rPr>
              <a:t> pour X, date, motif »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2000" dirty="0">
                <a:solidFill>
                  <a:srgbClr val="161616"/>
                </a:solidFill>
                <a:latin typeface="Arial"/>
              </a:rPr>
              <a:t>Masquer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ce</a:t>
            </a:r>
            <a:r>
              <a:rPr sz="2000" dirty="0">
                <a:solidFill>
                  <a:srgbClr val="161616"/>
                </a:solidFill>
                <a:latin typeface="Arial"/>
              </a:rPr>
              <a:t> qui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n'est</a:t>
            </a:r>
            <a:r>
              <a:rPr sz="2000" dirty="0">
                <a:solidFill>
                  <a:srgbClr val="161616"/>
                </a:solidFill>
                <a:latin typeface="Arial"/>
              </a:rPr>
              <a:t> pas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nécessaire</a:t>
            </a:r>
            <a:r>
              <a:rPr sz="2000" dirty="0">
                <a:solidFill>
                  <a:srgbClr val="161616"/>
                </a:solidFill>
                <a:latin typeface="Arial"/>
              </a:rPr>
              <a:t> avant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l'envoi</a:t>
            </a:r>
            <a:r>
              <a:rPr sz="2000" dirty="0">
                <a:solidFill>
                  <a:srgbClr val="161616"/>
                </a:solidFill>
                <a:latin typeface="Arial"/>
              </a:rPr>
              <a:t>,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quand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c'est</a:t>
            </a:r>
            <a:r>
              <a:rPr sz="2000" dirty="0">
                <a:solidFill>
                  <a:srgbClr val="161616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161616"/>
                </a:solidFill>
                <a:latin typeface="Arial"/>
              </a:rPr>
              <a:t>permis</a:t>
            </a:r>
            <a:r>
              <a:rPr lang="fr-FR" sz="2000" dirty="0">
                <a:solidFill>
                  <a:srgbClr val="161616"/>
                </a:solidFill>
                <a:latin typeface="Arial"/>
              </a:rPr>
              <a:t>.</a:t>
            </a:r>
            <a:endParaRPr sz="2000" dirty="0">
              <a:solidFill>
                <a:srgbClr val="161616"/>
              </a:solidFill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52160" y="2011680"/>
            <a:ext cx="2125980" cy="457200"/>
          </a:xfrm>
          <a:prstGeom prst="rect">
            <a:avLst/>
          </a:prstGeom>
          <a:solidFill>
            <a:srgbClr val="A6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Photo brute</a:t>
            </a:r>
          </a:p>
        </p:txBody>
      </p:sp>
      <p:sp>
        <p:nvSpPr>
          <p:cNvPr id="8" name="Rectangle 7"/>
          <p:cNvSpPr/>
          <p:nvPr/>
        </p:nvSpPr>
        <p:spPr>
          <a:xfrm>
            <a:off x="5852160" y="2468880"/>
            <a:ext cx="2125980" cy="411480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897880" y="2578608"/>
            <a:ext cx="2034540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 dirty="0">
                <a:solidFill>
                  <a:srgbClr val="161616"/>
                </a:solidFill>
                <a:latin typeface="Arial"/>
              </a:rPr>
              <a:t>Tous les champs </a:t>
            </a:r>
            <a:r>
              <a:rPr sz="1600" dirty="0" err="1">
                <a:solidFill>
                  <a:srgbClr val="161616"/>
                </a:solidFill>
                <a:latin typeface="Arial"/>
              </a:rPr>
              <a:t>lisibles</a:t>
            </a:r>
            <a:endParaRPr sz="1600"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 dirty="0" err="1">
                <a:solidFill>
                  <a:srgbClr val="161616"/>
                </a:solidFill>
                <a:latin typeface="Arial"/>
              </a:rPr>
              <a:t>Réutilisable</a:t>
            </a:r>
            <a:r>
              <a:rPr sz="1600" dirty="0">
                <a:solidFill>
                  <a:srgbClr val="161616"/>
                </a:solidFill>
                <a:latin typeface="Arial"/>
              </a:rPr>
              <a:t> pour </a:t>
            </a:r>
            <a:r>
              <a:rPr sz="1600" dirty="0" err="1">
                <a:solidFill>
                  <a:srgbClr val="161616"/>
                </a:solidFill>
                <a:latin typeface="Arial"/>
              </a:rPr>
              <a:t>une</a:t>
            </a:r>
            <a:r>
              <a:rPr sz="1600" dirty="0">
                <a:solidFill>
                  <a:srgbClr val="161616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61616"/>
                </a:solidFill>
                <a:latin typeface="Arial"/>
              </a:rPr>
              <a:t>fraude</a:t>
            </a:r>
            <a:endParaRPr sz="1600"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 dirty="0">
                <a:solidFill>
                  <a:srgbClr val="161616"/>
                </a:solidFill>
                <a:latin typeface="Arial"/>
              </a:rPr>
              <a:t>Sans date </a:t>
            </a:r>
            <a:r>
              <a:rPr sz="1600" dirty="0" err="1">
                <a:solidFill>
                  <a:srgbClr val="161616"/>
                </a:solidFill>
                <a:latin typeface="Arial"/>
              </a:rPr>
              <a:t>ni</a:t>
            </a:r>
            <a:r>
              <a:rPr sz="1600" dirty="0">
                <a:solidFill>
                  <a:srgbClr val="161616"/>
                </a:solidFill>
                <a:latin typeface="Arial"/>
              </a:rPr>
              <a:t> motif</a:t>
            </a:r>
            <a:endParaRPr sz="1400" dirty="0">
              <a:solidFill>
                <a:srgbClr val="161616"/>
              </a:solidFill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06740" y="2011680"/>
            <a:ext cx="2125980" cy="45720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Copie filigranée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06740" y="2468880"/>
            <a:ext cx="2125980" cy="411480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52460" y="2578608"/>
            <a:ext cx="2034540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 dirty="0">
                <a:solidFill>
                  <a:srgbClr val="161616"/>
                </a:solidFill>
                <a:latin typeface="Arial"/>
              </a:rPr>
              <a:t>Mention du </a:t>
            </a:r>
            <a:r>
              <a:rPr sz="1600" dirty="0" err="1">
                <a:solidFill>
                  <a:srgbClr val="161616"/>
                </a:solidFill>
                <a:latin typeface="Arial"/>
              </a:rPr>
              <a:t>destinataire</a:t>
            </a:r>
            <a:r>
              <a:rPr sz="1600" dirty="0">
                <a:solidFill>
                  <a:srgbClr val="161616"/>
                </a:solidFill>
                <a:latin typeface="Arial"/>
              </a:rPr>
              <a:t> et de la date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 dirty="0" err="1">
                <a:solidFill>
                  <a:srgbClr val="161616"/>
                </a:solidFill>
                <a:latin typeface="Arial"/>
              </a:rPr>
              <a:t>Moins</a:t>
            </a:r>
            <a:r>
              <a:rPr sz="1600" dirty="0">
                <a:solidFill>
                  <a:srgbClr val="161616"/>
                </a:solidFill>
                <a:latin typeface="Arial"/>
              </a:rPr>
              <a:t> utile pour un </a:t>
            </a:r>
            <a:r>
              <a:rPr sz="1600" dirty="0" err="1">
                <a:solidFill>
                  <a:srgbClr val="161616"/>
                </a:solidFill>
                <a:latin typeface="Arial"/>
              </a:rPr>
              <a:t>fraudeur</a:t>
            </a:r>
            <a:endParaRPr sz="1600"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 dirty="0" err="1">
                <a:solidFill>
                  <a:srgbClr val="161616"/>
                </a:solidFill>
                <a:latin typeface="Arial"/>
              </a:rPr>
              <a:t>Preuve</a:t>
            </a:r>
            <a:r>
              <a:rPr sz="1600" dirty="0">
                <a:solidFill>
                  <a:srgbClr val="161616"/>
                </a:solidFill>
                <a:latin typeface="Arial"/>
              </a:rPr>
              <a:t> de </a:t>
            </a:r>
            <a:r>
              <a:rPr sz="1600" dirty="0" err="1">
                <a:solidFill>
                  <a:srgbClr val="161616"/>
                </a:solidFill>
                <a:latin typeface="Arial"/>
              </a:rPr>
              <a:t>votre</a:t>
            </a:r>
            <a:r>
              <a:rPr sz="1600" dirty="0">
                <a:solidFill>
                  <a:srgbClr val="161616"/>
                </a:solidFill>
                <a:latin typeface="Arial"/>
              </a:rPr>
              <a:t> prudence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III. Identité numérique et vol de données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Quatre voies mènent au vol de compte, et l'hameçonnage en est la porte d'entrée la plus fréquente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2103120"/>
            <a:ext cx="2354580" cy="594360"/>
          </a:xfrm>
          <a:prstGeom prst="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Deviner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697479"/>
            <a:ext cx="235458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900" b="0" i="0" dirty="0">
                <a:solidFill>
                  <a:srgbClr val="161616"/>
                </a:solidFill>
                <a:latin typeface="Arial"/>
              </a:rPr>
              <a:t>Mots de passe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faibles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ou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réutilisés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2903220" y="2103120"/>
            <a:ext cx="2354580" cy="59436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Voler</a:t>
            </a:r>
          </a:p>
        </p:txBody>
      </p:sp>
      <p:sp>
        <p:nvSpPr>
          <p:cNvPr id="9" name="Rectangle 8"/>
          <p:cNvSpPr/>
          <p:nvPr/>
        </p:nvSpPr>
        <p:spPr>
          <a:xfrm>
            <a:off x="2903220" y="2697479"/>
            <a:ext cx="235458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900" b="0" i="0" dirty="0" err="1">
                <a:solidFill>
                  <a:srgbClr val="161616"/>
                </a:solidFill>
                <a:latin typeface="Arial"/>
              </a:rPr>
              <a:t>Fuites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de bases,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logiciels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espions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40680" y="2103120"/>
            <a:ext cx="2354580" cy="594360"/>
          </a:xfrm>
          <a:prstGeom prst="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Tromper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40680" y="2697479"/>
            <a:ext cx="235458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900" b="0" i="0" dirty="0" err="1">
                <a:solidFill>
                  <a:srgbClr val="161616"/>
                </a:solidFill>
                <a:latin typeface="Arial"/>
              </a:rPr>
              <a:t>Hameçonnage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: SMS, e-mail,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appel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, faux site.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78140" y="2103120"/>
            <a:ext cx="2354580" cy="594360"/>
          </a:xfrm>
          <a:prstGeom prst="rect">
            <a:avLst/>
          </a:prstGeom>
          <a:solidFill>
            <a:srgbClr val="7A5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Détourner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78140" y="2697479"/>
            <a:ext cx="235458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900" b="0" i="0" dirty="0" err="1">
                <a:solidFill>
                  <a:srgbClr val="161616"/>
                </a:solidFill>
                <a:latin typeface="Arial"/>
              </a:rPr>
              <a:t>Prise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de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contrôle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de la SIM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ou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de la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messagerie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de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récupération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5966436"/>
            <a:ext cx="9784080" cy="320088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600" b="0" i="1" dirty="0">
                <a:solidFill>
                  <a:srgbClr val="002060"/>
                </a:solidFill>
                <a:latin typeface="Arial"/>
              </a:rPr>
              <a:t>Famille du phishing : e-mail · smishing (SMS) · vishing (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appel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) · faux sites · faux QR codes.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III. Identité numérique et vol de données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EXEMPLE PÉDAGOGIQUE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Cas d'étude : de la fuite d'un numéro au vidage d'un compte Mobile Money en quelques étapes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5120640" cy="367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1.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Collecte</a:t>
            </a:r>
            <a:r>
              <a:rPr b="1" dirty="0">
                <a:solidFill>
                  <a:srgbClr val="161616"/>
                </a:solidFill>
                <a:latin typeface="Arial"/>
              </a:rPr>
              <a:t> : </a:t>
            </a:r>
            <a:r>
              <a:rPr dirty="0">
                <a:solidFill>
                  <a:srgbClr val="161616"/>
                </a:solidFill>
                <a:latin typeface="Arial"/>
              </a:rPr>
              <a:t>nom + </a:t>
            </a:r>
            <a:r>
              <a:rPr dirty="0" err="1">
                <a:solidFill>
                  <a:srgbClr val="161616"/>
                </a:solidFill>
                <a:latin typeface="Arial"/>
              </a:rPr>
              <a:t>numéro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récupérés</a:t>
            </a:r>
            <a:r>
              <a:rPr dirty="0">
                <a:solidFill>
                  <a:srgbClr val="161616"/>
                </a:solidFill>
                <a:latin typeface="Arial"/>
              </a:rPr>
              <a:t> sur un </a:t>
            </a:r>
            <a:r>
              <a:rPr dirty="0" err="1">
                <a:solidFill>
                  <a:srgbClr val="161616"/>
                </a:solidFill>
                <a:latin typeface="Arial"/>
              </a:rPr>
              <a:t>statut</a:t>
            </a:r>
            <a:r>
              <a:rPr dirty="0">
                <a:solidFill>
                  <a:srgbClr val="161616"/>
                </a:solidFill>
                <a:latin typeface="Arial"/>
              </a:rPr>
              <a:t> public</a:t>
            </a:r>
          </a:p>
          <a:p>
            <a:pPr marL="285750" indent="-285750">
              <a:lnSpc>
                <a:spcPct val="200000"/>
              </a:lnSpc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2. </a:t>
            </a:r>
            <a:r>
              <a:rPr b="1" dirty="0">
                <a:solidFill>
                  <a:srgbClr val="161616"/>
                </a:solidFill>
                <a:latin typeface="Arial"/>
              </a:rPr>
              <a:t>Contact : </a:t>
            </a:r>
            <a:r>
              <a:rPr dirty="0">
                <a:solidFill>
                  <a:srgbClr val="161616"/>
                </a:solidFill>
                <a:latin typeface="Arial"/>
              </a:rPr>
              <a:t>faux </a:t>
            </a:r>
            <a:r>
              <a:rPr dirty="0" err="1">
                <a:solidFill>
                  <a:srgbClr val="161616"/>
                </a:solidFill>
                <a:latin typeface="Arial"/>
              </a:rPr>
              <a:t>appel</a:t>
            </a:r>
            <a:r>
              <a:rPr dirty="0">
                <a:solidFill>
                  <a:srgbClr val="161616"/>
                </a:solidFill>
                <a:latin typeface="Arial"/>
              </a:rPr>
              <a:t> d'un « service client »</a:t>
            </a:r>
          </a:p>
          <a:p>
            <a:pPr marL="285750" indent="-285750">
              <a:lnSpc>
                <a:spcPct val="200000"/>
              </a:lnSpc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3.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Piège</a:t>
            </a:r>
            <a:r>
              <a:rPr b="1" dirty="0">
                <a:solidFill>
                  <a:srgbClr val="161616"/>
                </a:solidFill>
                <a:latin typeface="Arial"/>
              </a:rPr>
              <a:t> : </a:t>
            </a:r>
            <a:r>
              <a:rPr dirty="0" err="1">
                <a:solidFill>
                  <a:srgbClr val="161616"/>
                </a:solidFill>
                <a:latin typeface="Arial"/>
              </a:rPr>
              <a:t>demande</a:t>
            </a:r>
            <a:r>
              <a:rPr dirty="0">
                <a:solidFill>
                  <a:srgbClr val="161616"/>
                </a:solidFill>
                <a:latin typeface="Arial"/>
              </a:rPr>
              <a:t> d'un code </a:t>
            </a:r>
            <a:r>
              <a:rPr dirty="0" err="1">
                <a:solidFill>
                  <a:srgbClr val="161616"/>
                </a:solidFill>
                <a:latin typeface="Arial"/>
              </a:rPr>
              <a:t>reçu</a:t>
            </a:r>
            <a:r>
              <a:rPr dirty="0">
                <a:solidFill>
                  <a:srgbClr val="161616"/>
                </a:solidFill>
                <a:latin typeface="Arial"/>
              </a:rPr>
              <a:t> par SMS</a:t>
            </a:r>
          </a:p>
          <a:p>
            <a:pPr marL="285750" indent="-285750">
              <a:lnSpc>
                <a:spcPct val="200000"/>
              </a:lnSpc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4.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Prise</a:t>
            </a:r>
            <a:r>
              <a:rPr b="1" dirty="0">
                <a:solidFill>
                  <a:srgbClr val="161616"/>
                </a:solidFill>
                <a:latin typeface="Arial"/>
              </a:rPr>
              <a:t> de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contrôle</a:t>
            </a:r>
            <a:r>
              <a:rPr b="1" dirty="0">
                <a:solidFill>
                  <a:srgbClr val="161616"/>
                </a:solidFill>
                <a:latin typeface="Arial"/>
              </a:rPr>
              <a:t> : </a:t>
            </a:r>
            <a:r>
              <a:rPr dirty="0">
                <a:solidFill>
                  <a:srgbClr val="161616"/>
                </a:solidFill>
                <a:latin typeface="Arial"/>
              </a:rPr>
              <a:t>le compte est </a:t>
            </a:r>
            <a:r>
              <a:rPr dirty="0" err="1">
                <a:solidFill>
                  <a:srgbClr val="161616"/>
                </a:solidFill>
                <a:latin typeface="Arial"/>
              </a:rPr>
              <a:t>vidé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ou</a:t>
            </a:r>
            <a:r>
              <a:rPr dirty="0">
                <a:solidFill>
                  <a:srgbClr val="161616"/>
                </a:solidFill>
                <a:latin typeface="Arial"/>
              </a:rPr>
              <a:t> la </a:t>
            </a:r>
            <a:r>
              <a:rPr dirty="0" err="1">
                <a:solidFill>
                  <a:srgbClr val="161616"/>
                </a:solidFill>
                <a:latin typeface="Arial"/>
              </a:rPr>
              <a:t>ligne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détournée</a:t>
            </a:r>
            <a:endParaRPr dirty="0">
              <a:solidFill>
                <a:srgbClr val="161616"/>
              </a:solidFill>
              <a:latin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852160" y="2011680"/>
            <a:ext cx="4480560" cy="694944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Collecte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informations publiques</a:t>
            </a:r>
          </a:p>
        </p:txBody>
      </p:sp>
      <p:sp>
        <p:nvSpPr>
          <p:cNvPr id="8" name="Down Arrow 7"/>
          <p:cNvSpPr/>
          <p:nvPr/>
        </p:nvSpPr>
        <p:spPr>
          <a:xfrm>
            <a:off x="7973568" y="2734056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852160" y="2980944"/>
            <a:ext cx="4480560" cy="694944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Contact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faux service client</a:t>
            </a:r>
          </a:p>
        </p:txBody>
      </p:sp>
      <p:sp>
        <p:nvSpPr>
          <p:cNvPr id="10" name="Down Arrow 9"/>
          <p:cNvSpPr/>
          <p:nvPr/>
        </p:nvSpPr>
        <p:spPr>
          <a:xfrm>
            <a:off x="7973568" y="3703320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852160" y="3950208"/>
            <a:ext cx="4480560" cy="694944"/>
          </a:xfrm>
          <a:prstGeom prst="round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Piège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code SMS réclamé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7973568" y="4672584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852160" y="4919472"/>
            <a:ext cx="4480560" cy="694944"/>
          </a:xfrm>
          <a:prstGeom prst="round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Prise de contrôle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retraits, transferts</a:t>
            </a:r>
          </a:p>
        </p:txBody>
      </p:sp>
      <p:sp>
        <p:nvSpPr>
          <p:cNvPr id="14" name="Down Arrow 13"/>
          <p:cNvSpPr/>
          <p:nvPr/>
        </p:nvSpPr>
        <p:spPr>
          <a:xfrm>
            <a:off x="7973568" y="5641848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5852160" y="5888736"/>
            <a:ext cx="4480560" cy="694944"/>
          </a:xfrm>
          <a:prstGeom prst="round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Réaction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alerte opérateur immédiate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III. Identité numérique et vol de données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RECOMMANDATION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Reconnaître les signaux, prévenir à l'avance, réagir dans l'heure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2011680"/>
            <a:ext cx="3200400" cy="502920"/>
          </a:xfrm>
          <a:prstGeom prst="rect">
            <a:avLst/>
          </a:prstGeom>
          <a:solidFill>
            <a:srgbClr val="A6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Signaux d'alerte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514600"/>
            <a:ext cx="3200400" cy="40233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1480" y="2651760"/>
            <a:ext cx="3108960" cy="2377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Urgence, menace, </a:t>
            </a:r>
            <a:r>
              <a:rPr dirty="0" err="1">
                <a:solidFill>
                  <a:srgbClr val="161616"/>
                </a:solidFill>
                <a:latin typeface="Arial"/>
              </a:rPr>
              <a:t>récompense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dirty="0" err="1">
                <a:solidFill>
                  <a:srgbClr val="161616"/>
                </a:solidFill>
                <a:latin typeface="Arial"/>
              </a:rPr>
              <a:t>Demande</a:t>
            </a:r>
            <a:r>
              <a:rPr dirty="0">
                <a:solidFill>
                  <a:srgbClr val="161616"/>
                </a:solidFill>
                <a:latin typeface="Arial"/>
              </a:rPr>
              <a:t> d'un code </a:t>
            </a:r>
            <a:r>
              <a:rPr dirty="0" err="1">
                <a:solidFill>
                  <a:srgbClr val="161616"/>
                </a:solidFill>
                <a:latin typeface="Arial"/>
              </a:rPr>
              <a:t>ou</a:t>
            </a:r>
            <a:r>
              <a:rPr dirty="0">
                <a:solidFill>
                  <a:srgbClr val="161616"/>
                </a:solidFill>
                <a:latin typeface="Arial"/>
              </a:rPr>
              <a:t> d'un PIN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dirty="0" err="1">
                <a:solidFill>
                  <a:srgbClr val="161616"/>
                </a:solidFill>
                <a:latin typeface="Arial"/>
              </a:rPr>
              <a:t>Numéro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ou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adresse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inhabituels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Perte </a:t>
            </a:r>
            <a:r>
              <a:rPr dirty="0" err="1">
                <a:solidFill>
                  <a:srgbClr val="161616"/>
                </a:solidFill>
                <a:latin typeface="Arial"/>
              </a:rPr>
              <a:t>soudaine</a:t>
            </a:r>
            <a:r>
              <a:rPr dirty="0">
                <a:solidFill>
                  <a:srgbClr val="161616"/>
                </a:solidFill>
                <a:latin typeface="Arial"/>
              </a:rPr>
              <a:t> de réseau</a:t>
            </a:r>
          </a:p>
        </p:txBody>
      </p:sp>
      <p:sp>
        <p:nvSpPr>
          <p:cNvPr id="9" name="Rectangle 8"/>
          <p:cNvSpPr/>
          <p:nvPr/>
        </p:nvSpPr>
        <p:spPr>
          <a:xfrm>
            <a:off x="3749040" y="2011680"/>
            <a:ext cx="3200400" cy="502920"/>
          </a:xfrm>
          <a:prstGeom prst="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Prévention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49040" y="2514600"/>
            <a:ext cx="3200400" cy="40233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794760" y="2651760"/>
            <a:ext cx="3108960" cy="2654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Code secret unique et </a:t>
            </a:r>
            <a:r>
              <a:rPr dirty="0" err="1">
                <a:solidFill>
                  <a:srgbClr val="161616"/>
                </a:solidFill>
                <a:latin typeface="Arial"/>
              </a:rPr>
              <a:t>robuste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Ne jamais </a:t>
            </a:r>
            <a:r>
              <a:rPr dirty="0" err="1">
                <a:solidFill>
                  <a:srgbClr val="161616"/>
                </a:solidFill>
                <a:latin typeface="Arial"/>
              </a:rPr>
              <a:t>communiquer</a:t>
            </a:r>
            <a:r>
              <a:rPr dirty="0">
                <a:solidFill>
                  <a:srgbClr val="161616"/>
                </a:solidFill>
                <a:latin typeface="Arial"/>
              </a:rPr>
              <a:t> un code </a:t>
            </a:r>
            <a:r>
              <a:rPr dirty="0" err="1">
                <a:solidFill>
                  <a:srgbClr val="161616"/>
                </a:solidFill>
                <a:latin typeface="Arial"/>
              </a:rPr>
              <a:t>reçu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Limiter la publication du </a:t>
            </a:r>
            <a:r>
              <a:rPr dirty="0" err="1">
                <a:solidFill>
                  <a:srgbClr val="161616"/>
                </a:solidFill>
                <a:latin typeface="Arial"/>
              </a:rPr>
              <a:t>numéro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dirty="0" err="1">
                <a:solidFill>
                  <a:srgbClr val="161616"/>
                </a:solidFill>
                <a:latin typeface="Arial"/>
              </a:rPr>
              <a:t>Activer</a:t>
            </a:r>
            <a:r>
              <a:rPr dirty="0">
                <a:solidFill>
                  <a:srgbClr val="161616"/>
                </a:solidFill>
                <a:latin typeface="Arial"/>
              </a:rPr>
              <a:t> les </a:t>
            </a:r>
            <a:r>
              <a:rPr dirty="0" err="1">
                <a:solidFill>
                  <a:srgbClr val="161616"/>
                </a:solidFill>
                <a:latin typeface="Arial"/>
              </a:rPr>
              <a:t>alertes</a:t>
            </a:r>
            <a:r>
              <a:rPr dirty="0">
                <a:solidFill>
                  <a:srgbClr val="161616"/>
                </a:solidFill>
                <a:latin typeface="Arial"/>
              </a:rPr>
              <a:t> de transaction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32320" y="2011680"/>
            <a:ext cx="3200400" cy="50292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Réaction immédiate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32320" y="2514600"/>
            <a:ext cx="3200400" cy="40233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78040" y="2651760"/>
            <a:ext cx="3108960" cy="2654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dirty="0" err="1">
                <a:solidFill>
                  <a:srgbClr val="161616"/>
                </a:solidFill>
                <a:latin typeface="Arial"/>
              </a:rPr>
              <a:t>Raccrocher</a:t>
            </a:r>
            <a:r>
              <a:rPr dirty="0">
                <a:solidFill>
                  <a:srgbClr val="161616"/>
                </a:solidFill>
                <a:latin typeface="Arial"/>
              </a:rPr>
              <a:t>, rappeler le </a:t>
            </a:r>
            <a:r>
              <a:rPr dirty="0" err="1">
                <a:solidFill>
                  <a:srgbClr val="161616"/>
                </a:solidFill>
                <a:latin typeface="Arial"/>
              </a:rPr>
              <a:t>numéro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officiel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dirty="0" err="1">
                <a:solidFill>
                  <a:srgbClr val="161616"/>
                </a:solidFill>
                <a:latin typeface="Arial"/>
              </a:rPr>
              <a:t>Bloquer</a:t>
            </a:r>
            <a:r>
              <a:rPr dirty="0">
                <a:solidFill>
                  <a:srgbClr val="161616"/>
                </a:solidFill>
                <a:latin typeface="Arial"/>
              </a:rPr>
              <a:t> le compte / la </a:t>
            </a:r>
            <a:r>
              <a:rPr dirty="0" err="1">
                <a:solidFill>
                  <a:srgbClr val="161616"/>
                </a:solidFill>
                <a:latin typeface="Arial"/>
              </a:rPr>
              <a:t>ligne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dirty="0" err="1">
                <a:solidFill>
                  <a:srgbClr val="161616"/>
                </a:solidFill>
                <a:latin typeface="Arial"/>
              </a:rPr>
              <a:t>Prévenir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l'opérateur</a:t>
            </a:r>
            <a:r>
              <a:rPr dirty="0">
                <a:solidFill>
                  <a:srgbClr val="161616"/>
                </a:solidFill>
                <a:latin typeface="Arial"/>
              </a:rPr>
              <a:t> et la </a:t>
            </a:r>
            <a:r>
              <a:rPr dirty="0" err="1">
                <a:solidFill>
                  <a:srgbClr val="161616"/>
                </a:solidFill>
                <a:latin typeface="Arial"/>
              </a:rPr>
              <a:t>banque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Garder les </a:t>
            </a:r>
            <a:r>
              <a:rPr dirty="0" err="1">
                <a:solidFill>
                  <a:srgbClr val="161616"/>
                </a:solidFill>
                <a:latin typeface="Arial"/>
              </a:rPr>
              <a:t>preuves</a:t>
            </a:r>
            <a:r>
              <a:rPr dirty="0">
                <a:solidFill>
                  <a:srgbClr val="161616"/>
                </a:solidFill>
                <a:latin typeface="Arial"/>
              </a:rPr>
              <a:t>, changer les </a:t>
            </a:r>
            <a:r>
              <a:rPr dirty="0" err="1">
                <a:solidFill>
                  <a:srgbClr val="161616"/>
                </a:solidFill>
                <a:latin typeface="Arial"/>
              </a:rPr>
              <a:t>accès</a:t>
            </a:r>
            <a:endParaRPr dirty="0">
              <a:solidFill>
                <a:srgbClr val="161616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III. Identité numérique et vol de données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Le détournement de SIM transfère votre numéro à un tiers et avec lui vos codes de vérification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5120640" cy="3711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>
                <a:solidFill>
                  <a:srgbClr val="161616"/>
                </a:solidFill>
                <a:latin typeface="Arial"/>
              </a:rPr>
              <a:t>Principe : </a:t>
            </a:r>
            <a:r>
              <a:rPr dirty="0" err="1">
                <a:solidFill>
                  <a:srgbClr val="161616"/>
                </a:solidFill>
                <a:latin typeface="Arial"/>
              </a:rPr>
              <a:t>l'attaquant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obtient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une</a:t>
            </a:r>
            <a:r>
              <a:rPr dirty="0">
                <a:solidFill>
                  <a:srgbClr val="161616"/>
                </a:solidFill>
                <a:latin typeface="Arial"/>
              </a:rPr>
              <a:t> SIM </a:t>
            </a:r>
            <a:r>
              <a:rPr dirty="0" err="1">
                <a:solidFill>
                  <a:srgbClr val="161616"/>
                </a:solidFill>
                <a:latin typeface="Arial"/>
              </a:rPr>
              <a:t>ou</a:t>
            </a:r>
            <a:r>
              <a:rPr dirty="0">
                <a:solidFill>
                  <a:srgbClr val="161616"/>
                </a:solidFill>
                <a:latin typeface="Arial"/>
              </a:rPr>
              <a:t> un </a:t>
            </a:r>
            <a:r>
              <a:rPr dirty="0" err="1">
                <a:solidFill>
                  <a:srgbClr val="161616"/>
                </a:solidFill>
                <a:latin typeface="Arial"/>
              </a:rPr>
              <a:t>transfert</a:t>
            </a:r>
            <a:r>
              <a:rPr dirty="0">
                <a:solidFill>
                  <a:srgbClr val="161616"/>
                </a:solidFill>
                <a:latin typeface="Arial"/>
              </a:rPr>
              <a:t> de </a:t>
            </a:r>
            <a:r>
              <a:rPr dirty="0" err="1">
                <a:solidFill>
                  <a:srgbClr val="161616"/>
                </a:solidFill>
                <a:latin typeface="Arial"/>
              </a:rPr>
              <a:t>votre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numéro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>
                <a:solidFill>
                  <a:srgbClr val="161616"/>
                </a:solidFill>
                <a:latin typeface="Arial"/>
              </a:rPr>
              <a:t>Il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reçoit</a:t>
            </a:r>
            <a:r>
              <a:rPr b="1" dirty="0">
                <a:solidFill>
                  <a:srgbClr val="161616"/>
                </a:solidFill>
                <a:latin typeface="Arial"/>
              </a:rPr>
              <a:t>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alors</a:t>
            </a:r>
            <a:r>
              <a:rPr b="1" dirty="0">
                <a:solidFill>
                  <a:srgbClr val="161616"/>
                </a:solidFill>
                <a:latin typeface="Arial"/>
              </a:rPr>
              <a:t> les SMS de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vérification</a:t>
            </a:r>
            <a:r>
              <a:rPr b="1" dirty="0">
                <a:solidFill>
                  <a:srgbClr val="161616"/>
                </a:solidFill>
                <a:latin typeface="Arial"/>
              </a:rPr>
              <a:t> : </a:t>
            </a:r>
            <a:r>
              <a:rPr dirty="0" err="1">
                <a:solidFill>
                  <a:srgbClr val="161616"/>
                </a:solidFill>
                <a:latin typeface="Arial"/>
              </a:rPr>
              <a:t>réinitialisation</a:t>
            </a:r>
            <a:r>
              <a:rPr dirty="0">
                <a:solidFill>
                  <a:srgbClr val="161616"/>
                </a:solidFill>
                <a:latin typeface="Arial"/>
              </a:rPr>
              <a:t> de </a:t>
            </a:r>
            <a:r>
              <a:rPr dirty="0" err="1">
                <a:solidFill>
                  <a:srgbClr val="161616"/>
                </a:solidFill>
                <a:latin typeface="Arial"/>
              </a:rPr>
              <a:t>comptes</a:t>
            </a:r>
            <a:r>
              <a:rPr dirty="0">
                <a:solidFill>
                  <a:srgbClr val="161616"/>
                </a:solidFill>
                <a:latin typeface="Arial"/>
              </a:rPr>
              <a:t>, validations</a:t>
            </a:r>
          </a:p>
          <a:p>
            <a:pPr marL="285750" indent="-285750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>
                <a:solidFill>
                  <a:srgbClr val="161616"/>
                </a:solidFill>
                <a:latin typeface="Arial"/>
              </a:rPr>
              <a:t>Signal : </a:t>
            </a:r>
            <a:r>
              <a:rPr dirty="0">
                <a:solidFill>
                  <a:srgbClr val="161616"/>
                </a:solidFill>
                <a:latin typeface="Arial"/>
              </a:rPr>
              <a:t>le </a:t>
            </a:r>
            <a:r>
              <a:rPr dirty="0" err="1">
                <a:solidFill>
                  <a:srgbClr val="161616"/>
                </a:solidFill>
                <a:latin typeface="Arial"/>
              </a:rPr>
              <a:t>téléphone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perd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soudainement</a:t>
            </a:r>
            <a:r>
              <a:rPr dirty="0">
                <a:solidFill>
                  <a:srgbClr val="161616"/>
                </a:solidFill>
                <a:latin typeface="Arial"/>
              </a:rPr>
              <a:t> le réseau sans raison</a:t>
            </a:r>
          </a:p>
          <a:p>
            <a:pPr marL="285750" indent="-285750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 err="1">
                <a:solidFill>
                  <a:srgbClr val="161616"/>
                </a:solidFill>
                <a:latin typeface="Arial"/>
              </a:rPr>
              <a:t>Réponse</a:t>
            </a:r>
            <a:r>
              <a:rPr b="1" dirty="0">
                <a:solidFill>
                  <a:srgbClr val="161616"/>
                </a:solidFill>
                <a:latin typeface="Arial"/>
              </a:rPr>
              <a:t> : </a:t>
            </a:r>
            <a:r>
              <a:rPr dirty="0" err="1">
                <a:solidFill>
                  <a:srgbClr val="161616"/>
                </a:solidFill>
                <a:latin typeface="Arial"/>
              </a:rPr>
              <a:t>contacter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l'opérateur</a:t>
            </a:r>
            <a:r>
              <a:rPr dirty="0">
                <a:solidFill>
                  <a:srgbClr val="161616"/>
                </a:solidFill>
                <a:latin typeface="Arial"/>
              </a:rPr>
              <a:t>, </a:t>
            </a:r>
            <a:r>
              <a:rPr dirty="0" err="1">
                <a:solidFill>
                  <a:srgbClr val="161616"/>
                </a:solidFill>
                <a:latin typeface="Arial"/>
              </a:rPr>
              <a:t>puis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sécuriser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messagerie</a:t>
            </a:r>
            <a:r>
              <a:rPr dirty="0">
                <a:solidFill>
                  <a:srgbClr val="161616"/>
                </a:solidFill>
                <a:latin typeface="Arial"/>
              </a:rPr>
              <a:t> et </a:t>
            </a:r>
            <a:r>
              <a:rPr dirty="0" err="1">
                <a:solidFill>
                  <a:srgbClr val="161616"/>
                </a:solidFill>
                <a:latin typeface="Arial"/>
              </a:rPr>
              <a:t>comptes</a:t>
            </a:r>
            <a:endParaRPr dirty="0">
              <a:solidFill>
                <a:srgbClr val="161616"/>
              </a:solidFill>
              <a:latin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852160" y="2011680"/>
            <a:ext cx="4480560" cy="937259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Ingénierie sociale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faux justificatif, complice, faux appel</a:t>
            </a:r>
          </a:p>
        </p:txBody>
      </p:sp>
      <p:sp>
        <p:nvSpPr>
          <p:cNvPr id="8" name="Down Arrow 7"/>
          <p:cNvSpPr/>
          <p:nvPr/>
        </p:nvSpPr>
        <p:spPr>
          <a:xfrm>
            <a:off x="7973568" y="2976372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852160" y="3223260"/>
            <a:ext cx="4480560" cy="937259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Transfert du numéro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nouvelle SIM activée</a:t>
            </a:r>
          </a:p>
        </p:txBody>
      </p:sp>
      <p:sp>
        <p:nvSpPr>
          <p:cNvPr id="10" name="Down Arrow 9"/>
          <p:cNvSpPr/>
          <p:nvPr/>
        </p:nvSpPr>
        <p:spPr>
          <a:xfrm>
            <a:off x="7973568" y="4187952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852160" y="4434840"/>
            <a:ext cx="4480560" cy="937259"/>
          </a:xfrm>
          <a:prstGeom prst="round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Réception des SMS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codes de vérification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7973568" y="5399532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852160" y="5646420"/>
            <a:ext cx="4480560" cy="937259"/>
          </a:xfrm>
          <a:prstGeom prst="round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Prise de comptes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messagerie, réseaux, finances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III. Identité numérique et vol de données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HYPOTHÈSE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La longueur et l'aléa comptent plus que la complexité apparente d'un mot de passe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4846320" cy="4024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250000"/>
              </a:lnSpc>
              <a:spcAft>
                <a:spcPts val="900"/>
              </a:spcAft>
              <a:buFont typeface="Arial"/>
              <a:buChar char="•"/>
            </a:pPr>
            <a:r>
              <a:rPr sz="1600" b="1" dirty="0">
                <a:solidFill>
                  <a:srgbClr val="161616"/>
                </a:solidFill>
                <a:latin typeface="Arial"/>
              </a:rPr>
              <a:t>Phrase de passe longue, unique par compte</a:t>
            </a:r>
          </a:p>
          <a:p>
            <a:pPr marL="285750" indent="-285750" algn="just">
              <a:lnSpc>
                <a:spcPct val="250000"/>
              </a:lnSpc>
              <a:spcAft>
                <a:spcPts val="900"/>
              </a:spcAft>
              <a:buFont typeface="Arial"/>
              <a:buChar char="•"/>
            </a:pPr>
            <a:r>
              <a:rPr sz="1600" b="1" dirty="0" err="1">
                <a:solidFill>
                  <a:srgbClr val="161616"/>
                </a:solidFill>
                <a:latin typeface="Arial"/>
              </a:rPr>
              <a:t>Gestionnaire</a:t>
            </a:r>
            <a:r>
              <a:rPr sz="1600" b="1" dirty="0">
                <a:solidFill>
                  <a:srgbClr val="161616"/>
                </a:solidFill>
                <a:latin typeface="Arial"/>
              </a:rPr>
              <a:t> de mots de passe + </a:t>
            </a:r>
            <a:r>
              <a:rPr sz="1600" b="1" dirty="0" err="1">
                <a:solidFill>
                  <a:srgbClr val="161616"/>
                </a:solidFill>
                <a:latin typeface="Arial"/>
              </a:rPr>
              <a:t>authentification</a:t>
            </a:r>
            <a:r>
              <a:rPr sz="1600" b="1" dirty="0">
                <a:solidFill>
                  <a:srgbClr val="161616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61616"/>
                </a:solidFill>
                <a:latin typeface="Arial"/>
              </a:rPr>
              <a:t>multifacteur</a:t>
            </a:r>
            <a:endParaRPr sz="1600" b="1"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250000"/>
              </a:lnSpc>
              <a:spcAft>
                <a:spcPts val="900"/>
              </a:spcAft>
              <a:buFont typeface="Arial"/>
              <a:buChar char="•"/>
            </a:pPr>
            <a:r>
              <a:rPr sz="1600" b="1" dirty="0">
                <a:solidFill>
                  <a:srgbClr val="161616"/>
                </a:solidFill>
                <a:latin typeface="Arial"/>
              </a:rPr>
              <a:t>Pas de </a:t>
            </a:r>
            <a:r>
              <a:rPr sz="1600" b="1" dirty="0" err="1">
                <a:solidFill>
                  <a:srgbClr val="161616"/>
                </a:solidFill>
                <a:latin typeface="Arial"/>
              </a:rPr>
              <a:t>réutilisation</a:t>
            </a:r>
            <a:r>
              <a:rPr sz="1600" b="1" dirty="0">
                <a:solidFill>
                  <a:srgbClr val="161616"/>
                </a:solidFill>
                <a:latin typeface="Arial"/>
              </a:rPr>
              <a:t> : </a:t>
            </a:r>
            <a:r>
              <a:rPr sz="1600" dirty="0" err="1">
                <a:solidFill>
                  <a:srgbClr val="161616"/>
                </a:solidFill>
                <a:latin typeface="Arial"/>
              </a:rPr>
              <a:t>une</a:t>
            </a:r>
            <a:r>
              <a:rPr sz="1600" dirty="0">
                <a:solidFill>
                  <a:srgbClr val="161616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61616"/>
                </a:solidFill>
                <a:latin typeface="Arial"/>
              </a:rPr>
              <a:t>fuite</a:t>
            </a:r>
            <a:r>
              <a:rPr sz="1600" dirty="0">
                <a:solidFill>
                  <a:srgbClr val="161616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61616"/>
                </a:solidFill>
                <a:latin typeface="Arial"/>
              </a:rPr>
              <a:t>en</a:t>
            </a:r>
            <a:r>
              <a:rPr sz="1600" dirty="0">
                <a:solidFill>
                  <a:srgbClr val="161616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61616"/>
                </a:solidFill>
                <a:latin typeface="Arial"/>
              </a:rPr>
              <a:t>ouvre</a:t>
            </a:r>
            <a:r>
              <a:rPr sz="1600" dirty="0">
                <a:solidFill>
                  <a:srgbClr val="161616"/>
                </a:solidFill>
                <a:latin typeface="Arial"/>
              </a:rPr>
              <a:t> dix</a:t>
            </a:r>
          </a:p>
          <a:p>
            <a:pPr marL="285750" indent="-285750" algn="just">
              <a:lnSpc>
                <a:spcPct val="250000"/>
              </a:lnSpc>
              <a:spcAft>
                <a:spcPts val="900"/>
              </a:spcAft>
              <a:buFont typeface="Arial"/>
              <a:buChar char="•"/>
            </a:pPr>
            <a:r>
              <a:rPr sz="1600" b="1" dirty="0">
                <a:solidFill>
                  <a:srgbClr val="161616"/>
                </a:solidFill>
                <a:latin typeface="Arial"/>
              </a:rPr>
              <a:t>NIST 800-63B-4 : </a:t>
            </a:r>
            <a:r>
              <a:rPr sz="1600" dirty="0">
                <a:solidFill>
                  <a:srgbClr val="161616"/>
                </a:solidFill>
                <a:latin typeface="Arial"/>
              </a:rPr>
              <a:t>au </a:t>
            </a:r>
            <a:r>
              <a:rPr sz="1600" dirty="0" err="1">
                <a:solidFill>
                  <a:srgbClr val="161616"/>
                </a:solidFill>
                <a:latin typeface="Arial"/>
              </a:rPr>
              <a:t>moins</a:t>
            </a:r>
            <a:r>
              <a:rPr sz="1600" dirty="0">
                <a:solidFill>
                  <a:srgbClr val="161616"/>
                </a:solidFill>
                <a:latin typeface="Arial"/>
              </a:rPr>
              <a:t> 15 </a:t>
            </a:r>
            <a:r>
              <a:rPr sz="1600" dirty="0" err="1">
                <a:solidFill>
                  <a:srgbClr val="161616"/>
                </a:solidFill>
                <a:latin typeface="Arial"/>
              </a:rPr>
              <a:t>caractères</a:t>
            </a:r>
            <a:r>
              <a:rPr sz="1600" dirty="0">
                <a:solidFill>
                  <a:srgbClr val="161616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61616"/>
                </a:solidFill>
                <a:latin typeface="Arial"/>
              </a:rPr>
              <a:t>si</a:t>
            </a:r>
            <a:r>
              <a:rPr sz="1600" dirty="0">
                <a:solidFill>
                  <a:srgbClr val="161616"/>
                </a:solidFill>
                <a:latin typeface="Arial"/>
              </a:rPr>
              <a:t> le mot de passe est le seul </a:t>
            </a:r>
            <a:r>
              <a:rPr sz="1600" dirty="0" err="1">
                <a:solidFill>
                  <a:srgbClr val="161616"/>
                </a:solidFill>
                <a:latin typeface="Arial"/>
              </a:rPr>
              <a:t>facteur</a:t>
            </a:r>
            <a:endParaRPr sz="1600" dirty="0">
              <a:solidFill>
                <a:srgbClr val="161616"/>
              </a:solidFill>
              <a:latin typeface="Arial"/>
            </a:endParaRP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0" y="2103120"/>
          <a:ext cx="4846320" cy="2651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0" y="4846320"/>
          <a:ext cx="48463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61616"/>
                          </a:solidFill>
                          <a:latin typeface="Arial"/>
                        </a:rPr>
                        <a:t>8 minuscules</a:t>
                      </a:r>
                    </a:p>
                  </a:txBody>
                  <a:tcPr marT="18288" marB="18288">
                    <a:solidFill>
                      <a:srgbClr val="E6EE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61616"/>
                          </a:solidFill>
                          <a:latin typeface="Arial"/>
                        </a:rPr>
                        <a:t>≈ 3 min</a:t>
                      </a:r>
                    </a:p>
                  </a:txBody>
                  <a:tcPr marT="18288" marB="18288">
                    <a:solidFill>
                      <a:srgbClr val="E6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61616"/>
                          </a:solidFill>
                          <a:latin typeface="Arial"/>
                        </a:rPr>
                        <a:t>8 caractères mixtes</a:t>
                      </a:r>
                    </a:p>
                  </a:txBody>
                  <a:tcPr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61616"/>
                          </a:solidFill>
                          <a:latin typeface="Arial"/>
                        </a:rPr>
                        <a:t>≈ 77 jours</a:t>
                      </a:r>
                    </a:p>
                  </a:txBody>
                  <a:tcPr marT="18288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61616"/>
                          </a:solidFill>
                          <a:latin typeface="Arial"/>
                        </a:rPr>
                        <a:t>4 mots aléatoires</a:t>
                      </a:r>
                    </a:p>
                  </a:txBody>
                  <a:tcPr marT="18288" marB="18288">
                    <a:solidFill>
                      <a:srgbClr val="E6EE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61616"/>
                          </a:solidFill>
                          <a:latin typeface="Arial"/>
                        </a:rPr>
                        <a:t>≈ 42 jours</a:t>
                      </a:r>
                    </a:p>
                  </a:txBody>
                  <a:tcPr marT="18288" marB="18288">
                    <a:solidFill>
                      <a:srgbClr val="E6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61616"/>
                          </a:solidFill>
                          <a:latin typeface="Arial"/>
                        </a:rPr>
                        <a:t>12 caractères mixtes</a:t>
                      </a:r>
                    </a:p>
                  </a:txBody>
                  <a:tcPr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61616"/>
                          </a:solidFill>
                          <a:latin typeface="Arial"/>
                        </a:rPr>
                        <a:t>≈ 17 millions d'années</a:t>
                      </a:r>
                    </a:p>
                  </a:txBody>
                  <a:tcPr marT="18288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61616"/>
                          </a:solidFill>
                          <a:latin typeface="Arial"/>
                        </a:rPr>
                        <a:t>6 mots aléatoires</a:t>
                      </a:r>
                    </a:p>
                  </a:txBody>
                  <a:tcPr marT="18288" marB="18288">
                    <a:solidFill>
                      <a:srgbClr val="E6EE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61616"/>
                          </a:solidFill>
                          <a:latin typeface="Arial"/>
                        </a:rPr>
                        <a:t>≈ 7 millions d'années</a:t>
                      </a:r>
                    </a:p>
                  </a:txBody>
                  <a:tcPr marT="18288" marB="18288">
                    <a:solidFill>
                      <a:srgbClr val="E6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III. Identité numérique et vol de données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Les fuites de données s'accumulent et Internet n'oublie pas : surveillez et cloisonnez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5120640" cy="4543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200000"/>
              </a:lnSpc>
              <a:spcAft>
                <a:spcPts val="900"/>
              </a:spcAft>
              <a:buFont typeface="Arial"/>
              <a:buChar char="•"/>
            </a:pPr>
            <a:r>
              <a:rPr sz="1700" b="1" dirty="0" err="1">
                <a:solidFill>
                  <a:srgbClr val="161616"/>
                </a:solidFill>
                <a:latin typeface="Arial"/>
              </a:rPr>
              <a:t>Fuite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: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vos</a:t>
            </a:r>
            <a:r>
              <a:rPr sz="1700" dirty="0">
                <a:solidFill>
                  <a:srgbClr val="161616"/>
                </a:solidFill>
                <a:latin typeface="Arial"/>
              </a:rPr>
              <a:t> données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sont</a:t>
            </a:r>
            <a:r>
              <a:rPr sz="1700" dirty="0">
                <a:solidFill>
                  <a:srgbClr val="161616"/>
                </a:solidFill>
                <a:latin typeface="Arial"/>
              </a:rPr>
              <a:t> chez un tiers qui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n'a</a:t>
            </a:r>
            <a:r>
              <a:rPr sz="1700" dirty="0">
                <a:solidFill>
                  <a:srgbClr val="161616"/>
                </a:solidFill>
                <a:latin typeface="Arial"/>
              </a:rPr>
              <a:t> pas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su</a:t>
            </a:r>
            <a:r>
              <a:rPr sz="1700" dirty="0">
                <a:solidFill>
                  <a:srgbClr val="161616"/>
                </a:solidFill>
                <a:latin typeface="Arial"/>
              </a:rPr>
              <a:t> les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protéger</a:t>
            </a:r>
            <a:endParaRPr sz="1700"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200000"/>
              </a:lnSpc>
              <a:spcAft>
                <a:spcPts val="900"/>
              </a:spcAft>
              <a:buFont typeface="Arial"/>
              <a:buChar char="•"/>
            </a:pPr>
            <a:r>
              <a:rPr sz="1700" b="1" dirty="0" err="1">
                <a:solidFill>
                  <a:srgbClr val="161616"/>
                </a:solidFill>
                <a:latin typeface="Arial"/>
              </a:rPr>
              <a:t>Exemple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61616"/>
                </a:solidFill>
                <a:latin typeface="Arial"/>
              </a:rPr>
              <a:t>majeur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: </a:t>
            </a:r>
            <a:r>
              <a:rPr sz="1700" dirty="0">
                <a:solidFill>
                  <a:srgbClr val="161616"/>
                </a:solidFill>
                <a:latin typeface="Arial"/>
              </a:rPr>
              <a:t>Yahoo, sanction par la SEC américaine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en</a:t>
            </a:r>
            <a:r>
              <a:rPr sz="1700" dirty="0">
                <a:solidFill>
                  <a:srgbClr val="161616"/>
                </a:solidFill>
                <a:latin typeface="Arial"/>
              </a:rPr>
              <a:t> 2018 pour retard de divulgation</a:t>
            </a:r>
          </a:p>
          <a:p>
            <a:pPr marL="285750" indent="-285750" algn="just">
              <a:lnSpc>
                <a:spcPct val="200000"/>
              </a:lnSpc>
              <a:spcAft>
                <a:spcPts val="900"/>
              </a:spcAft>
              <a:buFont typeface="Arial"/>
              <a:buChar char="•"/>
            </a:pPr>
            <a:r>
              <a:rPr sz="1700" b="1" dirty="0" err="1">
                <a:solidFill>
                  <a:srgbClr val="161616"/>
                </a:solidFill>
                <a:latin typeface="Arial"/>
              </a:rPr>
              <a:t>Vérifier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61616"/>
                </a:solidFill>
                <a:latin typeface="Arial"/>
              </a:rPr>
              <a:t>si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61616"/>
                </a:solidFill>
                <a:latin typeface="Arial"/>
              </a:rPr>
              <a:t>une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61616"/>
                </a:solidFill>
                <a:latin typeface="Arial"/>
              </a:rPr>
              <a:t>adresse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a </a:t>
            </a:r>
            <a:r>
              <a:rPr sz="1700" b="1" dirty="0" err="1">
                <a:solidFill>
                  <a:srgbClr val="161616"/>
                </a:solidFill>
                <a:latin typeface="Arial"/>
              </a:rPr>
              <a:t>été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61616"/>
                </a:solidFill>
                <a:latin typeface="Arial"/>
              </a:rPr>
              <a:t>exposée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: </a:t>
            </a:r>
            <a:r>
              <a:rPr sz="1700" dirty="0">
                <a:solidFill>
                  <a:srgbClr val="161616"/>
                </a:solidFill>
                <a:latin typeface="Arial"/>
              </a:rPr>
              <a:t>Have I Been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Pwned</a:t>
            </a:r>
            <a:endParaRPr sz="1700"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200000"/>
              </a:lnSpc>
              <a:spcAft>
                <a:spcPts val="900"/>
              </a:spcAft>
              <a:buFont typeface="Arial"/>
              <a:buChar char="•"/>
            </a:pPr>
            <a:r>
              <a:rPr sz="1700" b="1" dirty="0" err="1">
                <a:solidFill>
                  <a:srgbClr val="161616"/>
                </a:solidFill>
                <a:latin typeface="Arial"/>
              </a:rPr>
              <a:t>Cloisonner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: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une</a:t>
            </a:r>
            <a:r>
              <a:rPr sz="1700" dirty="0">
                <a:solidFill>
                  <a:srgbClr val="161616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adresse</a:t>
            </a:r>
            <a:r>
              <a:rPr sz="1700" dirty="0">
                <a:solidFill>
                  <a:srgbClr val="161616"/>
                </a:solidFill>
                <a:latin typeface="Arial"/>
              </a:rPr>
              <a:t> e-mail, un mot de passe, par usage</a:t>
            </a:r>
          </a:p>
        </p:txBody>
      </p:sp>
      <p:sp>
        <p:nvSpPr>
          <p:cNvPr id="7" name="Rectangle 6"/>
          <p:cNvSpPr/>
          <p:nvPr/>
        </p:nvSpPr>
        <p:spPr>
          <a:xfrm>
            <a:off x="5852160" y="2011680"/>
            <a:ext cx="4480560" cy="411480"/>
          </a:xfrm>
          <a:prstGeom prst="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Après la fuite</a:t>
            </a:r>
          </a:p>
        </p:txBody>
      </p:sp>
      <p:sp>
        <p:nvSpPr>
          <p:cNvPr id="8" name="Rectangle 7"/>
          <p:cNvSpPr/>
          <p:nvPr/>
        </p:nvSpPr>
        <p:spPr>
          <a:xfrm>
            <a:off x="5852160" y="2423160"/>
            <a:ext cx="4480560" cy="1002792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500" b="0" i="0" dirty="0">
                <a:solidFill>
                  <a:srgbClr val="161616"/>
                </a:solidFill>
                <a:latin typeface="Arial"/>
              </a:rPr>
              <a:t>Changer le mot de passe,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activer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le second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facteur</a:t>
            </a:r>
            <a:endParaRPr sz="1500" b="0" i="0" dirty="0">
              <a:solidFill>
                <a:srgbClr val="161616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52160" y="3590544"/>
            <a:ext cx="4480560" cy="411480"/>
          </a:xfrm>
          <a:prstGeom prst="rect">
            <a:avLst/>
          </a:prstGeom>
          <a:solidFill>
            <a:srgbClr val="7A5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Contre l'oubli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52160" y="4002024"/>
            <a:ext cx="4480560" cy="1002792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500" b="0" i="0" dirty="0">
                <a:solidFill>
                  <a:srgbClr val="161616"/>
                </a:solidFill>
                <a:latin typeface="Arial"/>
              </a:rPr>
              <a:t>Ce qui est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publié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peut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être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archivé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et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copié</a:t>
            </a:r>
            <a:endParaRPr sz="1500" b="0" i="0" dirty="0">
              <a:solidFill>
                <a:srgbClr val="161616"/>
              </a:solidFill>
              <a:latin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52160" y="5169408"/>
            <a:ext cx="4480560" cy="41148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Secret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52160" y="5580888"/>
            <a:ext cx="4480560" cy="1002792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500" b="0" i="0" dirty="0">
                <a:solidFill>
                  <a:srgbClr val="161616"/>
                </a:solidFill>
                <a:latin typeface="Arial"/>
              </a:rPr>
              <a:t>Le secret de la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correspondance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est protégé par la Constitution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IV. Smartphones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Le smartphone concentre vos contacts, vos photos, vos paiements et votre localisation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5120640" cy="3711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dirty="0" err="1">
                <a:solidFill>
                  <a:srgbClr val="161616"/>
                </a:solidFill>
                <a:latin typeface="Arial"/>
              </a:rPr>
              <a:t>Appareil</a:t>
            </a:r>
            <a:r>
              <a:rPr dirty="0">
                <a:solidFill>
                  <a:srgbClr val="161616"/>
                </a:solidFill>
                <a:latin typeface="Arial"/>
              </a:rPr>
              <a:t> photo, micro, GPS, contacts, SMS, </a:t>
            </a:r>
            <a:r>
              <a:rPr dirty="0" err="1">
                <a:solidFill>
                  <a:srgbClr val="161616"/>
                </a:solidFill>
                <a:latin typeface="Arial"/>
              </a:rPr>
              <a:t>portefeuille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électronique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dirty="0" err="1">
                <a:solidFill>
                  <a:srgbClr val="161616"/>
                </a:solidFill>
                <a:latin typeface="Arial"/>
              </a:rPr>
              <a:t>Chaque</a:t>
            </a:r>
            <a:r>
              <a:rPr dirty="0">
                <a:solidFill>
                  <a:srgbClr val="161616"/>
                </a:solidFill>
                <a:latin typeface="Arial"/>
              </a:rPr>
              <a:t> application </a:t>
            </a:r>
            <a:r>
              <a:rPr dirty="0" err="1">
                <a:solidFill>
                  <a:srgbClr val="161616"/>
                </a:solidFill>
                <a:latin typeface="Arial"/>
              </a:rPr>
              <a:t>installée</a:t>
            </a:r>
            <a:r>
              <a:rPr dirty="0">
                <a:solidFill>
                  <a:srgbClr val="161616"/>
                </a:solidFill>
                <a:latin typeface="Arial"/>
              </a:rPr>
              <a:t> est un </a:t>
            </a:r>
            <a:r>
              <a:rPr dirty="0" err="1">
                <a:solidFill>
                  <a:srgbClr val="161616"/>
                </a:solidFill>
                <a:latin typeface="Arial"/>
              </a:rPr>
              <a:t>fournisseur</a:t>
            </a:r>
            <a:r>
              <a:rPr dirty="0">
                <a:solidFill>
                  <a:srgbClr val="161616"/>
                </a:solidFill>
                <a:latin typeface="Arial"/>
              </a:rPr>
              <a:t> de plus qui </a:t>
            </a:r>
            <a:r>
              <a:rPr dirty="0" err="1">
                <a:solidFill>
                  <a:srgbClr val="161616"/>
                </a:solidFill>
                <a:latin typeface="Arial"/>
              </a:rPr>
              <a:t>reçoit</a:t>
            </a:r>
            <a:r>
              <a:rPr dirty="0">
                <a:solidFill>
                  <a:srgbClr val="161616"/>
                </a:solidFill>
                <a:latin typeface="Arial"/>
              </a:rPr>
              <a:t> des données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Les boutiques </a:t>
            </a:r>
            <a:r>
              <a:rPr dirty="0" err="1">
                <a:solidFill>
                  <a:srgbClr val="161616"/>
                </a:solidFill>
                <a:latin typeface="Arial"/>
              </a:rPr>
              <a:t>officielles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filtrent</a:t>
            </a:r>
            <a:r>
              <a:rPr dirty="0">
                <a:solidFill>
                  <a:srgbClr val="161616"/>
                </a:solidFill>
                <a:latin typeface="Arial"/>
              </a:rPr>
              <a:t>, sans </a:t>
            </a:r>
            <a:r>
              <a:rPr dirty="0" err="1">
                <a:solidFill>
                  <a:srgbClr val="161616"/>
                </a:solidFill>
                <a:latin typeface="Arial"/>
              </a:rPr>
              <a:t>garantie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absolue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 algn="ctr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 err="1">
                <a:solidFill>
                  <a:srgbClr val="FF0000"/>
                </a:solidFill>
                <a:latin typeface="Arial"/>
              </a:rPr>
              <a:t>Moins</a:t>
            </a:r>
            <a:r>
              <a:rPr b="1" dirty="0">
                <a:solidFill>
                  <a:srgbClr val="FF0000"/>
                </a:solidFill>
                <a:latin typeface="Arial"/>
              </a:rPr>
              <a:t> </a:t>
            </a:r>
            <a:r>
              <a:rPr b="1" dirty="0" err="1">
                <a:solidFill>
                  <a:srgbClr val="FF0000"/>
                </a:solidFill>
                <a:latin typeface="Arial"/>
              </a:rPr>
              <a:t>d'applications</a:t>
            </a:r>
            <a:r>
              <a:rPr b="1" dirty="0">
                <a:solidFill>
                  <a:srgbClr val="FF0000"/>
                </a:solidFill>
                <a:latin typeface="Arial"/>
              </a:rPr>
              <a:t> = </a:t>
            </a:r>
            <a:r>
              <a:rPr b="1" dirty="0" err="1">
                <a:solidFill>
                  <a:srgbClr val="FF0000"/>
                </a:solidFill>
                <a:latin typeface="Arial"/>
              </a:rPr>
              <a:t>moins</a:t>
            </a:r>
            <a:r>
              <a:rPr b="1" dirty="0">
                <a:solidFill>
                  <a:srgbClr val="FF0000"/>
                </a:solidFill>
                <a:latin typeface="Arial"/>
              </a:rPr>
              <a:t> de surface </a:t>
            </a:r>
            <a:r>
              <a:rPr b="1" dirty="0" err="1">
                <a:solidFill>
                  <a:srgbClr val="FF0000"/>
                </a:solidFill>
                <a:latin typeface="Arial"/>
              </a:rPr>
              <a:t>d'exposition</a:t>
            </a:r>
            <a:endParaRPr b="1" dirty="0">
              <a:solidFill>
                <a:srgbClr val="FF0000"/>
              </a:solidFill>
              <a:latin typeface="Arial"/>
            </a:endParaRPr>
          </a:p>
        </p:txBody>
      </p:sp>
      <p:cxnSp>
        <p:nvCxnSpPr>
          <p:cNvPr id="7" name="Connector 6"/>
          <p:cNvCxnSpPr/>
          <p:nvPr/>
        </p:nvCxnSpPr>
        <p:spPr>
          <a:xfrm flipV="1">
            <a:off x="8092440" y="2377440"/>
            <a:ext cx="0" cy="1920240"/>
          </a:xfrm>
          <a:prstGeom prst="line">
            <a:avLst/>
          </a:prstGeom>
          <a:ln w="19050">
            <a:solidFill>
              <a:srgbClr val="8FA3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8092440" y="3337560"/>
            <a:ext cx="1267029" cy="960120"/>
          </a:xfrm>
          <a:prstGeom prst="line">
            <a:avLst/>
          </a:prstGeom>
          <a:ln w="19050">
            <a:solidFill>
              <a:srgbClr val="8FA3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8092440" y="4297680"/>
            <a:ext cx="1267029" cy="960120"/>
          </a:xfrm>
          <a:prstGeom prst="line">
            <a:avLst/>
          </a:prstGeom>
          <a:ln w="19050">
            <a:solidFill>
              <a:srgbClr val="8FA3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8092440" y="4297680"/>
            <a:ext cx="0" cy="1920240"/>
          </a:xfrm>
          <a:prstGeom prst="line">
            <a:avLst/>
          </a:prstGeom>
          <a:ln w="19050">
            <a:solidFill>
              <a:srgbClr val="8FA3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6825410" y="4297680"/>
            <a:ext cx="1267030" cy="960120"/>
          </a:xfrm>
          <a:prstGeom prst="line">
            <a:avLst/>
          </a:prstGeom>
          <a:ln w="19050">
            <a:solidFill>
              <a:srgbClr val="8FA3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 flipV="1">
            <a:off x="6825410" y="3337560"/>
            <a:ext cx="1267030" cy="960120"/>
          </a:xfrm>
          <a:prstGeom prst="line">
            <a:avLst/>
          </a:prstGeom>
          <a:ln w="19050">
            <a:solidFill>
              <a:srgbClr val="8FA3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7360920" y="2103120"/>
            <a:ext cx="1463040" cy="548640"/>
          </a:xfrm>
          <a:prstGeom prst="roundRect">
            <a:avLst/>
          </a:prstGeom>
          <a:solidFill>
            <a:srgbClr val="E6EEF3"/>
          </a:solidFill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200" b="1" i="0">
                <a:solidFill>
                  <a:srgbClr val="161616"/>
                </a:solidFill>
                <a:latin typeface="Arial"/>
              </a:rPr>
              <a:t>Contacts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627949" y="3063240"/>
            <a:ext cx="1463040" cy="548640"/>
          </a:xfrm>
          <a:prstGeom prst="roundRect">
            <a:avLst/>
          </a:prstGeom>
          <a:solidFill>
            <a:srgbClr val="E6EEF3"/>
          </a:solidFill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200" b="1" i="0">
                <a:solidFill>
                  <a:srgbClr val="161616"/>
                </a:solidFill>
                <a:latin typeface="Arial"/>
              </a:rPr>
              <a:t>Photos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627949" y="4983480"/>
            <a:ext cx="1463040" cy="548640"/>
          </a:xfrm>
          <a:prstGeom prst="roundRect">
            <a:avLst/>
          </a:prstGeom>
          <a:solidFill>
            <a:srgbClr val="E6EEF3"/>
          </a:solidFill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200" b="1" i="0">
                <a:solidFill>
                  <a:srgbClr val="161616"/>
                </a:solidFill>
                <a:latin typeface="Arial"/>
              </a:rPr>
              <a:t>Paiements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60920" y="5943600"/>
            <a:ext cx="1463040" cy="548640"/>
          </a:xfrm>
          <a:prstGeom prst="roundRect">
            <a:avLst/>
          </a:prstGeom>
          <a:solidFill>
            <a:srgbClr val="E6EEF3"/>
          </a:solidFill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200" b="1" i="0">
                <a:solidFill>
                  <a:srgbClr val="161616"/>
                </a:solidFill>
                <a:latin typeface="Arial"/>
              </a:rPr>
              <a:t>Localisation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3890" y="4983480"/>
            <a:ext cx="1463040" cy="548640"/>
          </a:xfrm>
          <a:prstGeom prst="roundRect">
            <a:avLst/>
          </a:prstGeom>
          <a:solidFill>
            <a:srgbClr val="E6EEF3"/>
          </a:solidFill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200" b="1" i="0">
                <a:solidFill>
                  <a:srgbClr val="161616"/>
                </a:solidFill>
                <a:latin typeface="Arial"/>
              </a:rPr>
              <a:t>Messages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3890" y="3063240"/>
            <a:ext cx="1463040" cy="548640"/>
          </a:xfrm>
          <a:prstGeom prst="roundRect">
            <a:avLst/>
          </a:prstGeom>
          <a:solidFill>
            <a:srgbClr val="E6EEF3"/>
          </a:solidFill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200" b="1" i="0">
                <a:solidFill>
                  <a:srgbClr val="161616"/>
                </a:solidFill>
                <a:latin typeface="Arial"/>
              </a:rPr>
              <a:t>Santé</a:t>
            </a:r>
          </a:p>
        </p:txBody>
      </p:sp>
      <p:sp>
        <p:nvSpPr>
          <p:cNvPr id="19" name="Oval 18"/>
          <p:cNvSpPr/>
          <p:nvPr/>
        </p:nvSpPr>
        <p:spPr>
          <a:xfrm>
            <a:off x="7315200" y="3840480"/>
            <a:ext cx="1554480" cy="914400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Smartphone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IV. Smartphones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Une application gratuite se finance souvent par la publicité ciblée, grâce à des identifiants techniques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103120"/>
            <a:ext cx="4777740" cy="45720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Publicité non ciblée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2560320"/>
            <a:ext cx="4777740" cy="31089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2670048"/>
            <a:ext cx="4686300" cy="9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1800" dirty="0" err="1">
                <a:solidFill>
                  <a:srgbClr val="161616"/>
                </a:solidFill>
                <a:latin typeface="Arial"/>
              </a:rPr>
              <a:t>Basée</a:t>
            </a:r>
            <a:r>
              <a:rPr sz="1800" dirty="0">
                <a:solidFill>
                  <a:srgbClr val="161616"/>
                </a:solidFill>
                <a:latin typeface="Arial"/>
              </a:rPr>
              <a:t> sur le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contexte</a:t>
            </a:r>
            <a:r>
              <a:rPr sz="1800" dirty="0">
                <a:solidFill>
                  <a:srgbClr val="161616"/>
                </a:solidFill>
                <a:latin typeface="Arial"/>
              </a:rPr>
              <a:t> (page,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thème</a:t>
            </a:r>
            <a:r>
              <a:rPr sz="1800" dirty="0">
                <a:solidFill>
                  <a:srgbClr val="161616"/>
                </a:solidFill>
                <a:latin typeface="Arial"/>
              </a:rPr>
              <a:t>)</a:t>
            </a:r>
          </a:p>
          <a:p>
            <a:pPr marL="285750" indent="-285750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1800" dirty="0">
                <a:solidFill>
                  <a:srgbClr val="161616"/>
                </a:solidFill>
                <a:latin typeface="Arial"/>
              </a:rPr>
              <a:t>Peu de données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personnelles</a:t>
            </a:r>
            <a:endParaRPr sz="1800" dirty="0">
              <a:solidFill>
                <a:srgbClr val="161616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63540" y="2103120"/>
            <a:ext cx="4777740" cy="457200"/>
          </a:xfrm>
          <a:prstGeom prst="rect">
            <a:avLst/>
          </a:prstGeom>
          <a:solidFill>
            <a:srgbClr val="A6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Publicité ciblée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63540" y="2560320"/>
            <a:ext cx="4777740" cy="31089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509259" y="2670048"/>
            <a:ext cx="4686300" cy="1402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1800" dirty="0" err="1">
                <a:solidFill>
                  <a:srgbClr val="161616"/>
                </a:solidFill>
                <a:latin typeface="Arial"/>
              </a:rPr>
              <a:t>Basée</a:t>
            </a:r>
            <a:r>
              <a:rPr sz="1800" dirty="0">
                <a:solidFill>
                  <a:srgbClr val="161616"/>
                </a:solidFill>
                <a:latin typeface="Arial"/>
              </a:rPr>
              <a:t> sur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votre</a:t>
            </a:r>
            <a:r>
              <a:rPr sz="1800" dirty="0">
                <a:solidFill>
                  <a:srgbClr val="161616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profil</a:t>
            </a:r>
            <a:r>
              <a:rPr sz="1800" dirty="0">
                <a:solidFill>
                  <a:srgbClr val="161616"/>
                </a:solidFill>
                <a:latin typeface="Arial"/>
              </a:rPr>
              <a:t> et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vos</a:t>
            </a:r>
            <a:r>
              <a:rPr sz="1800" dirty="0">
                <a:solidFill>
                  <a:srgbClr val="161616"/>
                </a:solidFill>
                <a:latin typeface="Arial"/>
              </a:rPr>
              <a:t> habitudes</a:t>
            </a:r>
          </a:p>
          <a:p>
            <a:pPr marL="285750" indent="-285750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1800" dirty="0" err="1">
                <a:solidFill>
                  <a:srgbClr val="161616"/>
                </a:solidFill>
                <a:latin typeface="Arial"/>
              </a:rPr>
              <a:t>Identifiant</a:t>
            </a:r>
            <a:r>
              <a:rPr sz="1800" dirty="0">
                <a:solidFill>
                  <a:srgbClr val="161616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publicitaire</a:t>
            </a:r>
            <a:r>
              <a:rPr sz="1800" dirty="0">
                <a:solidFill>
                  <a:srgbClr val="161616"/>
                </a:solidFill>
                <a:latin typeface="Arial"/>
              </a:rPr>
              <a:t>, SDK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d'analyse</a:t>
            </a:r>
            <a:r>
              <a:rPr sz="1800" dirty="0">
                <a:solidFill>
                  <a:srgbClr val="161616"/>
                </a:solidFill>
                <a:latin typeface="Arial"/>
              </a:rPr>
              <a:t>,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suivi</a:t>
            </a:r>
            <a:r>
              <a:rPr sz="1800" dirty="0">
                <a:solidFill>
                  <a:srgbClr val="161616"/>
                </a:solidFill>
                <a:latin typeface="Arial"/>
              </a:rPr>
              <a:t> inter-applications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5934765"/>
            <a:ext cx="9784080" cy="566309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600" b="0" i="1" dirty="0">
                <a:solidFill>
                  <a:srgbClr val="002060"/>
                </a:solidFill>
                <a:latin typeface="Arial"/>
              </a:rPr>
              <a:t>SDK =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composant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logiciel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tiers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intégré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dans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l'application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; il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peut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</a:t>
            </a:r>
            <a:r>
              <a:rPr sz="1600" b="0" i="1" dirty="0" err="1">
                <a:solidFill>
                  <a:srgbClr val="002060"/>
                </a:solidFill>
                <a:latin typeface="Arial"/>
              </a:rPr>
              <a:t>collecter</a:t>
            </a:r>
            <a:r>
              <a:rPr sz="1600" b="0" i="1" dirty="0">
                <a:solidFill>
                  <a:srgbClr val="002060"/>
                </a:solidFill>
                <a:latin typeface="Arial"/>
              </a:rPr>
              <a:t> des données pour son propre compte.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IV. Smartphones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RECOMMANDATION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Démonstration : auditer les permissions d'une application en moins de deux minutes</a:t>
            </a:r>
          </a:p>
        </p:txBody>
      </p:sp>
      <p:sp>
        <p:nvSpPr>
          <p:cNvPr id="6" name="Oval 5"/>
          <p:cNvSpPr/>
          <p:nvPr/>
        </p:nvSpPr>
        <p:spPr>
          <a:xfrm>
            <a:off x="457200" y="2057400"/>
            <a:ext cx="502920" cy="502920"/>
          </a:xfrm>
          <a:prstGeom prst="ellipse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2011680"/>
            <a:ext cx="4572000" cy="7315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400" b="0" i="0">
                <a:solidFill>
                  <a:srgbClr val="161616"/>
                </a:solidFill>
                <a:latin typeface="Arial"/>
              </a:rPr>
              <a:t>Ouvrir les réglages de confidentialité (le chemin varie selon la version)</a:t>
            </a:r>
          </a:p>
        </p:txBody>
      </p:sp>
      <p:sp>
        <p:nvSpPr>
          <p:cNvPr id="8" name="Oval 7"/>
          <p:cNvSpPr/>
          <p:nvPr/>
        </p:nvSpPr>
        <p:spPr>
          <a:xfrm>
            <a:off x="457200" y="2926080"/>
            <a:ext cx="502920" cy="502920"/>
          </a:xfrm>
          <a:prstGeom prst="ellipse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880360"/>
            <a:ext cx="4572000" cy="7315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400" b="0" i="0">
                <a:solidFill>
                  <a:srgbClr val="161616"/>
                </a:solidFill>
                <a:latin typeface="Arial"/>
              </a:rPr>
              <a:t>Lister les applications qui accèdent à la localisation, au micro, à la caméra, aux contacts</a:t>
            </a:r>
          </a:p>
        </p:txBody>
      </p:sp>
      <p:sp>
        <p:nvSpPr>
          <p:cNvPr id="10" name="Oval 9"/>
          <p:cNvSpPr/>
          <p:nvPr/>
        </p:nvSpPr>
        <p:spPr>
          <a:xfrm>
            <a:off x="457200" y="3794760"/>
            <a:ext cx="502920" cy="502920"/>
          </a:xfrm>
          <a:prstGeom prst="ellipse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3749040"/>
            <a:ext cx="4572000" cy="7315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400" b="0" i="0">
                <a:solidFill>
                  <a:srgbClr val="161616"/>
                </a:solidFill>
                <a:latin typeface="Arial"/>
              </a:rPr>
              <a:t>Passer en « seulement pendant l'utilisation » ou « jamais » quand c'est possible</a:t>
            </a:r>
          </a:p>
        </p:txBody>
      </p:sp>
      <p:sp>
        <p:nvSpPr>
          <p:cNvPr id="12" name="Oval 11"/>
          <p:cNvSpPr/>
          <p:nvPr/>
        </p:nvSpPr>
        <p:spPr>
          <a:xfrm>
            <a:off x="457200" y="4663440"/>
            <a:ext cx="502920" cy="502920"/>
          </a:xfrm>
          <a:prstGeom prst="ellipse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4617720"/>
            <a:ext cx="4572000" cy="7315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400" b="0" i="0">
                <a:solidFill>
                  <a:srgbClr val="161616"/>
                </a:solidFill>
                <a:latin typeface="Arial"/>
              </a:rPr>
              <a:t>Réinitialiser ou limiter l'identifiant publicitaire</a:t>
            </a:r>
          </a:p>
        </p:txBody>
      </p:sp>
      <p:sp>
        <p:nvSpPr>
          <p:cNvPr id="14" name="Oval 13"/>
          <p:cNvSpPr/>
          <p:nvPr/>
        </p:nvSpPr>
        <p:spPr>
          <a:xfrm>
            <a:off x="457200" y="5532120"/>
            <a:ext cx="502920" cy="502920"/>
          </a:xfrm>
          <a:prstGeom prst="ellipse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5486400"/>
            <a:ext cx="4572000" cy="7315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400" b="0" i="0">
                <a:solidFill>
                  <a:srgbClr val="161616"/>
                </a:solidFill>
                <a:latin typeface="Arial"/>
              </a:rPr>
              <a:t>Désinstaller ce qui ne sert plus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75120" y="2011680"/>
            <a:ext cx="2743200" cy="4572000"/>
          </a:xfrm>
          <a:prstGeom prst="roundRect">
            <a:avLst/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12280" y="2240280"/>
            <a:ext cx="2468880" cy="365760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Confidentialité (illustration)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12280" y="2788920"/>
            <a:ext cx="2468880" cy="594360"/>
          </a:xfrm>
          <a:prstGeom prst="roundRect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58000" y="2834639"/>
            <a:ext cx="1371600" cy="5029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Arial"/>
              </a:rPr>
              <a:t>Localisation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0" y="2916936"/>
            <a:ext cx="1005840" cy="34747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Toujours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12280" y="3520439"/>
            <a:ext cx="2468880" cy="594360"/>
          </a:xfrm>
          <a:prstGeom prst="roundRect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58000" y="3566159"/>
            <a:ext cx="1371600" cy="5029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Arial"/>
              </a:rPr>
              <a:t>Micro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0" y="3648456"/>
            <a:ext cx="1005840" cy="347472"/>
          </a:xfrm>
          <a:prstGeom prst="roundRect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En usage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12280" y="4251960"/>
            <a:ext cx="2468880" cy="594360"/>
          </a:xfrm>
          <a:prstGeom prst="roundRect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858000" y="4297680"/>
            <a:ext cx="1371600" cy="5029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Arial"/>
              </a:rPr>
              <a:t>Caméra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29600" y="4379976"/>
            <a:ext cx="1005840" cy="347472"/>
          </a:xfrm>
          <a:prstGeom prst="roundRect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En usage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12280" y="4983480"/>
            <a:ext cx="2468880" cy="594360"/>
          </a:xfrm>
          <a:prstGeom prst="roundRect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858000" y="5029200"/>
            <a:ext cx="1371600" cy="5029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Arial"/>
              </a:rPr>
              <a:t>Contacts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229600" y="5111496"/>
            <a:ext cx="1005840" cy="347472"/>
          </a:xfrm>
          <a:prstGeom prst="round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Jamais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812280" y="5715000"/>
            <a:ext cx="2468880" cy="594360"/>
          </a:xfrm>
          <a:prstGeom prst="roundRect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858000" y="5760720"/>
            <a:ext cx="1371600" cy="5029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Arial"/>
              </a:rPr>
              <a:t>ID publicitaire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229600" y="5843016"/>
            <a:ext cx="1005840" cy="347472"/>
          </a:xfrm>
          <a:prstGeom prst="round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Réinit.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IV. Smartphones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RECOMMANDATION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Durcir son téléphone : mises à jour, verrouillage, sauvegardes maîtrisées, sources officielles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2011680"/>
            <a:ext cx="3200400" cy="50292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À faire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514600"/>
            <a:ext cx="3200400" cy="40233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1480" y="2651760"/>
            <a:ext cx="31089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Mises à jour système et applications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Verrouillage fort + chiffrement activé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Localisation et effacement à distance activés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Sauvegarde chiffrée de l'essentiel</a:t>
            </a:r>
          </a:p>
        </p:txBody>
      </p:sp>
      <p:sp>
        <p:nvSpPr>
          <p:cNvPr id="9" name="Rectangle 8"/>
          <p:cNvSpPr/>
          <p:nvPr/>
        </p:nvSpPr>
        <p:spPr>
          <a:xfrm>
            <a:off x="3749040" y="2011680"/>
            <a:ext cx="3200400" cy="502920"/>
          </a:xfrm>
          <a:prstGeom prst="rect">
            <a:avLst/>
          </a:prstGeom>
          <a:solidFill>
            <a:srgbClr val="A6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À éviter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49040" y="2514600"/>
            <a:ext cx="3200400" cy="40233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794760" y="2651760"/>
            <a:ext cx="31089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APK d'origine inconnue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Root / jailbreak sans nécessité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Chargeurs ou bornes publics douteux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Prêter son téléphone déverrouillé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32320" y="2011680"/>
            <a:ext cx="3200400" cy="502920"/>
          </a:xfrm>
          <a:prstGeom prst="rect">
            <a:avLst/>
          </a:prstGeom>
          <a:solidFill>
            <a:srgbClr val="7A5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Limites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32320" y="2514600"/>
            <a:ext cx="3200400" cy="40233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78040" y="2651760"/>
            <a:ext cx="31089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Aucune mesure ne protège de tout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Une sauvegarde cloud déplace la donnée chez un tiers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Le chiffrement ne protège pas un téléphone déverrouillé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V. E-mails et communications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Un e-mail traverse plusieurs serveurs ; seul le chiffrement de bout en bout protège le contenu pendant tout le trajet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5120640" cy="3711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>
                <a:solidFill>
                  <a:srgbClr val="161616"/>
                </a:solidFill>
                <a:latin typeface="Arial"/>
              </a:rPr>
              <a:t>En transit </a:t>
            </a:r>
            <a:r>
              <a:rPr dirty="0">
                <a:solidFill>
                  <a:srgbClr val="161616"/>
                </a:solidFill>
                <a:latin typeface="Arial"/>
              </a:rPr>
              <a:t>: </a:t>
            </a:r>
            <a:r>
              <a:rPr dirty="0" err="1">
                <a:solidFill>
                  <a:srgbClr val="161616"/>
                </a:solidFill>
                <a:latin typeface="Arial"/>
              </a:rPr>
              <a:t>chiffrement</a:t>
            </a:r>
            <a:r>
              <a:rPr dirty="0">
                <a:solidFill>
                  <a:srgbClr val="161616"/>
                </a:solidFill>
                <a:latin typeface="Arial"/>
              </a:rPr>
              <a:t> entre </a:t>
            </a:r>
            <a:r>
              <a:rPr dirty="0" err="1">
                <a:solidFill>
                  <a:srgbClr val="161616"/>
                </a:solidFill>
                <a:latin typeface="Arial"/>
              </a:rPr>
              <a:t>serveurs</a:t>
            </a:r>
            <a:r>
              <a:rPr dirty="0">
                <a:solidFill>
                  <a:srgbClr val="161616"/>
                </a:solidFill>
                <a:latin typeface="Arial"/>
              </a:rPr>
              <a:t> et </a:t>
            </a:r>
            <a:r>
              <a:rPr dirty="0" err="1">
                <a:solidFill>
                  <a:srgbClr val="161616"/>
                </a:solidFill>
                <a:latin typeface="Arial"/>
              </a:rPr>
              <a:t>appareils</a:t>
            </a:r>
            <a:r>
              <a:rPr dirty="0">
                <a:solidFill>
                  <a:srgbClr val="161616"/>
                </a:solidFill>
                <a:latin typeface="Arial"/>
              </a:rPr>
              <a:t> (TLS), </a:t>
            </a:r>
            <a:r>
              <a:rPr dirty="0" err="1">
                <a:solidFill>
                  <a:srgbClr val="161616"/>
                </a:solidFill>
                <a:latin typeface="Arial"/>
              </a:rPr>
              <a:t>selon</a:t>
            </a:r>
            <a:r>
              <a:rPr dirty="0">
                <a:solidFill>
                  <a:srgbClr val="161616"/>
                </a:solidFill>
                <a:latin typeface="Arial"/>
              </a:rPr>
              <a:t> les services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>
                <a:solidFill>
                  <a:srgbClr val="161616"/>
                </a:solidFill>
                <a:latin typeface="Arial"/>
              </a:rPr>
              <a:t>Au repos : </a:t>
            </a:r>
            <a:r>
              <a:rPr dirty="0" err="1">
                <a:solidFill>
                  <a:srgbClr val="161616"/>
                </a:solidFill>
                <a:latin typeface="Arial"/>
              </a:rPr>
              <a:t>chiffrement</a:t>
            </a:r>
            <a:r>
              <a:rPr dirty="0">
                <a:solidFill>
                  <a:srgbClr val="161616"/>
                </a:solidFill>
                <a:latin typeface="Arial"/>
              </a:rPr>
              <a:t> sur le </a:t>
            </a:r>
            <a:r>
              <a:rPr dirty="0" err="1">
                <a:solidFill>
                  <a:srgbClr val="161616"/>
                </a:solidFill>
                <a:latin typeface="Arial"/>
              </a:rPr>
              <a:t>serveur</a:t>
            </a:r>
            <a:r>
              <a:rPr dirty="0">
                <a:solidFill>
                  <a:srgbClr val="161616"/>
                </a:solidFill>
                <a:latin typeface="Arial"/>
              </a:rPr>
              <a:t>, </a:t>
            </a:r>
            <a:r>
              <a:rPr dirty="0" err="1">
                <a:solidFill>
                  <a:srgbClr val="161616"/>
                </a:solidFill>
                <a:latin typeface="Arial"/>
              </a:rPr>
              <a:t>mais</a:t>
            </a:r>
            <a:r>
              <a:rPr dirty="0">
                <a:solidFill>
                  <a:srgbClr val="161616"/>
                </a:solidFill>
                <a:latin typeface="Arial"/>
              </a:rPr>
              <a:t> le </a:t>
            </a:r>
            <a:r>
              <a:rPr dirty="0" err="1">
                <a:solidFill>
                  <a:srgbClr val="161616"/>
                </a:solidFill>
                <a:latin typeface="Arial"/>
              </a:rPr>
              <a:t>fournisseur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peut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garder</a:t>
            </a:r>
            <a:r>
              <a:rPr dirty="0">
                <a:solidFill>
                  <a:srgbClr val="161616"/>
                </a:solidFill>
                <a:latin typeface="Arial"/>
              </a:rPr>
              <a:t> les </a:t>
            </a:r>
            <a:r>
              <a:rPr dirty="0" err="1">
                <a:solidFill>
                  <a:srgbClr val="161616"/>
                </a:solidFill>
                <a:latin typeface="Arial"/>
              </a:rPr>
              <a:t>clés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>
                <a:solidFill>
                  <a:srgbClr val="161616"/>
                </a:solidFill>
                <a:latin typeface="Arial"/>
              </a:rPr>
              <a:t>De bout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en</a:t>
            </a:r>
            <a:r>
              <a:rPr b="1" dirty="0">
                <a:solidFill>
                  <a:srgbClr val="161616"/>
                </a:solidFill>
                <a:latin typeface="Arial"/>
              </a:rPr>
              <a:t> bout : </a:t>
            </a:r>
            <a:r>
              <a:rPr dirty="0">
                <a:solidFill>
                  <a:srgbClr val="161616"/>
                </a:solidFill>
                <a:latin typeface="Arial"/>
              </a:rPr>
              <a:t>seuls </a:t>
            </a:r>
            <a:r>
              <a:rPr dirty="0" err="1">
                <a:solidFill>
                  <a:srgbClr val="161616"/>
                </a:solidFill>
                <a:latin typeface="Arial"/>
              </a:rPr>
              <a:t>l'expéditeur</a:t>
            </a:r>
            <a:r>
              <a:rPr dirty="0">
                <a:solidFill>
                  <a:srgbClr val="161616"/>
                </a:solidFill>
                <a:latin typeface="Arial"/>
              </a:rPr>
              <a:t> et le </a:t>
            </a:r>
            <a:r>
              <a:rPr dirty="0" err="1">
                <a:solidFill>
                  <a:srgbClr val="161616"/>
                </a:solidFill>
                <a:latin typeface="Arial"/>
              </a:rPr>
              <a:t>destinataire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détiennent</a:t>
            </a:r>
            <a:r>
              <a:rPr dirty="0">
                <a:solidFill>
                  <a:srgbClr val="161616"/>
                </a:solidFill>
                <a:latin typeface="Arial"/>
              </a:rPr>
              <a:t> les </a:t>
            </a:r>
            <a:r>
              <a:rPr dirty="0" err="1">
                <a:solidFill>
                  <a:srgbClr val="161616"/>
                </a:solidFill>
                <a:latin typeface="Arial"/>
              </a:rPr>
              <a:t>clés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 err="1">
                <a:solidFill>
                  <a:srgbClr val="161616"/>
                </a:solidFill>
                <a:latin typeface="Arial"/>
              </a:rPr>
              <a:t>Messageries</a:t>
            </a:r>
            <a:r>
              <a:rPr b="1" dirty="0">
                <a:solidFill>
                  <a:srgbClr val="161616"/>
                </a:solidFill>
                <a:latin typeface="Arial"/>
              </a:rPr>
              <a:t> : </a:t>
            </a:r>
            <a:r>
              <a:rPr dirty="0" err="1">
                <a:solidFill>
                  <a:srgbClr val="161616"/>
                </a:solidFill>
                <a:latin typeface="Arial"/>
              </a:rPr>
              <a:t>vérifier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si</a:t>
            </a:r>
            <a:r>
              <a:rPr dirty="0">
                <a:solidFill>
                  <a:srgbClr val="161616"/>
                </a:solidFill>
                <a:latin typeface="Arial"/>
              </a:rPr>
              <a:t> le </a:t>
            </a:r>
            <a:r>
              <a:rPr dirty="0" err="1">
                <a:solidFill>
                  <a:srgbClr val="161616"/>
                </a:solidFill>
                <a:latin typeface="Arial"/>
              </a:rPr>
              <a:t>chiffrement</a:t>
            </a:r>
            <a:r>
              <a:rPr dirty="0">
                <a:solidFill>
                  <a:srgbClr val="161616"/>
                </a:solidFill>
                <a:latin typeface="Arial"/>
              </a:rPr>
              <a:t> de bout </a:t>
            </a:r>
            <a:r>
              <a:rPr dirty="0" err="1">
                <a:solidFill>
                  <a:srgbClr val="161616"/>
                </a:solidFill>
                <a:latin typeface="Arial"/>
              </a:rPr>
              <a:t>en</a:t>
            </a:r>
            <a:r>
              <a:rPr dirty="0">
                <a:solidFill>
                  <a:srgbClr val="161616"/>
                </a:solidFill>
                <a:latin typeface="Arial"/>
              </a:rPr>
              <a:t> bout est </a:t>
            </a:r>
            <a:r>
              <a:rPr dirty="0" err="1">
                <a:solidFill>
                  <a:srgbClr val="161616"/>
                </a:solidFill>
                <a:latin typeface="Arial"/>
              </a:rPr>
              <a:t>activé</a:t>
            </a:r>
            <a:r>
              <a:rPr dirty="0">
                <a:solidFill>
                  <a:srgbClr val="161616"/>
                </a:solidFill>
                <a:latin typeface="Arial"/>
              </a:rPr>
              <a:t> par </a:t>
            </a:r>
            <a:r>
              <a:rPr dirty="0" err="1">
                <a:solidFill>
                  <a:srgbClr val="161616"/>
                </a:solidFill>
                <a:latin typeface="Arial"/>
              </a:rPr>
              <a:t>défaut</a:t>
            </a:r>
            <a:endParaRPr dirty="0">
              <a:solidFill>
                <a:srgbClr val="161616"/>
              </a:solidFill>
              <a:latin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852160" y="2011680"/>
            <a:ext cx="4480560" cy="937259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Vous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appareil</a:t>
            </a:r>
          </a:p>
        </p:txBody>
      </p:sp>
      <p:sp>
        <p:nvSpPr>
          <p:cNvPr id="8" name="Down Arrow 7"/>
          <p:cNvSpPr/>
          <p:nvPr/>
        </p:nvSpPr>
        <p:spPr>
          <a:xfrm>
            <a:off x="7973568" y="2976372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852160" y="3223260"/>
            <a:ext cx="4480560" cy="937259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Fournisseur A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serveur</a:t>
            </a:r>
          </a:p>
        </p:txBody>
      </p:sp>
      <p:sp>
        <p:nvSpPr>
          <p:cNvPr id="10" name="Down Arrow 9"/>
          <p:cNvSpPr/>
          <p:nvPr/>
        </p:nvSpPr>
        <p:spPr>
          <a:xfrm>
            <a:off x="7973568" y="4187952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852160" y="4434840"/>
            <a:ext cx="4480560" cy="937259"/>
          </a:xfrm>
          <a:prstGeom prst="round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Fournisseur B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serveur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7973568" y="5399532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852160" y="5646420"/>
            <a:ext cx="4480560" cy="937259"/>
          </a:xfrm>
          <a:prstGeom prst="round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Destinataire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appareil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V. E-mails et communications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Les métadonnées, les copies et l'anonymat imparfait limitent ce que « supprimer » ou « se cacher » signifie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2103120"/>
            <a:ext cx="3200400" cy="594360"/>
          </a:xfrm>
          <a:prstGeom prst="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Métadonnées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697479"/>
            <a:ext cx="320040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900" b="0" i="0" dirty="0">
                <a:solidFill>
                  <a:srgbClr val="161616"/>
                </a:solidFill>
                <a:latin typeface="Arial"/>
              </a:rPr>
              <a:t>Qui, à qui,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quand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,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d'où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: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souvent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visibles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même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quand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le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contenu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est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chiffré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3749040" y="2103120"/>
            <a:ext cx="3200400" cy="59436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Suppression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749040" y="2697479"/>
            <a:ext cx="320040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900" b="0" i="0" dirty="0" err="1">
                <a:solidFill>
                  <a:srgbClr val="161616"/>
                </a:solidFill>
                <a:latin typeface="Arial"/>
              </a:rPr>
              <a:t>Supprimer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chez soi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n'efface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pas la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copie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du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destinataire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ni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les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sauvegardes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132320" y="2103120"/>
            <a:ext cx="3200400" cy="594360"/>
          </a:xfrm>
          <a:prstGeom prst="rect">
            <a:avLst/>
          </a:prstGeom>
          <a:solidFill>
            <a:srgbClr val="7A5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Anonymat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32320" y="2697479"/>
            <a:ext cx="320040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900" b="0" i="0" dirty="0">
                <a:solidFill>
                  <a:srgbClr val="161616"/>
                </a:solidFill>
                <a:latin typeface="Arial"/>
              </a:rPr>
              <a:t>Un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pseudonyme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ne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résiste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pas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toujours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au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recoupement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(style,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horaires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, contacts).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5623560"/>
            <a:ext cx="9784080" cy="100584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500" b="0" i="1">
                <a:solidFill>
                  <a:srgbClr val="002060"/>
                </a:solidFill>
                <a:latin typeface="Arial"/>
              </a:rPr>
              <a:t>Règle de prudence : écrire comme si le message pouvait être transféré.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V. E-mails et communications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EXEMPLE PÉDAGOGIQUE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5470"/>
            <a:ext cx="9784080" cy="6894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 dirty="0">
                <a:solidFill>
                  <a:srgbClr val="002060"/>
                </a:solidFill>
                <a:latin typeface="Arial"/>
              </a:rPr>
              <a:t>Cas </a:t>
            </a:r>
            <a:r>
              <a:rPr sz="2000" b="1" i="1" dirty="0" err="1">
                <a:solidFill>
                  <a:srgbClr val="002060"/>
                </a:solidFill>
                <a:latin typeface="Arial"/>
              </a:rPr>
              <a:t>professionnel</a:t>
            </a:r>
            <a:r>
              <a:rPr sz="2000" b="1" i="1" dirty="0">
                <a:solidFill>
                  <a:srgbClr val="002060"/>
                </a:solidFill>
                <a:latin typeface="Arial"/>
              </a:rPr>
              <a:t> : un faux </a:t>
            </a:r>
            <a:r>
              <a:rPr sz="2000" b="1" i="1" dirty="0" err="1">
                <a:solidFill>
                  <a:srgbClr val="002060"/>
                </a:solidFill>
                <a:latin typeface="Arial"/>
              </a:rPr>
              <a:t>ordre</a:t>
            </a:r>
            <a:r>
              <a:rPr sz="2000" b="1" i="1" dirty="0">
                <a:solidFill>
                  <a:srgbClr val="002060"/>
                </a:solidFill>
                <a:latin typeface="Arial"/>
              </a:rPr>
              <a:t> « du Directeur</a:t>
            </a:r>
            <a:r>
              <a:rPr lang="fr-FR" sz="2000" b="1" i="1" dirty="0">
                <a:solidFill>
                  <a:srgbClr val="002060"/>
                </a:solidFill>
                <a:latin typeface="Arial"/>
              </a:rPr>
              <a:t>/Commandement</a:t>
            </a:r>
            <a:r>
              <a:rPr sz="2000" b="1" i="1" dirty="0">
                <a:solidFill>
                  <a:srgbClr val="002060"/>
                </a:solidFill>
                <a:latin typeface="Arial"/>
              </a:rPr>
              <a:t> » </a:t>
            </a:r>
            <a:r>
              <a:rPr sz="2000" b="1" i="1" dirty="0" err="1">
                <a:solidFill>
                  <a:srgbClr val="002060"/>
                </a:solidFill>
                <a:latin typeface="Arial"/>
              </a:rPr>
              <a:t>exploite</a:t>
            </a:r>
            <a:r>
              <a:rPr sz="2000" b="1" i="1" dirty="0">
                <a:solidFill>
                  <a:srgbClr val="002060"/>
                </a:solidFill>
                <a:latin typeface="Arial"/>
              </a:rPr>
              <a:t> </a:t>
            </a:r>
            <a:r>
              <a:rPr sz="2000" b="1" i="1" dirty="0" err="1">
                <a:solidFill>
                  <a:srgbClr val="002060"/>
                </a:solidFill>
                <a:latin typeface="Arial"/>
              </a:rPr>
              <a:t>l'autorité</a:t>
            </a:r>
            <a:r>
              <a:rPr sz="2000" b="1" i="1" dirty="0">
                <a:solidFill>
                  <a:srgbClr val="002060"/>
                </a:solidFill>
                <a:latin typeface="Arial"/>
              </a:rPr>
              <a:t> et </a:t>
            </a:r>
            <a:r>
              <a:rPr sz="2000" b="1" i="1" dirty="0" err="1">
                <a:solidFill>
                  <a:srgbClr val="002060"/>
                </a:solidFill>
                <a:latin typeface="Arial"/>
              </a:rPr>
              <a:t>l'urgence</a:t>
            </a:r>
            <a:endParaRPr sz="2000" b="1" i="1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5120640" cy="3485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900"/>
              </a:spcAft>
              <a:buFont typeface="Arial"/>
              <a:buChar char="•"/>
            </a:pPr>
            <a:r>
              <a:rPr b="1" dirty="0">
                <a:solidFill>
                  <a:srgbClr val="161616"/>
                </a:solidFill>
                <a:latin typeface="Arial"/>
              </a:rPr>
              <a:t>Message qui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imite</a:t>
            </a:r>
            <a:r>
              <a:rPr b="1" dirty="0">
                <a:solidFill>
                  <a:srgbClr val="161616"/>
                </a:solidFill>
                <a:latin typeface="Arial"/>
              </a:rPr>
              <a:t> un supérieur : </a:t>
            </a:r>
            <a:r>
              <a:rPr dirty="0">
                <a:solidFill>
                  <a:srgbClr val="161616"/>
                </a:solidFill>
                <a:latin typeface="Arial"/>
              </a:rPr>
              <a:t>« </a:t>
            </a:r>
            <a:r>
              <a:rPr dirty="0" err="1">
                <a:solidFill>
                  <a:srgbClr val="161616"/>
                </a:solidFill>
                <a:latin typeface="Arial"/>
              </a:rPr>
              <a:t>paiement</a:t>
            </a:r>
            <a:r>
              <a:rPr dirty="0">
                <a:solidFill>
                  <a:srgbClr val="161616"/>
                </a:solidFill>
                <a:latin typeface="Arial"/>
              </a:rPr>
              <a:t> urgent, </a:t>
            </a:r>
            <a:r>
              <a:rPr dirty="0" err="1">
                <a:solidFill>
                  <a:srgbClr val="161616"/>
                </a:solidFill>
                <a:latin typeface="Arial"/>
              </a:rPr>
              <a:t>confidentiel</a:t>
            </a:r>
            <a:r>
              <a:rPr dirty="0">
                <a:solidFill>
                  <a:srgbClr val="161616"/>
                </a:solidFill>
                <a:latin typeface="Arial"/>
              </a:rPr>
              <a:t>, ne </a:t>
            </a:r>
            <a:r>
              <a:rPr dirty="0" err="1">
                <a:solidFill>
                  <a:srgbClr val="161616"/>
                </a:solidFill>
                <a:latin typeface="Arial"/>
              </a:rPr>
              <a:t>m'appelle</a:t>
            </a:r>
            <a:r>
              <a:rPr dirty="0">
                <a:solidFill>
                  <a:srgbClr val="161616"/>
                </a:solidFill>
                <a:latin typeface="Arial"/>
              </a:rPr>
              <a:t> pas »</a:t>
            </a:r>
          </a:p>
          <a:p>
            <a:pPr marL="285750" indent="-285750" algn="just">
              <a:spcAft>
                <a:spcPts val="900"/>
              </a:spcAft>
              <a:buFont typeface="Arial"/>
              <a:buChar char="•"/>
            </a:pPr>
            <a:r>
              <a:rPr b="1" dirty="0" err="1">
                <a:solidFill>
                  <a:srgbClr val="161616"/>
                </a:solidFill>
                <a:latin typeface="Arial"/>
              </a:rPr>
              <a:t>Variantes</a:t>
            </a:r>
            <a:r>
              <a:rPr b="1" dirty="0">
                <a:solidFill>
                  <a:srgbClr val="161616"/>
                </a:solidFill>
                <a:latin typeface="Arial"/>
              </a:rPr>
              <a:t> : </a:t>
            </a:r>
            <a:r>
              <a:rPr dirty="0">
                <a:solidFill>
                  <a:srgbClr val="161616"/>
                </a:solidFill>
                <a:latin typeface="Arial"/>
              </a:rPr>
              <a:t>changement de </a:t>
            </a:r>
            <a:r>
              <a:rPr dirty="0" err="1">
                <a:solidFill>
                  <a:srgbClr val="161616"/>
                </a:solidFill>
                <a:latin typeface="Arial"/>
              </a:rPr>
              <a:t>coordonnées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bancaires</a:t>
            </a:r>
            <a:r>
              <a:rPr dirty="0">
                <a:solidFill>
                  <a:srgbClr val="161616"/>
                </a:solidFill>
                <a:latin typeface="Arial"/>
              </a:rPr>
              <a:t> d'un </a:t>
            </a:r>
            <a:r>
              <a:rPr dirty="0" err="1">
                <a:solidFill>
                  <a:srgbClr val="161616"/>
                </a:solidFill>
                <a:latin typeface="Arial"/>
              </a:rPr>
              <a:t>fournisseur</a:t>
            </a:r>
            <a:r>
              <a:rPr dirty="0">
                <a:solidFill>
                  <a:srgbClr val="161616"/>
                </a:solidFill>
                <a:latin typeface="Arial"/>
              </a:rPr>
              <a:t>, </a:t>
            </a:r>
            <a:r>
              <a:rPr dirty="0" err="1">
                <a:solidFill>
                  <a:srgbClr val="161616"/>
                </a:solidFill>
                <a:latin typeface="Arial"/>
              </a:rPr>
              <a:t>demande</a:t>
            </a:r>
            <a:r>
              <a:rPr dirty="0">
                <a:solidFill>
                  <a:srgbClr val="161616"/>
                </a:solidFill>
                <a:latin typeface="Arial"/>
              </a:rPr>
              <a:t> de cartes </a:t>
            </a:r>
            <a:r>
              <a:rPr dirty="0" err="1">
                <a:solidFill>
                  <a:srgbClr val="161616"/>
                </a:solidFill>
                <a:latin typeface="Arial"/>
              </a:rPr>
              <a:t>cadeaux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spcAft>
                <a:spcPts val="900"/>
              </a:spcAft>
              <a:buFont typeface="Arial"/>
              <a:buChar char="•"/>
            </a:pPr>
            <a:r>
              <a:rPr b="1" dirty="0">
                <a:solidFill>
                  <a:srgbClr val="161616"/>
                </a:solidFill>
                <a:latin typeface="Arial"/>
              </a:rPr>
              <a:t>Parades : </a:t>
            </a:r>
            <a:r>
              <a:rPr dirty="0" err="1">
                <a:solidFill>
                  <a:srgbClr val="161616"/>
                </a:solidFill>
                <a:latin typeface="Arial"/>
              </a:rPr>
              <a:t>vérifier</a:t>
            </a:r>
            <a:r>
              <a:rPr dirty="0">
                <a:solidFill>
                  <a:srgbClr val="161616"/>
                </a:solidFill>
                <a:latin typeface="Arial"/>
              </a:rPr>
              <a:t> par un second canal, double validation des </a:t>
            </a:r>
            <a:r>
              <a:rPr dirty="0" err="1">
                <a:solidFill>
                  <a:srgbClr val="161616"/>
                </a:solidFill>
                <a:latin typeface="Arial"/>
              </a:rPr>
              <a:t>paiements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spcAft>
                <a:spcPts val="900"/>
              </a:spcAft>
              <a:buFont typeface="Arial"/>
              <a:buChar char="•"/>
            </a:pPr>
            <a:r>
              <a:rPr b="1" dirty="0" err="1">
                <a:solidFill>
                  <a:srgbClr val="161616"/>
                </a:solidFill>
                <a:latin typeface="Arial"/>
              </a:rPr>
              <a:t>Renforcer</a:t>
            </a:r>
            <a:r>
              <a:rPr b="1" dirty="0">
                <a:solidFill>
                  <a:srgbClr val="161616"/>
                </a:solidFill>
                <a:latin typeface="Arial"/>
              </a:rPr>
              <a:t> : </a:t>
            </a:r>
            <a:r>
              <a:rPr dirty="0" err="1">
                <a:solidFill>
                  <a:srgbClr val="161616"/>
                </a:solidFill>
                <a:latin typeface="Arial"/>
              </a:rPr>
              <a:t>authentification</a:t>
            </a:r>
            <a:r>
              <a:rPr dirty="0">
                <a:solidFill>
                  <a:srgbClr val="161616"/>
                </a:solidFill>
                <a:latin typeface="Arial"/>
              </a:rPr>
              <a:t> </a:t>
            </a:r>
            <a:r>
              <a:rPr dirty="0" err="1">
                <a:solidFill>
                  <a:srgbClr val="161616"/>
                </a:solidFill>
                <a:latin typeface="Arial"/>
              </a:rPr>
              <a:t>multifacteur</a:t>
            </a:r>
            <a:r>
              <a:rPr dirty="0">
                <a:solidFill>
                  <a:srgbClr val="161616"/>
                </a:solidFill>
                <a:latin typeface="Arial"/>
              </a:rPr>
              <a:t>, </a:t>
            </a:r>
            <a:r>
              <a:rPr dirty="0" err="1">
                <a:solidFill>
                  <a:srgbClr val="161616"/>
                </a:solidFill>
                <a:latin typeface="Arial"/>
              </a:rPr>
              <a:t>clés</a:t>
            </a:r>
            <a:r>
              <a:rPr dirty="0">
                <a:solidFill>
                  <a:srgbClr val="161616"/>
                </a:solidFill>
                <a:latin typeface="Arial"/>
              </a:rPr>
              <a:t> de sécurité, partage </a:t>
            </a:r>
            <a:r>
              <a:rPr dirty="0" err="1">
                <a:solidFill>
                  <a:srgbClr val="161616"/>
                </a:solidFill>
                <a:latin typeface="Arial"/>
              </a:rPr>
              <a:t>sécurisé</a:t>
            </a:r>
            <a:r>
              <a:rPr dirty="0">
                <a:solidFill>
                  <a:srgbClr val="161616"/>
                </a:solidFill>
                <a:latin typeface="Arial"/>
              </a:rPr>
              <a:t> des documents </a:t>
            </a:r>
            <a:r>
              <a:rPr dirty="0" err="1">
                <a:solidFill>
                  <a:srgbClr val="161616"/>
                </a:solidFill>
                <a:latin typeface="Arial"/>
              </a:rPr>
              <a:t>sensibles</a:t>
            </a:r>
            <a:endParaRPr dirty="0">
              <a:solidFill>
                <a:srgbClr val="161616"/>
              </a:solidFill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52160" y="2011680"/>
            <a:ext cx="2125980" cy="457200"/>
          </a:xfrm>
          <a:prstGeom prst="rect">
            <a:avLst/>
          </a:prstGeom>
          <a:solidFill>
            <a:srgbClr val="A6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Signaux</a:t>
            </a:r>
          </a:p>
        </p:txBody>
      </p:sp>
      <p:sp>
        <p:nvSpPr>
          <p:cNvPr id="8" name="Rectangle 7"/>
          <p:cNvSpPr/>
          <p:nvPr/>
        </p:nvSpPr>
        <p:spPr>
          <a:xfrm>
            <a:off x="5852160" y="2468880"/>
            <a:ext cx="2125980" cy="411480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897880" y="2578608"/>
            <a:ext cx="20345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400">
                <a:solidFill>
                  <a:srgbClr val="161616"/>
                </a:solidFill>
                <a:latin typeface="Arial"/>
              </a:rPr>
              <a:t>Urgence et secret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400">
                <a:solidFill>
                  <a:srgbClr val="161616"/>
                </a:solidFill>
                <a:latin typeface="Arial"/>
              </a:rPr>
              <a:t>Adresse légèrement différente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400">
                <a:solidFill>
                  <a:srgbClr val="161616"/>
                </a:solidFill>
                <a:latin typeface="Arial"/>
              </a:rPr>
              <a:t>Contournement de la procédure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06740" y="2011680"/>
            <a:ext cx="2125980" cy="45720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Parades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06740" y="2468880"/>
            <a:ext cx="2125980" cy="411480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52460" y="2578608"/>
            <a:ext cx="20345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400">
                <a:solidFill>
                  <a:srgbClr val="161616"/>
                </a:solidFill>
                <a:latin typeface="Arial"/>
              </a:rPr>
              <a:t>Rappeler par un numéro connu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400">
                <a:solidFill>
                  <a:srgbClr val="161616"/>
                </a:solidFill>
                <a:latin typeface="Arial"/>
              </a:rPr>
              <a:t>Double validation d'un paiement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400">
                <a:solidFill>
                  <a:srgbClr val="161616"/>
                </a:solidFill>
                <a:latin typeface="Arial"/>
              </a:rPr>
              <a:t>Procédure écrite pour tout changement de coordonnées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VI. Navigation web et traçage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Cookies, pixels et traceurs permettent de vous reconnaître d'un site à l'autre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2103120"/>
            <a:ext cx="3200400" cy="594360"/>
          </a:xfrm>
          <a:prstGeom prst="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Cookies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697479"/>
            <a:ext cx="320040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900" b="0" i="0" dirty="0">
                <a:solidFill>
                  <a:srgbClr val="161616"/>
                </a:solidFill>
                <a:latin typeface="Arial"/>
              </a:rPr>
              <a:t>Petits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fichiers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qui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mémorisent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une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visite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ou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une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préférence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3749040" y="2103120"/>
            <a:ext cx="3200400" cy="59436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Pixels espions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3749040" y="2697479"/>
            <a:ext cx="320040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900" b="0" i="0" dirty="0">
                <a:solidFill>
                  <a:srgbClr val="161616"/>
                </a:solidFill>
                <a:latin typeface="Arial"/>
              </a:rPr>
              <a:t>Image invisible qui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signale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une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ouverture de page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ou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de message.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132320" y="2103120"/>
            <a:ext cx="3200400" cy="594360"/>
          </a:xfrm>
          <a:prstGeom prst="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Traceurs tiers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32320" y="2697479"/>
            <a:ext cx="3200400" cy="269748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900" b="0" i="0" dirty="0" err="1">
                <a:solidFill>
                  <a:srgbClr val="161616"/>
                </a:solidFill>
                <a:latin typeface="Arial"/>
              </a:rPr>
              <a:t>Composants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d'autres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entreprises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qui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recoupent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vos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900" b="0" i="0" dirty="0" err="1">
                <a:solidFill>
                  <a:srgbClr val="161616"/>
                </a:solidFill>
                <a:latin typeface="Arial"/>
              </a:rPr>
              <a:t>visites</a:t>
            </a:r>
            <a:r>
              <a:rPr sz="19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5623560"/>
            <a:ext cx="9784080" cy="100584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500" b="0" i="1">
                <a:solidFill>
                  <a:srgbClr val="002060"/>
                </a:solidFill>
                <a:latin typeface="Arial"/>
              </a:rPr>
              <a:t>Qui voit quoi ? Le site, ses partenaires, votre fournisseur d'accès, parfois votre employeur.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VI. Navigation web et traçage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L'empreinte du navigateur vous reconnaît sans cookie ; le mode privé et le VPN ont des limites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5120640" cy="3921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1700" b="1" dirty="0" err="1">
                <a:solidFill>
                  <a:srgbClr val="161616"/>
                </a:solidFill>
                <a:latin typeface="Arial"/>
              </a:rPr>
              <a:t>Empreinte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: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combinaison</a:t>
            </a:r>
            <a:r>
              <a:rPr sz="1700" dirty="0">
                <a:solidFill>
                  <a:srgbClr val="161616"/>
                </a:solidFill>
                <a:latin typeface="Arial"/>
              </a:rPr>
              <a:t> de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caractéristiques</a:t>
            </a:r>
            <a:r>
              <a:rPr sz="1700" dirty="0">
                <a:solidFill>
                  <a:srgbClr val="161616"/>
                </a:solidFill>
                <a:latin typeface="Arial"/>
              </a:rPr>
              <a:t> (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écran</a:t>
            </a:r>
            <a:r>
              <a:rPr sz="1700" dirty="0">
                <a:solidFill>
                  <a:srgbClr val="161616"/>
                </a:solidFill>
                <a:latin typeface="Arial"/>
              </a:rPr>
              <a:t>, polices, extensions, langue)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1700" b="1" dirty="0">
                <a:solidFill>
                  <a:srgbClr val="161616"/>
                </a:solidFill>
                <a:latin typeface="Arial"/>
              </a:rPr>
              <a:t>Mode </a:t>
            </a:r>
            <a:r>
              <a:rPr sz="1700" b="1" dirty="0" err="1">
                <a:solidFill>
                  <a:srgbClr val="161616"/>
                </a:solidFill>
                <a:latin typeface="Arial"/>
              </a:rPr>
              <a:t>privé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: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n'enregistre</a:t>
            </a:r>
            <a:r>
              <a:rPr sz="1700" dirty="0">
                <a:solidFill>
                  <a:srgbClr val="161616"/>
                </a:solidFill>
                <a:latin typeface="Arial"/>
              </a:rPr>
              <a:t> pas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l'historique</a:t>
            </a:r>
            <a:r>
              <a:rPr sz="1700" dirty="0">
                <a:solidFill>
                  <a:srgbClr val="161616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localement</a:t>
            </a:r>
            <a:r>
              <a:rPr sz="1700" dirty="0">
                <a:solidFill>
                  <a:srgbClr val="161616"/>
                </a:solidFill>
                <a:latin typeface="Arial"/>
              </a:rPr>
              <a:t>, ne cache pas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votre</a:t>
            </a:r>
            <a:r>
              <a:rPr sz="1700" dirty="0">
                <a:solidFill>
                  <a:srgbClr val="161616"/>
                </a:solidFill>
                <a:latin typeface="Arial"/>
              </a:rPr>
              <a:t> IP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ni</a:t>
            </a:r>
            <a:r>
              <a:rPr sz="1700" dirty="0">
                <a:solidFill>
                  <a:srgbClr val="161616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vos</a:t>
            </a:r>
            <a:r>
              <a:rPr sz="1700" dirty="0">
                <a:solidFill>
                  <a:srgbClr val="161616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activités</a:t>
            </a:r>
            <a:r>
              <a:rPr sz="1700" dirty="0">
                <a:solidFill>
                  <a:srgbClr val="161616"/>
                </a:solidFill>
                <a:latin typeface="Arial"/>
              </a:rPr>
              <a:t> au site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1700" b="1" dirty="0">
                <a:solidFill>
                  <a:srgbClr val="161616"/>
                </a:solidFill>
                <a:latin typeface="Arial"/>
              </a:rPr>
              <a:t>VPN :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déplace</a:t>
            </a:r>
            <a:r>
              <a:rPr sz="1700" dirty="0">
                <a:solidFill>
                  <a:srgbClr val="161616"/>
                </a:solidFill>
                <a:latin typeface="Arial"/>
              </a:rPr>
              <a:t> la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confiance</a:t>
            </a:r>
            <a:r>
              <a:rPr sz="1700" dirty="0">
                <a:solidFill>
                  <a:srgbClr val="161616"/>
                </a:solidFill>
                <a:latin typeface="Arial"/>
              </a:rPr>
              <a:t> de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votre</a:t>
            </a:r>
            <a:r>
              <a:rPr sz="1700" dirty="0">
                <a:solidFill>
                  <a:srgbClr val="161616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fournisseur</a:t>
            </a:r>
            <a:r>
              <a:rPr sz="1700" dirty="0">
                <a:solidFill>
                  <a:srgbClr val="161616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d'accès</a:t>
            </a:r>
            <a:r>
              <a:rPr sz="1700" dirty="0">
                <a:solidFill>
                  <a:srgbClr val="161616"/>
                </a:solidFill>
                <a:latin typeface="Arial"/>
              </a:rPr>
              <a:t> vers le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fournisseur</a:t>
            </a:r>
            <a:r>
              <a:rPr sz="1700" dirty="0">
                <a:solidFill>
                  <a:srgbClr val="161616"/>
                </a:solidFill>
                <a:latin typeface="Arial"/>
              </a:rPr>
              <a:t> de VPN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1700" b="1" dirty="0" err="1">
                <a:solidFill>
                  <a:srgbClr val="161616"/>
                </a:solidFill>
                <a:latin typeface="Arial"/>
              </a:rPr>
              <a:t>Réduire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: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navigateur</a:t>
            </a:r>
            <a:r>
              <a:rPr sz="1700" dirty="0">
                <a:solidFill>
                  <a:srgbClr val="161616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protecteur</a:t>
            </a:r>
            <a:r>
              <a:rPr sz="1700" dirty="0">
                <a:solidFill>
                  <a:srgbClr val="161616"/>
                </a:solidFill>
                <a:latin typeface="Arial"/>
              </a:rPr>
              <a:t>, peu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d'extensions</a:t>
            </a:r>
            <a:r>
              <a:rPr sz="1700" dirty="0">
                <a:solidFill>
                  <a:srgbClr val="161616"/>
                </a:solidFill>
                <a:latin typeface="Arial"/>
              </a:rPr>
              <a:t>,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comptes</a:t>
            </a:r>
            <a:r>
              <a:rPr sz="1700" dirty="0">
                <a:solidFill>
                  <a:srgbClr val="161616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séparés</a:t>
            </a:r>
            <a:endParaRPr sz="1700" dirty="0">
              <a:solidFill>
                <a:srgbClr val="161616"/>
              </a:solidFill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52160" y="2011680"/>
            <a:ext cx="2125980" cy="45720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Ce que ça fait</a:t>
            </a:r>
          </a:p>
        </p:txBody>
      </p:sp>
      <p:sp>
        <p:nvSpPr>
          <p:cNvPr id="8" name="Rectangle 7"/>
          <p:cNvSpPr/>
          <p:nvPr/>
        </p:nvSpPr>
        <p:spPr>
          <a:xfrm>
            <a:off x="5852160" y="2468880"/>
            <a:ext cx="2125980" cy="411480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897880" y="2578608"/>
            <a:ext cx="20345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400">
                <a:solidFill>
                  <a:srgbClr val="161616"/>
                </a:solidFill>
                <a:latin typeface="Arial"/>
              </a:rPr>
              <a:t>Efface l'historique local (mode privé)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400">
                <a:solidFill>
                  <a:srgbClr val="161616"/>
                </a:solidFill>
                <a:latin typeface="Arial"/>
              </a:rPr>
              <a:t>Masque l'adresse IP au site (VPN)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06740" y="2011680"/>
            <a:ext cx="2125980" cy="457200"/>
          </a:xfrm>
          <a:prstGeom prst="rect">
            <a:avLst/>
          </a:prstGeom>
          <a:solidFill>
            <a:srgbClr val="A6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Ce que ça ne fait pas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06740" y="2468880"/>
            <a:ext cx="2125980" cy="411480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52460" y="2578608"/>
            <a:ext cx="20345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400">
                <a:solidFill>
                  <a:srgbClr val="161616"/>
                </a:solidFill>
                <a:latin typeface="Arial"/>
              </a:rPr>
              <a:t>Ne rend pas anonyme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400">
                <a:solidFill>
                  <a:srgbClr val="161616"/>
                </a:solidFill>
                <a:latin typeface="Arial"/>
              </a:rPr>
              <a:t>N'empêche pas l'empreinte ni la connexion à un compte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VI. Navigation web et traçage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RECOMMANDATION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Démonstration sûre : navigation standard et navigation durcie sur le même outil de test</a:t>
            </a:r>
          </a:p>
        </p:txBody>
      </p:sp>
      <p:sp>
        <p:nvSpPr>
          <p:cNvPr id="6" name="Oval 5"/>
          <p:cNvSpPr/>
          <p:nvPr/>
        </p:nvSpPr>
        <p:spPr>
          <a:xfrm>
            <a:off x="457200" y="2057400"/>
            <a:ext cx="502920" cy="502920"/>
          </a:xfrm>
          <a:prstGeom prst="ellipse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2011680"/>
            <a:ext cx="4572000" cy="7315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400" b="0" i="0">
                <a:solidFill>
                  <a:srgbClr val="161616"/>
                </a:solidFill>
                <a:latin typeface="Arial"/>
              </a:rPr>
              <a:t>Ouvrir l'outil Cover Your Tracks (EFF) dans le navigateur standard de l'animateur</a:t>
            </a:r>
          </a:p>
        </p:txBody>
      </p:sp>
      <p:sp>
        <p:nvSpPr>
          <p:cNvPr id="8" name="Oval 7"/>
          <p:cNvSpPr/>
          <p:nvPr/>
        </p:nvSpPr>
        <p:spPr>
          <a:xfrm>
            <a:off x="457200" y="2926080"/>
            <a:ext cx="502920" cy="502920"/>
          </a:xfrm>
          <a:prstGeom prst="ellipse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880360"/>
            <a:ext cx="4572000" cy="7315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400" b="0" i="0">
                <a:solidFill>
                  <a:srgbClr val="161616"/>
                </a:solidFill>
                <a:latin typeface="Arial"/>
              </a:rPr>
              <a:t>Lire le résultat : protection contre le suivi, unicité de l'empreinte</a:t>
            </a:r>
          </a:p>
        </p:txBody>
      </p:sp>
      <p:sp>
        <p:nvSpPr>
          <p:cNvPr id="10" name="Oval 9"/>
          <p:cNvSpPr/>
          <p:nvPr/>
        </p:nvSpPr>
        <p:spPr>
          <a:xfrm>
            <a:off x="457200" y="3794760"/>
            <a:ext cx="502920" cy="502920"/>
          </a:xfrm>
          <a:prstGeom prst="ellipse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3749040"/>
            <a:ext cx="4572000" cy="7315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400" b="0" i="0">
                <a:solidFill>
                  <a:srgbClr val="161616"/>
                </a:solidFill>
                <a:latin typeface="Arial"/>
              </a:rPr>
              <a:t>Refaire le test avec un navigateur ou un profil durci</a:t>
            </a:r>
          </a:p>
        </p:txBody>
      </p:sp>
      <p:sp>
        <p:nvSpPr>
          <p:cNvPr id="12" name="Oval 11"/>
          <p:cNvSpPr/>
          <p:nvPr/>
        </p:nvSpPr>
        <p:spPr>
          <a:xfrm>
            <a:off x="457200" y="4663440"/>
            <a:ext cx="502920" cy="502920"/>
          </a:xfrm>
          <a:prstGeom prst="ellipse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4617720"/>
            <a:ext cx="4572000" cy="7315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400" b="0" i="0">
                <a:solidFill>
                  <a:srgbClr val="161616"/>
                </a:solidFill>
                <a:latin typeface="Arial"/>
              </a:rPr>
              <a:t>Comparer les résultats et expliquer ce qui change</a:t>
            </a:r>
          </a:p>
        </p:txBody>
      </p:sp>
      <p:sp>
        <p:nvSpPr>
          <p:cNvPr id="14" name="Oval 13"/>
          <p:cNvSpPr/>
          <p:nvPr/>
        </p:nvSpPr>
        <p:spPr>
          <a:xfrm>
            <a:off x="457200" y="5532120"/>
            <a:ext cx="502920" cy="502920"/>
          </a:xfrm>
          <a:prstGeom prst="ellipse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5486400"/>
            <a:ext cx="4572000" cy="7315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400" b="0" i="0">
                <a:solidFill>
                  <a:srgbClr val="161616"/>
                </a:solidFill>
                <a:latin typeface="Arial"/>
              </a:rPr>
              <a:t>Ne jamais utiliser de compte ou de données de participants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35040" y="2011680"/>
            <a:ext cx="2103120" cy="41148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Standard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35040" y="2423160"/>
            <a:ext cx="2103120" cy="40233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126479" y="2697480"/>
            <a:ext cx="1920240" cy="320040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algn="l"/>
            <a:r>
              <a:rPr sz="1200" b="1" i="0">
                <a:solidFill>
                  <a:srgbClr val="161616"/>
                </a:solidFill>
                <a:latin typeface="Arial"/>
              </a:rPr>
              <a:t>Suivi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26479" y="3063240"/>
            <a:ext cx="192024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B0B8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126479" y="3063240"/>
            <a:ext cx="1632204" cy="27432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126479" y="3840480"/>
            <a:ext cx="1920240" cy="320040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algn="l"/>
            <a:r>
              <a:rPr sz="1200" b="1" i="0">
                <a:solidFill>
                  <a:srgbClr val="161616"/>
                </a:solidFill>
                <a:latin typeface="Arial"/>
              </a:rPr>
              <a:t>Empreinte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26479" y="4206240"/>
            <a:ext cx="192024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B0B8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126479" y="4206240"/>
            <a:ext cx="1344168" cy="27432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126479" y="4983480"/>
            <a:ext cx="1920240" cy="320040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algn="l"/>
            <a:r>
              <a:rPr sz="1200" b="1" i="0">
                <a:solidFill>
                  <a:srgbClr val="161616"/>
                </a:solidFill>
                <a:latin typeface="Arial"/>
              </a:rPr>
              <a:t>Unicité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26479" y="5349240"/>
            <a:ext cx="192024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B0B8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126479" y="5349240"/>
            <a:ext cx="1728216" cy="27432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275320" y="2011680"/>
            <a:ext cx="2103120" cy="41148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Durci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275320" y="2423160"/>
            <a:ext cx="2103120" cy="40233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366760" y="2697480"/>
            <a:ext cx="1920240" cy="320040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algn="l"/>
            <a:r>
              <a:rPr sz="1200" b="1" i="0">
                <a:solidFill>
                  <a:srgbClr val="161616"/>
                </a:solidFill>
                <a:latin typeface="Arial"/>
              </a:rPr>
              <a:t>Suivi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366760" y="3063240"/>
            <a:ext cx="192024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B0B8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8366760" y="3063240"/>
            <a:ext cx="480060" cy="27432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366760" y="3840480"/>
            <a:ext cx="1920240" cy="320040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algn="l"/>
            <a:r>
              <a:rPr sz="1200" b="1" i="0">
                <a:solidFill>
                  <a:srgbClr val="161616"/>
                </a:solidFill>
                <a:latin typeface="Arial"/>
              </a:rPr>
              <a:t>Empreinte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366760" y="4206240"/>
            <a:ext cx="192024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B0B8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8366760" y="4206240"/>
            <a:ext cx="576072" cy="27432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366760" y="4983480"/>
            <a:ext cx="1920240" cy="320040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algn="l"/>
            <a:r>
              <a:rPr sz="1200" b="1" i="0">
                <a:solidFill>
                  <a:srgbClr val="161616"/>
                </a:solidFill>
                <a:latin typeface="Arial"/>
              </a:rPr>
              <a:t>Unicité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366760" y="5349240"/>
            <a:ext cx="192024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B0B8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8366760" y="5349240"/>
            <a:ext cx="384048" cy="27432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035040" y="6446520"/>
            <a:ext cx="4389120" cy="320040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algn="ctr"/>
            <a:r>
              <a:rPr sz="1000" b="0" i="1">
                <a:solidFill>
                  <a:srgbClr val="595959"/>
                </a:solidFill>
                <a:latin typeface="Arial"/>
              </a:rPr>
              <a:t>Illustration schématique, non des résultats réels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VII. Objets connectés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Un objet connecté est un petit ordinateur lié à une application, à un réseau et à un cloud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5266526" cy="3711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Montre, </a:t>
            </a:r>
            <a:r>
              <a:rPr dirty="0" err="1">
                <a:solidFill>
                  <a:srgbClr val="161616"/>
                </a:solidFill>
                <a:latin typeface="Arial"/>
              </a:rPr>
              <a:t>caméra</a:t>
            </a:r>
            <a:r>
              <a:rPr dirty="0">
                <a:solidFill>
                  <a:srgbClr val="161616"/>
                </a:solidFill>
                <a:latin typeface="Arial"/>
              </a:rPr>
              <a:t>, enceinte, ampoule, </a:t>
            </a:r>
            <a:r>
              <a:rPr dirty="0" err="1">
                <a:solidFill>
                  <a:srgbClr val="161616"/>
                </a:solidFill>
                <a:latin typeface="Arial"/>
              </a:rPr>
              <a:t>compteur</a:t>
            </a:r>
            <a:r>
              <a:rPr dirty="0">
                <a:solidFill>
                  <a:srgbClr val="161616"/>
                </a:solidFill>
                <a:latin typeface="Arial"/>
              </a:rPr>
              <a:t>, thermostat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Il </a:t>
            </a:r>
            <a:r>
              <a:rPr dirty="0" err="1">
                <a:solidFill>
                  <a:srgbClr val="161616"/>
                </a:solidFill>
                <a:latin typeface="Arial"/>
              </a:rPr>
              <a:t>collecte</a:t>
            </a:r>
            <a:r>
              <a:rPr dirty="0">
                <a:solidFill>
                  <a:srgbClr val="161616"/>
                </a:solidFill>
                <a:latin typeface="Arial"/>
              </a:rPr>
              <a:t> des données </a:t>
            </a:r>
            <a:r>
              <a:rPr dirty="0" err="1">
                <a:solidFill>
                  <a:srgbClr val="161616"/>
                </a:solidFill>
                <a:latin typeface="Arial"/>
              </a:rPr>
              <a:t>d'usage</a:t>
            </a:r>
            <a:r>
              <a:rPr dirty="0">
                <a:solidFill>
                  <a:srgbClr val="161616"/>
                </a:solidFill>
                <a:latin typeface="Arial"/>
              </a:rPr>
              <a:t> et </a:t>
            </a:r>
            <a:r>
              <a:rPr dirty="0" err="1">
                <a:solidFill>
                  <a:srgbClr val="161616"/>
                </a:solidFill>
                <a:latin typeface="Arial"/>
              </a:rPr>
              <a:t>parfois</a:t>
            </a:r>
            <a:r>
              <a:rPr dirty="0">
                <a:solidFill>
                  <a:srgbClr val="161616"/>
                </a:solidFill>
                <a:latin typeface="Arial"/>
              </a:rPr>
              <a:t> des données </a:t>
            </a:r>
            <a:r>
              <a:rPr dirty="0" err="1">
                <a:solidFill>
                  <a:srgbClr val="161616"/>
                </a:solidFill>
                <a:latin typeface="Arial"/>
              </a:rPr>
              <a:t>personnelles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Son </a:t>
            </a:r>
            <a:r>
              <a:rPr dirty="0" err="1">
                <a:solidFill>
                  <a:srgbClr val="161616"/>
                </a:solidFill>
                <a:latin typeface="Arial"/>
              </a:rPr>
              <a:t>niveau</a:t>
            </a:r>
            <a:r>
              <a:rPr dirty="0">
                <a:solidFill>
                  <a:srgbClr val="161616"/>
                </a:solidFill>
                <a:latin typeface="Arial"/>
              </a:rPr>
              <a:t> de sécurité </a:t>
            </a:r>
            <a:r>
              <a:rPr dirty="0" err="1">
                <a:solidFill>
                  <a:srgbClr val="161616"/>
                </a:solidFill>
                <a:latin typeface="Arial"/>
              </a:rPr>
              <a:t>dépend</a:t>
            </a:r>
            <a:r>
              <a:rPr dirty="0">
                <a:solidFill>
                  <a:srgbClr val="161616"/>
                </a:solidFill>
                <a:latin typeface="Arial"/>
              </a:rPr>
              <a:t> du fabricant et de la configuration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Mots de passe par </a:t>
            </a:r>
            <a:r>
              <a:rPr dirty="0" err="1">
                <a:solidFill>
                  <a:srgbClr val="161616"/>
                </a:solidFill>
                <a:latin typeface="Arial"/>
              </a:rPr>
              <a:t>défaut</a:t>
            </a:r>
            <a:r>
              <a:rPr dirty="0">
                <a:solidFill>
                  <a:srgbClr val="161616"/>
                </a:solidFill>
                <a:latin typeface="Arial"/>
              </a:rPr>
              <a:t> et mises à jour </a:t>
            </a:r>
            <a:r>
              <a:rPr dirty="0" err="1">
                <a:solidFill>
                  <a:srgbClr val="161616"/>
                </a:solidFill>
                <a:latin typeface="Arial"/>
              </a:rPr>
              <a:t>oubliées</a:t>
            </a:r>
            <a:r>
              <a:rPr dirty="0">
                <a:solidFill>
                  <a:srgbClr val="161616"/>
                </a:solidFill>
                <a:latin typeface="Arial"/>
              </a:rPr>
              <a:t> :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risques</a:t>
            </a:r>
            <a:r>
              <a:rPr b="1" dirty="0">
                <a:solidFill>
                  <a:srgbClr val="161616"/>
                </a:solidFill>
                <a:latin typeface="Arial"/>
              </a:rPr>
              <a:t>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fréquents</a:t>
            </a:r>
            <a:endParaRPr b="1" dirty="0">
              <a:solidFill>
                <a:srgbClr val="161616"/>
              </a:solidFill>
              <a:latin typeface="Arial"/>
            </a:endParaRPr>
          </a:p>
        </p:txBody>
      </p:sp>
      <p:cxnSp>
        <p:nvCxnSpPr>
          <p:cNvPr id="7" name="Connector 6"/>
          <p:cNvCxnSpPr/>
          <p:nvPr/>
        </p:nvCxnSpPr>
        <p:spPr>
          <a:xfrm flipV="1">
            <a:off x="8092440" y="2377440"/>
            <a:ext cx="0" cy="1920240"/>
          </a:xfrm>
          <a:prstGeom prst="line">
            <a:avLst/>
          </a:prstGeom>
          <a:ln w="19050">
            <a:solidFill>
              <a:srgbClr val="8FA3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8092440" y="3704293"/>
            <a:ext cx="1391433" cy="593387"/>
          </a:xfrm>
          <a:prstGeom prst="line">
            <a:avLst/>
          </a:prstGeom>
          <a:ln w="19050">
            <a:solidFill>
              <a:srgbClr val="8FA3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8092440" y="4297680"/>
            <a:ext cx="859953" cy="1553506"/>
          </a:xfrm>
          <a:prstGeom prst="line">
            <a:avLst/>
          </a:prstGeom>
          <a:ln w="19050">
            <a:solidFill>
              <a:srgbClr val="8FA3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>
            <a:off x="7232486" y="4297680"/>
            <a:ext cx="859954" cy="1553506"/>
          </a:xfrm>
          <a:prstGeom prst="line">
            <a:avLst/>
          </a:prstGeom>
          <a:ln w="19050">
            <a:solidFill>
              <a:srgbClr val="8FA3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 flipV="1">
            <a:off x="6701006" y="3704293"/>
            <a:ext cx="1391434" cy="593387"/>
          </a:xfrm>
          <a:prstGeom prst="line">
            <a:avLst/>
          </a:prstGeom>
          <a:ln w="19050">
            <a:solidFill>
              <a:srgbClr val="8FA3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360920" y="2103120"/>
            <a:ext cx="1463040" cy="548640"/>
          </a:xfrm>
          <a:prstGeom prst="roundRect">
            <a:avLst/>
          </a:prstGeom>
          <a:solidFill>
            <a:srgbClr val="E6EEF3"/>
          </a:solidFill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200" b="1" i="0">
                <a:solidFill>
                  <a:srgbClr val="161616"/>
                </a:solidFill>
                <a:latin typeface="Arial"/>
              </a:rPr>
              <a:t>Application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752353" y="3429973"/>
            <a:ext cx="1463040" cy="548640"/>
          </a:xfrm>
          <a:prstGeom prst="roundRect">
            <a:avLst/>
          </a:prstGeom>
          <a:solidFill>
            <a:srgbClr val="E6EEF3"/>
          </a:solidFill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200" b="1" i="0">
                <a:solidFill>
                  <a:srgbClr val="161616"/>
                </a:solidFill>
                <a:latin typeface="Arial"/>
              </a:rPr>
              <a:t>Réseau local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0873" y="5576866"/>
            <a:ext cx="1463040" cy="548640"/>
          </a:xfrm>
          <a:prstGeom prst="roundRect">
            <a:avLst/>
          </a:prstGeom>
          <a:solidFill>
            <a:srgbClr val="E6EEF3"/>
          </a:solidFill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200" b="1" i="0">
                <a:solidFill>
                  <a:srgbClr val="161616"/>
                </a:solidFill>
                <a:latin typeface="Arial"/>
              </a:rPr>
              <a:t>Cloud du fabricant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00966" y="5576866"/>
            <a:ext cx="1463040" cy="548640"/>
          </a:xfrm>
          <a:prstGeom prst="roundRect">
            <a:avLst/>
          </a:prstGeom>
          <a:solidFill>
            <a:srgbClr val="E6EEF3"/>
          </a:solidFill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200" b="1" i="0">
                <a:solidFill>
                  <a:srgbClr val="161616"/>
                </a:solidFill>
                <a:latin typeface="Arial"/>
              </a:rPr>
              <a:t>Partenaires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69486" y="3429973"/>
            <a:ext cx="1463040" cy="548640"/>
          </a:xfrm>
          <a:prstGeom prst="roundRect">
            <a:avLst/>
          </a:prstGeom>
          <a:solidFill>
            <a:srgbClr val="E6EEF3"/>
          </a:solidFill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200" b="1" i="0">
                <a:solidFill>
                  <a:srgbClr val="161616"/>
                </a:solidFill>
                <a:latin typeface="Arial"/>
              </a:rPr>
              <a:t>Mises à jour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0" y="3840480"/>
            <a:ext cx="1554480" cy="914400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Objet connecté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VII. Objets connectés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EXEMPLE PÉDAGOGIQUE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Cas d'étude : l'ampoule connectée révèle ce qu'on soupçonne peu, à vérifier selon le fabricant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5120640" cy="4542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>
                <a:solidFill>
                  <a:srgbClr val="161616"/>
                </a:solidFill>
                <a:latin typeface="Arial"/>
              </a:rPr>
              <a:t>Prouvé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en</a:t>
            </a:r>
            <a:r>
              <a:rPr b="1" dirty="0">
                <a:solidFill>
                  <a:srgbClr val="161616"/>
                </a:solidFill>
                <a:latin typeface="Arial"/>
              </a:rPr>
              <a:t>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général</a:t>
            </a:r>
            <a:r>
              <a:rPr b="1" dirty="0">
                <a:solidFill>
                  <a:srgbClr val="161616"/>
                </a:solidFill>
                <a:latin typeface="Arial"/>
              </a:rPr>
              <a:t> : </a:t>
            </a:r>
            <a:r>
              <a:rPr dirty="0" err="1">
                <a:solidFill>
                  <a:srgbClr val="161616"/>
                </a:solidFill>
                <a:latin typeface="Arial"/>
              </a:rPr>
              <a:t>l'ampoule</a:t>
            </a:r>
            <a:r>
              <a:rPr dirty="0">
                <a:solidFill>
                  <a:srgbClr val="161616"/>
                </a:solidFill>
                <a:latin typeface="Arial"/>
              </a:rPr>
              <a:t> communique avec </a:t>
            </a:r>
            <a:r>
              <a:rPr dirty="0" err="1">
                <a:solidFill>
                  <a:srgbClr val="161616"/>
                </a:solidFill>
                <a:latin typeface="Arial"/>
              </a:rPr>
              <a:t>une</a:t>
            </a:r>
            <a:r>
              <a:rPr dirty="0">
                <a:solidFill>
                  <a:srgbClr val="161616"/>
                </a:solidFill>
                <a:latin typeface="Arial"/>
              </a:rPr>
              <a:t> application et un service du fabricant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 err="1">
                <a:solidFill>
                  <a:srgbClr val="161616"/>
                </a:solidFill>
                <a:latin typeface="Arial"/>
              </a:rPr>
              <a:t>Dépend</a:t>
            </a:r>
            <a:r>
              <a:rPr b="1" dirty="0">
                <a:solidFill>
                  <a:srgbClr val="161616"/>
                </a:solidFill>
                <a:latin typeface="Arial"/>
              </a:rPr>
              <a:t> du fabricant : </a:t>
            </a:r>
            <a:r>
              <a:rPr dirty="0">
                <a:solidFill>
                  <a:srgbClr val="161616"/>
                </a:solidFill>
                <a:latin typeface="Arial"/>
              </a:rPr>
              <a:t>données </a:t>
            </a:r>
            <a:r>
              <a:rPr dirty="0" err="1">
                <a:solidFill>
                  <a:srgbClr val="161616"/>
                </a:solidFill>
                <a:latin typeface="Arial"/>
              </a:rPr>
              <a:t>collectées</a:t>
            </a:r>
            <a:r>
              <a:rPr dirty="0">
                <a:solidFill>
                  <a:srgbClr val="161616"/>
                </a:solidFill>
                <a:latin typeface="Arial"/>
              </a:rPr>
              <a:t>, durée de conservation, partage avec des tiers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b="1" dirty="0">
                <a:solidFill>
                  <a:srgbClr val="161616"/>
                </a:solidFill>
                <a:latin typeface="Arial"/>
              </a:rPr>
              <a:t>À </a:t>
            </a:r>
            <a:r>
              <a:rPr b="1" dirty="0" err="1">
                <a:solidFill>
                  <a:srgbClr val="161616"/>
                </a:solidFill>
                <a:latin typeface="Arial"/>
              </a:rPr>
              <a:t>vérifier</a:t>
            </a:r>
            <a:r>
              <a:rPr b="1" dirty="0">
                <a:solidFill>
                  <a:srgbClr val="161616"/>
                </a:solidFill>
                <a:latin typeface="Arial"/>
              </a:rPr>
              <a:t> : </a:t>
            </a:r>
            <a:r>
              <a:rPr dirty="0" err="1">
                <a:solidFill>
                  <a:srgbClr val="161616"/>
                </a:solidFill>
                <a:latin typeface="Arial"/>
              </a:rPr>
              <a:t>chiffrement</a:t>
            </a:r>
            <a:r>
              <a:rPr dirty="0">
                <a:solidFill>
                  <a:srgbClr val="161616"/>
                </a:solidFill>
                <a:latin typeface="Arial"/>
              </a:rPr>
              <a:t> des </a:t>
            </a:r>
            <a:r>
              <a:rPr dirty="0" err="1">
                <a:solidFill>
                  <a:srgbClr val="161616"/>
                </a:solidFill>
                <a:latin typeface="Arial"/>
              </a:rPr>
              <a:t>échanges</a:t>
            </a:r>
            <a:r>
              <a:rPr dirty="0">
                <a:solidFill>
                  <a:srgbClr val="161616"/>
                </a:solidFill>
                <a:latin typeface="Arial"/>
              </a:rPr>
              <a:t>, </a:t>
            </a:r>
            <a:r>
              <a:rPr dirty="0" err="1">
                <a:solidFill>
                  <a:srgbClr val="161616"/>
                </a:solidFill>
                <a:latin typeface="Arial"/>
              </a:rPr>
              <a:t>fréquence</a:t>
            </a:r>
            <a:r>
              <a:rPr dirty="0">
                <a:solidFill>
                  <a:srgbClr val="161616"/>
                </a:solidFill>
                <a:latin typeface="Arial"/>
              </a:rPr>
              <a:t> des mises à jour, politique de </a:t>
            </a:r>
            <a:r>
              <a:rPr dirty="0" err="1">
                <a:solidFill>
                  <a:srgbClr val="161616"/>
                </a:solidFill>
                <a:latin typeface="Arial"/>
              </a:rPr>
              <a:t>confidentialité</a:t>
            </a:r>
            <a:endParaRPr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dirty="0">
                <a:solidFill>
                  <a:srgbClr val="161616"/>
                </a:solidFill>
                <a:latin typeface="Arial"/>
              </a:rPr>
              <a:t>Habitudes de </a:t>
            </a:r>
            <a:r>
              <a:rPr dirty="0" err="1">
                <a:solidFill>
                  <a:srgbClr val="161616"/>
                </a:solidFill>
                <a:latin typeface="Arial"/>
              </a:rPr>
              <a:t>présence</a:t>
            </a:r>
            <a:r>
              <a:rPr dirty="0">
                <a:solidFill>
                  <a:srgbClr val="161616"/>
                </a:solidFill>
                <a:latin typeface="Arial"/>
              </a:rPr>
              <a:t> et de </a:t>
            </a:r>
            <a:r>
              <a:rPr dirty="0" err="1">
                <a:solidFill>
                  <a:srgbClr val="161616"/>
                </a:solidFill>
                <a:latin typeface="Arial"/>
              </a:rPr>
              <a:t>rythme</a:t>
            </a:r>
            <a:r>
              <a:rPr dirty="0">
                <a:solidFill>
                  <a:srgbClr val="161616"/>
                </a:solidFill>
                <a:latin typeface="Arial"/>
              </a:rPr>
              <a:t> de vie </a:t>
            </a:r>
            <a:r>
              <a:rPr dirty="0" err="1">
                <a:solidFill>
                  <a:srgbClr val="161616"/>
                </a:solidFill>
                <a:latin typeface="Arial"/>
              </a:rPr>
              <a:t>déductibles</a:t>
            </a:r>
            <a:r>
              <a:rPr dirty="0">
                <a:solidFill>
                  <a:srgbClr val="161616"/>
                </a:solidFill>
                <a:latin typeface="Arial"/>
              </a:rPr>
              <a:t> des usages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52160" y="2011680"/>
            <a:ext cx="4480560" cy="694944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Utilisateur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allume, programme</a:t>
            </a:r>
          </a:p>
        </p:txBody>
      </p:sp>
      <p:sp>
        <p:nvSpPr>
          <p:cNvPr id="8" name="Down Arrow 7"/>
          <p:cNvSpPr/>
          <p:nvPr/>
        </p:nvSpPr>
        <p:spPr>
          <a:xfrm>
            <a:off x="7973568" y="2734056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852160" y="2980944"/>
            <a:ext cx="4480560" cy="694944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Application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téléphone</a:t>
            </a:r>
          </a:p>
        </p:txBody>
      </p:sp>
      <p:sp>
        <p:nvSpPr>
          <p:cNvPr id="10" name="Down Arrow 9"/>
          <p:cNvSpPr/>
          <p:nvPr/>
        </p:nvSpPr>
        <p:spPr>
          <a:xfrm>
            <a:off x="7973568" y="3703320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852160" y="3950208"/>
            <a:ext cx="4480560" cy="694944"/>
          </a:xfrm>
          <a:prstGeom prst="roundRect">
            <a:avLst/>
          </a:prstGeom>
          <a:solidFill>
            <a:srgbClr val="1F6F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Réseau domestique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Wi-Fi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7973568" y="4672584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852160" y="4919472"/>
            <a:ext cx="4480560" cy="694944"/>
          </a:xfrm>
          <a:prstGeom prst="round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Cloud fabricant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journaux d'usage</a:t>
            </a:r>
          </a:p>
        </p:txBody>
      </p:sp>
      <p:sp>
        <p:nvSpPr>
          <p:cNvPr id="14" name="Down Arrow 13"/>
          <p:cNvSpPr/>
          <p:nvPr/>
        </p:nvSpPr>
        <p:spPr>
          <a:xfrm>
            <a:off x="7973568" y="5641848"/>
            <a:ext cx="237744" cy="219456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5852160" y="5888736"/>
            <a:ext cx="4480560" cy="694944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Tiers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partenaires éventuels 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VIII. Consommation et finances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Vos achats et vos transferts dessinent un profil financier plus précis que vos déclarations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011680"/>
            <a:ext cx="5120640" cy="3921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1700" b="1" dirty="0" err="1">
                <a:solidFill>
                  <a:srgbClr val="161616"/>
                </a:solidFill>
                <a:latin typeface="Arial"/>
              </a:rPr>
              <a:t>Programmes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de </a:t>
            </a:r>
            <a:r>
              <a:rPr sz="1700" b="1" dirty="0" err="1">
                <a:solidFill>
                  <a:srgbClr val="161616"/>
                </a:solidFill>
                <a:latin typeface="Arial"/>
              </a:rPr>
              <a:t>fidélité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, </a:t>
            </a:r>
            <a:r>
              <a:rPr sz="1700" b="1" dirty="0" err="1">
                <a:solidFill>
                  <a:srgbClr val="161616"/>
                </a:solidFill>
                <a:latin typeface="Arial"/>
              </a:rPr>
              <a:t>paiements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61616"/>
                </a:solidFill>
                <a:latin typeface="Arial"/>
              </a:rPr>
              <a:t>électroniques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, Mobile Money :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autant</a:t>
            </a:r>
            <a:r>
              <a:rPr sz="1700" dirty="0">
                <a:solidFill>
                  <a:srgbClr val="161616"/>
                </a:solidFill>
                <a:latin typeface="Arial"/>
              </a:rPr>
              <a:t> de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journaux</a:t>
            </a:r>
            <a:r>
              <a:rPr sz="1700" dirty="0">
                <a:solidFill>
                  <a:srgbClr val="161616"/>
                </a:solidFill>
                <a:latin typeface="Arial"/>
              </a:rPr>
              <a:t> de transactions</a:t>
            </a: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1700" b="1" dirty="0" err="1">
                <a:solidFill>
                  <a:srgbClr val="161616"/>
                </a:solidFill>
                <a:latin typeface="Arial"/>
              </a:rPr>
              <a:t>Profilage</a:t>
            </a:r>
            <a:r>
              <a:rPr sz="1700" b="1" dirty="0">
                <a:solidFill>
                  <a:srgbClr val="161616"/>
                </a:solidFill>
                <a:latin typeface="Arial"/>
              </a:rPr>
              <a:t> :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ciblage</a:t>
            </a:r>
            <a:r>
              <a:rPr sz="1700" dirty="0">
                <a:solidFill>
                  <a:srgbClr val="161616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publicitaire</a:t>
            </a:r>
            <a:r>
              <a:rPr sz="1700" dirty="0">
                <a:solidFill>
                  <a:srgbClr val="161616"/>
                </a:solidFill>
                <a:latin typeface="Arial"/>
              </a:rPr>
              <a:t>, scoring,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détection</a:t>
            </a:r>
            <a:r>
              <a:rPr sz="1700" dirty="0">
                <a:solidFill>
                  <a:srgbClr val="161616"/>
                </a:solidFill>
                <a:latin typeface="Arial"/>
              </a:rPr>
              <a:t> de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fraude</a:t>
            </a:r>
            <a:endParaRPr sz="1700"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1700" b="1" dirty="0">
                <a:solidFill>
                  <a:srgbClr val="161616"/>
                </a:solidFill>
                <a:latin typeface="Arial"/>
              </a:rPr>
              <a:t>Mobile Money :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sécuriser</a:t>
            </a:r>
            <a:r>
              <a:rPr sz="1700" dirty="0">
                <a:solidFill>
                  <a:srgbClr val="161616"/>
                </a:solidFill>
                <a:latin typeface="Arial"/>
              </a:rPr>
              <a:t> le code secret,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activer</a:t>
            </a:r>
            <a:r>
              <a:rPr sz="1700" dirty="0">
                <a:solidFill>
                  <a:srgbClr val="161616"/>
                </a:solidFill>
                <a:latin typeface="Arial"/>
              </a:rPr>
              <a:t> les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alertes</a:t>
            </a:r>
            <a:r>
              <a:rPr sz="1700" dirty="0">
                <a:solidFill>
                  <a:srgbClr val="161616"/>
                </a:solidFill>
                <a:latin typeface="Arial"/>
              </a:rPr>
              <a:t>,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vérifier</a:t>
            </a:r>
            <a:r>
              <a:rPr sz="1700" dirty="0">
                <a:solidFill>
                  <a:srgbClr val="161616"/>
                </a:solidFill>
                <a:latin typeface="Arial"/>
              </a:rPr>
              <a:t> les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références</a:t>
            </a:r>
            <a:endParaRPr sz="1700" dirty="0">
              <a:solidFill>
                <a:srgbClr val="161616"/>
              </a:solidFill>
              <a:latin typeface="Arial"/>
            </a:endParaRPr>
          </a:p>
          <a:p>
            <a:pPr marL="285750" indent="-285750" algn="just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sz="1700" dirty="0">
                <a:solidFill>
                  <a:srgbClr val="161616"/>
                </a:solidFill>
                <a:latin typeface="Arial"/>
              </a:rPr>
              <a:t>Contester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rapidement</a:t>
            </a:r>
            <a:r>
              <a:rPr sz="1700" dirty="0">
                <a:solidFill>
                  <a:srgbClr val="161616"/>
                </a:solidFill>
                <a:latin typeface="Arial"/>
              </a:rPr>
              <a:t> toute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opération</a:t>
            </a:r>
            <a:r>
              <a:rPr sz="1700" dirty="0">
                <a:solidFill>
                  <a:srgbClr val="161616"/>
                </a:solidFill>
                <a:latin typeface="Arial"/>
              </a:rPr>
              <a:t> non </a:t>
            </a:r>
            <a:r>
              <a:rPr sz="1700" dirty="0" err="1">
                <a:solidFill>
                  <a:srgbClr val="161616"/>
                </a:solidFill>
                <a:latin typeface="Arial"/>
              </a:rPr>
              <a:t>reconnue</a:t>
            </a:r>
            <a:endParaRPr sz="1700" dirty="0">
              <a:solidFill>
                <a:srgbClr val="161616"/>
              </a:solidFill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52160" y="2011680"/>
            <a:ext cx="4480560" cy="411480"/>
          </a:xfrm>
          <a:prstGeom prst="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Programme de fidélité</a:t>
            </a:r>
          </a:p>
        </p:txBody>
      </p:sp>
      <p:sp>
        <p:nvSpPr>
          <p:cNvPr id="8" name="Rectangle 7"/>
          <p:cNvSpPr/>
          <p:nvPr/>
        </p:nvSpPr>
        <p:spPr>
          <a:xfrm>
            <a:off x="5852160" y="2423160"/>
            <a:ext cx="4480560" cy="1002792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500" b="0" i="0" dirty="0" err="1">
                <a:solidFill>
                  <a:srgbClr val="161616"/>
                </a:solidFill>
                <a:latin typeface="Arial"/>
              </a:rPr>
              <a:t>Échange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de données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contre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avantages</a:t>
            </a:r>
            <a:endParaRPr sz="1500" b="0" i="0" dirty="0">
              <a:solidFill>
                <a:srgbClr val="161616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52160" y="3590544"/>
            <a:ext cx="4480560" cy="41148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Mobile Money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52160" y="4002024"/>
            <a:ext cx="4480560" cy="1002792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500" b="0" i="0" dirty="0" err="1">
                <a:solidFill>
                  <a:srgbClr val="161616"/>
                </a:solidFill>
                <a:latin typeface="Arial"/>
              </a:rPr>
              <a:t>Historique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de transactions riche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52160" y="5169408"/>
            <a:ext cx="4480560" cy="411480"/>
          </a:xfrm>
          <a:prstGeom prst="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Scoring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52160" y="5580888"/>
            <a:ext cx="4480560" cy="1002792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ctr"/>
            <a:r>
              <a:rPr sz="1500" b="0" i="0" dirty="0" err="1">
                <a:solidFill>
                  <a:srgbClr val="161616"/>
                </a:solidFill>
                <a:latin typeface="Arial"/>
              </a:rPr>
              <a:t>Évaluer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un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risque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ou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un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profil</a:t>
            </a:r>
            <a:endParaRPr sz="1500" b="0" i="0" dirty="0">
              <a:solidFill>
                <a:srgbClr val="161616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VIII. Consommation et finances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Linky et Gazpar illustrent les compteurs communicants, comme cas comparatifs étrangers uniquement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103120"/>
            <a:ext cx="4777740" cy="457200"/>
          </a:xfrm>
          <a:prstGeom prst="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Cas étrangers (France)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2560320"/>
            <a:ext cx="4777740" cy="31089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2670048"/>
            <a:ext cx="46863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800">
                <a:solidFill>
                  <a:srgbClr val="161616"/>
                </a:solidFill>
                <a:latin typeface="Arial"/>
              </a:rPr>
              <a:t>Linky (électricité) et Gazpar (gaz)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800">
                <a:solidFill>
                  <a:srgbClr val="161616"/>
                </a:solidFill>
                <a:latin typeface="Arial"/>
              </a:rPr>
              <a:t>Relevés plus fins qui peuvent révéler des habitudes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800">
                <a:solidFill>
                  <a:srgbClr val="161616"/>
                </a:solidFill>
                <a:latin typeface="Arial"/>
              </a:rPr>
              <a:t>Cadre de consentement pour certaines données de courbe de charge</a:t>
            </a:r>
          </a:p>
        </p:txBody>
      </p:sp>
      <p:sp>
        <p:nvSpPr>
          <p:cNvPr id="9" name="Rectangle 8"/>
          <p:cNvSpPr/>
          <p:nvPr/>
        </p:nvSpPr>
        <p:spPr>
          <a:xfrm>
            <a:off x="5463540" y="2103120"/>
            <a:ext cx="4777740" cy="457200"/>
          </a:xfrm>
          <a:prstGeom prst="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Cameroun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63540" y="2560320"/>
            <a:ext cx="4777740" cy="31089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509259" y="2670048"/>
            <a:ext cx="4686300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800" dirty="0" err="1">
                <a:solidFill>
                  <a:srgbClr val="161616"/>
                </a:solidFill>
                <a:latin typeface="Arial"/>
              </a:rPr>
              <a:t>Aucun</a:t>
            </a:r>
            <a:r>
              <a:rPr sz="1800" dirty="0">
                <a:solidFill>
                  <a:srgbClr val="161616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déploiement</a:t>
            </a:r>
            <a:r>
              <a:rPr sz="1800" dirty="0">
                <a:solidFill>
                  <a:srgbClr val="161616"/>
                </a:solidFill>
                <a:latin typeface="Arial"/>
              </a:rPr>
              <a:t> de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ces</a:t>
            </a:r>
            <a:r>
              <a:rPr sz="1800" dirty="0">
                <a:solidFill>
                  <a:srgbClr val="161616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dispositifs</a:t>
            </a:r>
            <a:r>
              <a:rPr sz="1800" dirty="0">
                <a:solidFill>
                  <a:srgbClr val="161616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n'est</a:t>
            </a:r>
            <a:r>
              <a:rPr sz="1800" dirty="0">
                <a:solidFill>
                  <a:srgbClr val="161616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affirmé</a:t>
            </a:r>
            <a:r>
              <a:rPr sz="1800" dirty="0">
                <a:solidFill>
                  <a:srgbClr val="161616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ici</a:t>
            </a:r>
            <a:r>
              <a:rPr lang="fr-FR" sz="1800" dirty="0">
                <a:solidFill>
                  <a:srgbClr val="161616"/>
                </a:solidFill>
                <a:latin typeface="Arial"/>
              </a:rPr>
              <a:t> sauf via le </a:t>
            </a:r>
            <a:r>
              <a:rPr lang="fr-FR" sz="1800" dirty="0" err="1">
                <a:solidFill>
                  <a:srgbClr val="161616"/>
                </a:solidFill>
                <a:latin typeface="Arial"/>
              </a:rPr>
              <a:t>Token</a:t>
            </a:r>
            <a:endParaRPr sz="1800"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800" dirty="0">
                <a:solidFill>
                  <a:srgbClr val="161616"/>
                </a:solidFill>
                <a:latin typeface="Arial"/>
              </a:rPr>
              <a:t>État des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compteurs</a:t>
            </a:r>
            <a:r>
              <a:rPr sz="1800" dirty="0">
                <a:solidFill>
                  <a:srgbClr val="161616"/>
                </a:solidFill>
                <a:latin typeface="Arial"/>
              </a:rPr>
              <a:t> communicants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locaux</a:t>
            </a:r>
            <a:r>
              <a:rPr sz="1800" dirty="0">
                <a:solidFill>
                  <a:srgbClr val="161616"/>
                </a:solidFill>
                <a:latin typeface="Arial"/>
              </a:rPr>
              <a:t> : à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vérifier</a:t>
            </a:r>
            <a:endParaRPr sz="1800" dirty="0">
              <a:solidFill>
                <a:srgbClr val="161616"/>
              </a:solidFill>
              <a:latin typeface="Arial"/>
            </a:endParaRP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800" dirty="0" err="1">
                <a:solidFill>
                  <a:srgbClr val="161616"/>
                </a:solidFill>
                <a:latin typeface="Arial"/>
              </a:rPr>
              <a:t>L'enseignement</a:t>
            </a:r>
            <a:r>
              <a:rPr sz="1800" dirty="0">
                <a:solidFill>
                  <a:srgbClr val="161616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reste</a:t>
            </a:r>
            <a:r>
              <a:rPr sz="1800" dirty="0">
                <a:solidFill>
                  <a:srgbClr val="161616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valable</a:t>
            </a:r>
            <a:r>
              <a:rPr sz="1800" dirty="0">
                <a:solidFill>
                  <a:srgbClr val="161616"/>
                </a:solidFill>
                <a:latin typeface="Arial"/>
              </a:rPr>
              <a:t> : fine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granularité</a:t>
            </a:r>
            <a:r>
              <a:rPr sz="1800" dirty="0">
                <a:solidFill>
                  <a:srgbClr val="161616"/>
                </a:solidFill>
                <a:latin typeface="Arial"/>
              </a:rPr>
              <a:t> = vie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privée</a:t>
            </a:r>
            <a:r>
              <a:rPr sz="1800" dirty="0">
                <a:solidFill>
                  <a:srgbClr val="161616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161616"/>
                </a:solidFill>
                <a:latin typeface="Arial"/>
              </a:rPr>
              <a:t>en</a:t>
            </a:r>
            <a:r>
              <a:rPr sz="1800" dirty="0">
                <a:solidFill>
                  <a:srgbClr val="161616"/>
                </a:solidFill>
                <a:latin typeface="Arial"/>
              </a:rPr>
              <a:t> jeu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5806440"/>
            <a:ext cx="978408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400" b="0" i="1">
                <a:solidFill>
                  <a:srgbClr val="002060"/>
                </a:solidFill>
                <a:latin typeface="Arial"/>
              </a:rPr>
              <a:t>Cas comparatif, jamais présenté comme déployé au Cameroun.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IX. Plan d'action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RECOMMANDATION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Un plan d'action en trois horizons : 24 heures, 7 jours, 30 jours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2011680"/>
            <a:ext cx="3200400" cy="502920"/>
          </a:xfrm>
          <a:prstGeom prst="rect">
            <a:avLst/>
          </a:prstGeom>
          <a:solidFill>
            <a:srgbClr val="A6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24 heures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514600"/>
            <a:ext cx="3200400" cy="40233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1480" y="2651760"/>
            <a:ext cx="31089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Verrouillage fort du téléphone + mises à jour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Code secret Mobile Money changé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Second facteur sur la messagerie principale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Localisation / effacement à distance</a:t>
            </a:r>
          </a:p>
        </p:txBody>
      </p:sp>
      <p:sp>
        <p:nvSpPr>
          <p:cNvPr id="9" name="Rectangle 8"/>
          <p:cNvSpPr/>
          <p:nvPr/>
        </p:nvSpPr>
        <p:spPr>
          <a:xfrm>
            <a:off x="3749040" y="2011680"/>
            <a:ext cx="3200400" cy="502920"/>
          </a:xfrm>
          <a:prstGeom prst="rect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7 jours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49040" y="2514600"/>
            <a:ext cx="3200400" cy="40233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794760" y="2651760"/>
            <a:ext cx="31089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Gestionnaire de mots de passe installé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10 comptes critiques en phrases de passe uniques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Audit des permissions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Vérifier ses adresses sur Have I Been Pwned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32320" y="2011680"/>
            <a:ext cx="3200400" cy="50292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30 jours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32320" y="2514600"/>
            <a:ext cx="3200400" cy="40233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78040" y="2651760"/>
            <a:ext cx="31089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Cloisonner les adresses e-mail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Sauvegardes chiffrées testées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Organisation : inventaire des traitements, charte, procédure de réponse aux demandes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Sensibiliser un proche ou une équipe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IX. Plan d'action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RECOMMANDATION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6400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Quinze réflexes à garder en poche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2103120"/>
            <a:ext cx="365760" cy="365760"/>
          </a:xfrm>
          <a:prstGeom prst="rect">
            <a:avLst/>
          </a:prstGeom>
          <a:noFill/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965960"/>
            <a:ext cx="278892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500" b="0" i="0">
                <a:solidFill>
                  <a:srgbClr val="161616"/>
                </a:solidFill>
                <a:latin typeface="Arial"/>
              </a:rPr>
              <a:t>1. Phrases de passe longues et uniques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" y="3017520"/>
            <a:ext cx="365760" cy="365760"/>
          </a:xfrm>
          <a:prstGeom prst="rect">
            <a:avLst/>
          </a:prstGeom>
          <a:noFill/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2880360"/>
            <a:ext cx="278892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500" b="0" i="0">
                <a:solidFill>
                  <a:srgbClr val="161616"/>
                </a:solidFill>
                <a:latin typeface="Arial"/>
              </a:rPr>
              <a:t>2. Gestionnaire de mots de passe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5760" y="3931920"/>
            <a:ext cx="365760" cy="365760"/>
          </a:xfrm>
          <a:prstGeom prst="rect">
            <a:avLst/>
          </a:prstGeom>
          <a:noFill/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3794760"/>
            <a:ext cx="278892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500" b="0" i="0">
                <a:solidFill>
                  <a:srgbClr val="161616"/>
                </a:solidFill>
                <a:latin typeface="Arial"/>
              </a:rPr>
              <a:t>3. Second facteur partout où possible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5760" y="4846320"/>
            <a:ext cx="365760" cy="365760"/>
          </a:xfrm>
          <a:prstGeom prst="rect">
            <a:avLst/>
          </a:prstGeom>
          <a:noFill/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" y="4709160"/>
            <a:ext cx="278892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500" b="0" i="0">
                <a:solidFill>
                  <a:srgbClr val="161616"/>
                </a:solidFill>
                <a:latin typeface="Arial"/>
              </a:rPr>
              <a:t>4. Ne jamais donner un code reçu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5760" y="5760720"/>
            <a:ext cx="365760" cy="365760"/>
          </a:xfrm>
          <a:prstGeom prst="rect">
            <a:avLst/>
          </a:prstGeom>
          <a:noFill/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60" y="5623560"/>
            <a:ext cx="278892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500" b="0" i="0">
                <a:solidFill>
                  <a:srgbClr val="161616"/>
                </a:solidFill>
                <a:latin typeface="Arial"/>
              </a:rPr>
              <a:t>5. Rappeler par un numéro officiel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03320" y="2103120"/>
            <a:ext cx="365760" cy="365760"/>
          </a:xfrm>
          <a:prstGeom prst="rect">
            <a:avLst/>
          </a:prstGeom>
          <a:noFill/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160520" y="1965960"/>
            <a:ext cx="278892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500" b="0" i="0">
                <a:solidFill>
                  <a:srgbClr val="161616"/>
                </a:solidFill>
                <a:latin typeface="Arial"/>
              </a:rPr>
              <a:t>6. Limiter le partage de son numéro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03320" y="3017520"/>
            <a:ext cx="365760" cy="365760"/>
          </a:xfrm>
          <a:prstGeom prst="rect">
            <a:avLst/>
          </a:prstGeom>
          <a:noFill/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160520" y="2880360"/>
            <a:ext cx="278892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500" b="0" i="0">
                <a:solidFill>
                  <a:srgbClr val="161616"/>
                </a:solidFill>
                <a:latin typeface="Arial"/>
              </a:rPr>
              <a:t>7. Auditer les permissions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03320" y="3931920"/>
            <a:ext cx="365760" cy="365760"/>
          </a:xfrm>
          <a:prstGeom prst="rect">
            <a:avLst/>
          </a:prstGeom>
          <a:noFill/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160520" y="3794760"/>
            <a:ext cx="278892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500" b="0" i="0">
                <a:solidFill>
                  <a:srgbClr val="161616"/>
                </a:solidFill>
                <a:latin typeface="Arial"/>
              </a:rPr>
              <a:t>8. Mises à jour régulières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703320" y="4846320"/>
            <a:ext cx="365760" cy="365760"/>
          </a:xfrm>
          <a:prstGeom prst="rect">
            <a:avLst/>
          </a:prstGeom>
          <a:noFill/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160520" y="4709160"/>
            <a:ext cx="278892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500" b="0" i="0">
                <a:solidFill>
                  <a:srgbClr val="161616"/>
                </a:solidFill>
                <a:latin typeface="Arial"/>
              </a:rPr>
              <a:t>9. Applications depuis les boutiques officielles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703320" y="5760720"/>
            <a:ext cx="365760" cy="365760"/>
          </a:xfrm>
          <a:prstGeom prst="rect">
            <a:avLst/>
          </a:prstGeom>
          <a:noFill/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160520" y="5623560"/>
            <a:ext cx="278892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500" b="0" i="0">
                <a:solidFill>
                  <a:srgbClr val="161616"/>
                </a:solidFill>
                <a:latin typeface="Arial"/>
              </a:rPr>
              <a:t>10. Verrouillage + chiffrement + localisation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40880" y="2103120"/>
            <a:ext cx="365760" cy="365760"/>
          </a:xfrm>
          <a:prstGeom prst="rect">
            <a:avLst/>
          </a:prstGeom>
          <a:noFill/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498079" y="1965960"/>
            <a:ext cx="278892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500" b="0" i="0">
                <a:solidFill>
                  <a:srgbClr val="161616"/>
                </a:solidFill>
                <a:latin typeface="Arial"/>
              </a:rPr>
              <a:t>11. Sauvegardes maîtrisées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40880" y="3017520"/>
            <a:ext cx="365760" cy="365760"/>
          </a:xfrm>
          <a:prstGeom prst="rect">
            <a:avLst/>
          </a:prstGeom>
          <a:noFill/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498079" y="2880360"/>
            <a:ext cx="278892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500" b="0" i="0">
                <a:solidFill>
                  <a:srgbClr val="161616"/>
                </a:solidFill>
                <a:latin typeface="Arial"/>
              </a:rPr>
              <a:t>12. Filigraner ses pièces d'identité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40880" y="3931920"/>
            <a:ext cx="365760" cy="365760"/>
          </a:xfrm>
          <a:prstGeom prst="rect">
            <a:avLst/>
          </a:prstGeom>
          <a:noFill/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498079" y="3794760"/>
            <a:ext cx="278892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500" b="0" i="0">
                <a:solidFill>
                  <a:srgbClr val="161616"/>
                </a:solidFill>
                <a:latin typeface="Arial"/>
              </a:rPr>
              <a:t>13. Cloisonner ses adresses e-mail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40880" y="4846320"/>
            <a:ext cx="365760" cy="365760"/>
          </a:xfrm>
          <a:prstGeom prst="rect">
            <a:avLst/>
          </a:prstGeom>
          <a:noFill/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498079" y="4709160"/>
            <a:ext cx="278892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500" b="0" i="0">
                <a:solidFill>
                  <a:srgbClr val="161616"/>
                </a:solidFill>
                <a:latin typeface="Arial"/>
              </a:rPr>
              <a:t>14. Vérifier un ordre inhabituel par un second canal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40880" y="5760720"/>
            <a:ext cx="365760" cy="365760"/>
          </a:xfrm>
          <a:prstGeom prst="rect">
            <a:avLst/>
          </a:prstGeom>
          <a:noFill/>
          <a:ln w="19050">
            <a:solidFill>
              <a:srgbClr val="013B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498079" y="5623560"/>
            <a:ext cx="2788920" cy="82296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500" b="0" i="0">
                <a:solidFill>
                  <a:srgbClr val="161616"/>
                </a:solidFill>
                <a:latin typeface="Arial"/>
              </a:rPr>
              <a:t>15. Écrire pour exercer ses droits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X. Conclusion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EXEMPLE PÉDAGOGIQUE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Un smartphone perdu, une boîte mail compromise, un compte Mobile Money ciblé : limiter les conséquences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2011680"/>
            <a:ext cx="3200400" cy="502920"/>
          </a:xfrm>
          <a:prstGeom prst="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Téléphone perdu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514600"/>
            <a:ext cx="3200400" cy="40233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1480" y="2651760"/>
            <a:ext cx="31089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Localiser, verrouiller, effacer à distance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Bloquer la SIM auprès de l'opérateur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Changer les mots de passe depuis un autre appareil</a:t>
            </a:r>
          </a:p>
        </p:txBody>
      </p:sp>
      <p:sp>
        <p:nvSpPr>
          <p:cNvPr id="9" name="Rectangle 8"/>
          <p:cNvSpPr/>
          <p:nvPr/>
        </p:nvSpPr>
        <p:spPr>
          <a:xfrm>
            <a:off x="3749040" y="2011680"/>
            <a:ext cx="3200400" cy="50292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Boîte mail compromise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49040" y="2514600"/>
            <a:ext cx="3200400" cy="40233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794760" y="2651760"/>
            <a:ext cx="31089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Changer le mot de passe, couper les sessions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Activer le second facteur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Prévenir les contacts, vérifier les règles de redirection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32320" y="2011680"/>
            <a:ext cx="3200400" cy="502920"/>
          </a:xfrm>
          <a:prstGeom prst="rect">
            <a:avLst/>
          </a:prstGeom>
          <a:solidFill>
            <a:srgbClr val="7A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Compte Mobile Money ciblé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32320" y="2514600"/>
            <a:ext cx="3200400" cy="40233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t"/>
          <a:lstStyle/>
          <a:p>
            <a:pPr algn="l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78040" y="2651760"/>
            <a:ext cx="31089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Alerter l'opérateur par le canal officiel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Changer le code secret, garder les références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sz="1600">
                <a:solidFill>
                  <a:srgbClr val="161616"/>
                </a:solidFill>
                <a:latin typeface="Arial"/>
              </a:rPr>
              <a:t>Surveiller les opérations suivantes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X. Conclusion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RECOMMANDATION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6400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Quiz de clôture : cinq questions pour vérifier vos réflexes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920240"/>
            <a:ext cx="9326880" cy="77724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36576" rIns="182880" bIns="36576" rtlCol="0" anchor="ctr"/>
          <a:lstStyle/>
          <a:p>
            <a:pPr algn="l"/>
            <a:r>
              <a:rPr sz="1800" b="0" i="0">
                <a:solidFill>
                  <a:srgbClr val="161616"/>
                </a:solidFill>
                <a:latin typeface="Arial"/>
              </a:rPr>
              <a:t>1. Un « agent » vous demande le code reçu par SMS : que faites-vous ?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2834640"/>
            <a:ext cx="9326880" cy="77724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36576" rIns="182880" bIns="36576" rtlCol="0" anchor="ctr"/>
          <a:lstStyle/>
          <a:p>
            <a:pPr algn="l"/>
            <a:r>
              <a:rPr sz="1800" b="0" i="0">
                <a:solidFill>
                  <a:srgbClr val="161616"/>
                </a:solidFill>
                <a:latin typeface="Arial"/>
              </a:rPr>
              <a:t>2. Le mode privé vous rend-il anonyme sur Internet ?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749039"/>
            <a:ext cx="9326880" cy="77724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36576" rIns="182880" bIns="36576" rtlCol="0" anchor="ctr"/>
          <a:lstStyle/>
          <a:p>
            <a:pPr algn="l"/>
            <a:r>
              <a:rPr sz="1800" b="0" i="0">
                <a:solidFill>
                  <a:srgbClr val="161616"/>
                </a:solidFill>
                <a:latin typeface="Arial"/>
              </a:rPr>
              <a:t>3. Quelle durée de vie a un mot de passe réutilisé sur dix sites ?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4663440"/>
            <a:ext cx="9326880" cy="77724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36576" rIns="182880" bIns="36576" rtlCol="0" anchor="ctr"/>
          <a:lstStyle/>
          <a:p>
            <a:pPr algn="l"/>
            <a:r>
              <a:rPr sz="1800" b="0" i="0">
                <a:solidFill>
                  <a:srgbClr val="161616"/>
                </a:solidFill>
                <a:latin typeface="Arial"/>
              </a:rPr>
              <a:t>4. Une photo de votre pièce d'identité part par WhatsApp : quelle précaution ?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5577840"/>
            <a:ext cx="9326880" cy="77724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36576" rIns="182880" bIns="36576" rtlCol="0" anchor="ctr"/>
          <a:lstStyle/>
          <a:p>
            <a:pPr algn="l"/>
            <a:r>
              <a:rPr sz="1800" b="0" i="0">
                <a:solidFill>
                  <a:srgbClr val="161616"/>
                </a:solidFill>
                <a:latin typeface="Arial"/>
              </a:rPr>
              <a:t>5. Votre téléphone perd soudainement le réseau : premier réflexe 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92240"/>
            <a:ext cx="9326880" cy="320040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algn="l"/>
            <a:r>
              <a:rPr sz="1100" b="0" i="1">
                <a:solidFill>
                  <a:srgbClr val="595959"/>
                </a:solidFill>
                <a:latin typeface="Arial"/>
              </a:rPr>
              <a:t>Réponses commentées à l'oral ; corrigé dans les notes et dans le livret.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X. Conclusion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RECOMMANDATION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6400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Trois engagements individuels, et un message à retenir</a:t>
            </a:r>
          </a:p>
        </p:txBody>
      </p:sp>
      <p:sp>
        <p:nvSpPr>
          <p:cNvPr id="6" name="Bevel 5"/>
          <p:cNvSpPr/>
          <p:nvPr/>
        </p:nvSpPr>
        <p:spPr>
          <a:xfrm>
            <a:off x="457200" y="1920240"/>
            <a:ext cx="4297680" cy="4480560"/>
          </a:xfrm>
          <a:prstGeom prst="bevel">
            <a:avLst/>
          </a:prstGeom>
          <a:solidFill>
            <a:srgbClr val="FFFFFF"/>
          </a:solidFill>
          <a:ln w="19050">
            <a:solidFill>
              <a:srgbClr val="1616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3749039" cy="3749039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400" b="1" i="1">
                <a:solidFill>
                  <a:srgbClr val="002060"/>
                </a:solidFill>
                <a:latin typeface="Arial"/>
              </a:rPr>
              <a:t>La vie privée, ce n'est pas disparaître : c'est maîtriser ce que l'on expose.</a:t>
            </a:r>
          </a:p>
        </p:txBody>
      </p:sp>
      <p:sp>
        <p:nvSpPr>
          <p:cNvPr id="8" name="Oval 7"/>
          <p:cNvSpPr/>
          <p:nvPr/>
        </p:nvSpPr>
        <p:spPr>
          <a:xfrm>
            <a:off x="5029200" y="1920240"/>
            <a:ext cx="548640" cy="548640"/>
          </a:xfrm>
          <a:prstGeom prst="ellipse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5000" y="1828800"/>
            <a:ext cx="4572000" cy="12801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36576" rIns="137160" bIns="36576" rtlCol="0" anchor="ctr"/>
          <a:lstStyle/>
          <a:p>
            <a:pPr algn="ctr"/>
            <a:r>
              <a:rPr sz="1500" b="0" i="0" dirty="0">
                <a:solidFill>
                  <a:srgbClr val="161616"/>
                </a:solidFill>
                <a:latin typeface="Arial"/>
              </a:rPr>
              <a:t>Je change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mon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code secret et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j'active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un second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facteur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dans les 24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heures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10" name="Oval 9"/>
          <p:cNvSpPr/>
          <p:nvPr/>
        </p:nvSpPr>
        <p:spPr>
          <a:xfrm>
            <a:off x="5029200" y="3429000"/>
            <a:ext cx="548640" cy="548640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5000" y="3337560"/>
            <a:ext cx="4572000" cy="12801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36576" rIns="137160" bIns="36576" rtlCol="0" anchor="ctr"/>
          <a:lstStyle/>
          <a:p>
            <a:pPr algn="ctr"/>
            <a:r>
              <a:rPr sz="1500" b="0" i="0" dirty="0" err="1">
                <a:solidFill>
                  <a:srgbClr val="161616"/>
                </a:solidFill>
                <a:latin typeface="Arial"/>
              </a:rPr>
              <a:t>J'audite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les permissions de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mon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téléphone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cette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semaine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.</a:t>
            </a:r>
          </a:p>
        </p:txBody>
      </p:sp>
      <p:sp>
        <p:nvSpPr>
          <p:cNvPr id="12" name="Oval 11"/>
          <p:cNvSpPr/>
          <p:nvPr/>
        </p:nvSpPr>
        <p:spPr>
          <a:xfrm>
            <a:off x="5029200" y="4937760"/>
            <a:ext cx="548640" cy="548640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36576" rIns="18288" bIns="36576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0" y="4846320"/>
            <a:ext cx="4572000" cy="1280160"/>
          </a:xfrm>
          <a:prstGeom prst="rect">
            <a:avLst/>
          </a:prstGeom>
          <a:solidFill>
            <a:srgbClr val="E6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36576" rIns="137160" bIns="36576" rtlCol="0" anchor="ctr"/>
          <a:lstStyle/>
          <a:p>
            <a:pPr algn="ctr"/>
            <a:r>
              <a:rPr sz="1500" b="0" i="0" dirty="0" err="1">
                <a:solidFill>
                  <a:srgbClr val="161616"/>
                </a:solidFill>
                <a:latin typeface="Arial"/>
              </a:rPr>
              <a:t>J'apprends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à un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proche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à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reconnaître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un message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d'hameçonnage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ce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161616"/>
                </a:solidFill>
                <a:latin typeface="Arial"/>
              </a:rPr>
              <a:t>mois</a:t>
            </a:r>
            <a:r>
              <a:rPr sz="1500" b="0" i="0" dirty="0">
                <a:solidFill>
                  <a:srgbClr val="161616"/>
                </a:solidFill>
                <a:latin typeface="Arial"/>
              </a:rPr>
              <a:t>-ci.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" y="685800"/>
            <a:ext cx="10588752" cy="22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7680960" cy="4114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2000" b="1" i="0">
                <a:solidFill>
                  <a:srgbClr val="161616"/>
                </a:solidFill>
                <a:latin typeface="Arial"/>
              </a:rPr>
              <a:t>Références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320" y="219456"/>
            <a:ext cx="2331720" cy="310896"/>
          </a:xfrm>
          <a:prstGeom prst="roundRect">
            <a:avLst/>
          </a:prstGeom>
          <a:solidFill>
            <a:srgbClr val="013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36576" rIns="27432" bIns="36576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FAIT SOURCÉ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9784080" cy="54864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1">
                <a:solidFill>
                  <a:srgbClr val="002060"/>
                </a:solidFill>
                <a:latin typeface="Arial"/>
              </a:rPr>
              <a:t>Références principales (consultées le 20/10/2026)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278114"/>
              </p:ext>
            </p:extLst>
          </p:nvPr>
        </p:nvGraphicFramePr>
        <p:xfrm>
          <a:off x="457200" y="1737360"/>
          <a:ext cx="9784080" cy="484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4632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Réf.</a:t>
                      </a:r>
                    </a:p>
                  </a:txBody>
                  <a:tcPr>
                    <a:solidFill>
                      <a:srgbClr val="013B5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Source</a:t>
                      </a:r>
                    </a:p>
                  </a:txBody>
                  <a:tcPr>
                    <a:solidFill>
                      <a:srgbClr val="013B5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Fiabilité</a:t>
                      </a:r>
                    </a:p>
                  </a:txBody>
                  <a:tcPr>
                    <a:solidFill>
                      <a:srgbClr val="013B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MOOC</a:t>
                      </a:r>
                    </a:p>
                  </a:txBody>
                  <a:tcPr>
                    <a:solidFill>
                      <a:srgbClr val="E6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Support de cours C029CL-M1 (S0–S8)</a:t>
                      </a:r>
                    </a:p>
                  </a:txBody>
                  <a:tcPr>
                    <a:solidFill>
                      <a:srgbClr val="E6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pédagogique</a:t>
                      </a:r>
                    </a:p>
                  </a:txBody>
                  <a:tcPr>
                    <a:solidFill>
                      <a:srgbClr val="E6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LOI2024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Loi 2024/017 relative à la protection des données (Cameroun)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officielle, non vérifiée en intégralité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LOI2010</a:t>
                      </a:r>
                    </a:p>
                  </a:txBody>
                  <a:tcPr>
                    <a:solidFill>
                      <a:srgbClr val="E6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Lois 2010/012 et 2010/013 (Cameroun)</a:t>
                      </a:r>
                    </a:p>
                  </a:txBody>
                  <a:tcPr>
                    <a:solidFill>
                      <a:srgbClr val="E6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officielle, à confirmer</a:t>
                      </a:r>
                    </a:p>
                  </a:txBody>
                  <a:tcPr>
                    <a:solidFill>
                      <a:srgbClr val="E6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MALABO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Convention de Malabo, Union africaine (2014)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officielle, ratification à vérifier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NIST</a:t>
                      </a:r>
                    </a:p>
                  </a:txBody>
                  <a:tcPr>
                    <a:solidFill>
                      <a:srgbClr val="E6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NIST SP 800-63B-4</a:t>
                      </a:r>
                    </a:p>
                  </a:txBody>
                  <a:tcPr>
                    <a:solidFill>
                      <a:srgbClr val="E6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institutionnelle</a:t>
                      </a:r>
                    </a:p>
                  </a:txBody>
                  <a:tcPr>
                    <a:solidFill>
                      <a:srgbClr val="E6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ANSSI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Guide d'hygiène informatique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institutionnelle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CNIL</a:t>
                      </a:r>
                    </a:p>
                  </a:txBody>
                  <a:tcPr>
                    <a:solidFill>
                      <a:srgbClr val="E6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Droits des personnes ; conseils mot de passe</a:t>
                      </a:r>
                    </a:p>
                  </a:txBody>
                  <a:tcPr>
                    <a:solidFill>
                      <a:srgbClr val="E6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institutionnelle (comparaison)</a:t>
                      </a:r>
                    </a:p>
                  </a:txBody>
                  <a:tcPr>
                    <a:solidFill>
                      <a:srgbClr val="E6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EFF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Surveillance Self-Defense ; Cover Your Tracks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association reconnue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SEC / HIBP / INC-Conso</a:t>
                      </a:r>
                    </a:p>
                  </a:txBody>
                  <a:tcPr>
                    <a:solidFill>
                      <a:srgbClr val="E6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61616"/>
                          </a:solidFill>
                          <a:latin typeface="Arial"/>
                        </a:rPr>
                        <a:t>Yahoo (SEC 2018) ; Have I Been Pwned ; compteurs communicants</a:t>
                      </a:r>
                    </a:p>
                  </a:txBody>
                  <a:tcPr>
                    <a:solidFill>
                      <a:srgbClr val="E6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dirty="0" err="1">
                          <a:solidFill>
                            <a:srgbClr val="161616"/>
                          </a:solidFill>
                          <a:latin typeface="Arial"/>
                        </a:rPr>
                        <a:t>officielle</a:t>
                      </a:r>
                      <a:r>
                        <a:rPr sz="1300" dirty="0">
                          <a:solidFill>
                            <a:srgbClr val="161616"/>
                          </a:solidFill>
                          <a:latin typeface="Arial"/>
                        </a:rPr>
                        <a:t> / </a:t>
                      </a:r>
                      <a:r>
                        <a:rPr sz="1300" dirty="0" err="1">
                          <a:solidFill>
                            <a:srgbClr val="161616"/>
                          </a:solidFill>
                          <a:latin typeface="Arial"/>
                        </a:rPr>
                        <a:t>secondaire</a:t>
                      </a:r>
                      <a:endParaRPr sz="1300" dirty="0">
                        <a:solidFill>
                          <a:srgbClr val="161616"/>
                        </a:solidFill>
                        <a:latin typeface="Arial"/>
                      </a:endParaRPr>
                    </a:p>
                  </a:txBody>
                  <a:tcPr>
                    <a:solidFill>
                      <a:srgbClr val="E6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8192</TotalTime>
  <Words>3671</Words>
  <Application>Microsoft Office PowerPoint</Application>
  <PresentationFormat>Personnalisé</PresentationFormat>
  <Paragraphs>581</Paragraphs>
  <Slides>40</Slides>
  <Notes>40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4" baseType="lpstr">
      <vt:lpstr>Arial</vt:lpstr>
      <vt:lpstr>Arial Black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DMI00-Intro-FSS2024.pptx</dc:title>
  <dc:subject/>
  <dc:creator>Christian Bizer</dc:creator>
  <cp:keywords/>
  <cp:lastModifiedBy>Otis Ange MOAMPANDJ</cp:lastModifiedBy>
  <cp:revision>175</cp:revision>
  <dcterms:modified xsi:type="dcterms:W3CDTF">2026-10-21T11:52:55Z</dcterms:modified>
</cp:coreProperties>
</file>