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256" r:id="rId2"/>
    <p:sldId id="280" r:id="rId3"/>
    <p:sldId id="257" r:id="rId4"/>
    <p:sldId id="258" r:id="rId5"/>
    <p:sldId id="336" r:id="rId6"/>
    <p:sldId id="337" r:id="rId7"/>
    <p:sldId id="338" r:id="rId8"/>
    <p:sldId id="340" r:id="rId9"/>
    <p:sldId id="281" r:id="rId10"/>
    <p:sldId id="365" r:id="rId11"/>
    <p:sldId id="366" r:id="rId12"/>
    <p:sldId id="341" r:id="rId13"/>
    <p:sldId id="342" r:id="rId14"/>
    <p:sldId id="344" r:id="rId15"/>
    <p:sldId id="345" r:id="rId16"/>
    <p:sldId id="343" r:id="rId17"/>
    <p:sldId id="347" r:id="rId18"/>
    <p:sldId id="348" r:id="rId19"/>
    <p:sldId id="349" r:id="rId20"/>
    <p:sldId id="350" r:id="rId21"/>
    <p:sldId id="368" r:id="rId22"/>
    <p:sldId id="351" r:id="rId23"/>
    <p:sldId id="282" r:id="rId24"/>
    <p:sldId id="364" r:id="rId25"/>
    <p:sldId id="352" r:id="rId26"/>
    <p:sldId id="353" r:id="rId27"/>
    <p:sldId id="354" r:id="rId28"/>
    <p:sldId id="355" r:id="rId29"/>
    <p:sldId id="356" r:id="rId30"/>
    <p:sldId id="357" r:id="rId31"/>
    <p:sldId id="369" r:id="rId32"/>
    <p:sldId id="283" r:id="rId33"/>
    <p:sldId id="358" r:id="rId34"/>
    <p:sldId id="359" r:id="rId35"/>
    <p:sldId id="360" r:id="rId36"/>
    <p:sldId id="361" r:id="rId37"/>
    <p:sldId id="363" r:id="rId38"/>
    <p:sldId id="278" r:id="rId39"/>
    <p:sldId id="279" r:id="rId40"/>
    <p:sldId id="370"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89695" autoAdjust="0"/>
  </p:normalViewPr>
  <p:slideViewPr>
    <p:cSldViewPr snapToGrid="0">
      <p:cViewPr varScale="1">
        <p:scale>
          <a:sx n="76" d="100"/>
          <a:sy n="76" d="100"/>
        </p:scale>
        <p:origin x="30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11761-D50F-4A34-A04B-C49A58658CFB}" type="datetimeFigureOut">
              <a:rPr lang="fr-FR" smtClean="0"/>
              <a:t>01/10/2026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C28AE-355D-42EB-BAC4-D323E2557611}" type="slidenum">
              <a:rPr lang="fr-FR" smtClean="0"/>
              <a:t>‹#›</a:t>
            </a:fld>
            <a:endParaRPr lang="fr-FR"/>
          </a:p>
        </p:txBody>
      </p:sp>
    </p:spTree>
    <p:extLst>
      <p:ext uri="{BB962C8B-B14F-4D97-AF65-F5344CB8AC3E}">
        <p14:creationId xmlns:p14="http://schemas.microsoft.com/office/powerpoint/2010/main" val="2417258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a:t>
            </a:fld>
            <a:endParaRPr lang="fr-FR"/>
          </a:p>
        </p:txBody>
      </p:sp>
    </p:spTree>
    <p:extLst>
      <p:ext uri="{BB962C8B-B14F-4D97-AF65-F5344CB8AC3E}">
        <p14:creationId xmlns:p14="http://schemas.microsoft.com/office/powerpoint/2010/main" val="224926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a:t>
            </a:fld>
            <a:endParaRPr lang="fr-FR"/>
          </a:p>
        </p:txBody>
      </p:sp>
    </p:spTree>
    <p:extLst>
      <p:ext uri="{BB962C8B-B14F-4D97-AF65-F5344CB8AC3E}">
        <p14:creationId xmlns:p14="http://schemas.microsoft.com/office/powerpoint/2010/main" val="538567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4</a:t>
            </a:fld>
            <a:endParaRPr lang="fr-FR"/>
          </a:p>
        </p:txBody>
      </p:sp>
    </p:spTree>
    <p:extLst>
      <p:ext uri="{BB962C8B-B14F-4D97-AF65-F5344CB8AC3E}">
        <p14:creationId xmlns:p14="http://schemas.microsoft.com/office/powerpoint/2010/main" val="3507157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5</a:t>
            </a:fld>
            <a:endParaRPr lang="fr-FR"/>
          </a:p>
        </p:txBody>
      </p:sp>
    </p:spTree>
    <p:extLst>
      <p:ext uri="{BB962C8B-B14F-4D97-AF65-F5344CB8AC3E}">
        <p14:creationId xmlns:p14="http://schemas.microsoft.com/office/powerpoint/2010/main" val="56175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6</a:t>
            </a:fld>
            <a:endParaRPr lang="fr-FR"/>
          </a:p>
        </p:txBody>
      </p:sp>
    </p:spTree>
    <p:extLst>
      <p:ext uri="{BB962C8B-B14F-4D97-AF65-F5344CB8AC3E}">
        <p14:creationId xmlns:p14="http://schemas.microsoft.com/office/powerpoint/2010/main" val="300092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7</a:t>
            </a:fld>
            <a:endParaRPr lang="fr-FR"/>
          </a:p>
        </p:txBody>
      </p:sp>
    </p:spTree>
    <p:extLst>
      <p:ext uri="{BB962C8B-B14F-4D97-AF65-F5344CB8AC3E}">
        <p14:creationId xmlns:p14="http://schemas.microsoft.com/office/powerpoint/2010/main" val="153443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8</a:t>
            </a:fld>
            <a:endParaRPr lang="fr-FR"/>
          </a:p>
        </p:txBody>
      </p:sp>
    </p:spTree>
    <p:extLst>
      <p:ext uri="{BB962C8B-B14F-4D97-AF65-F5344CB8AC3E}">
        <p14:creationId xmlns:p14="http://schemas.microsoft.com/office/powerpoint/2010/main" val="2962514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9</a:t>
            </a:fld>
            <a:endParaRPr lang="fr-FR"/>
          </a:p>
        </p:txBody>
      </p:sp>
    </p:spTree>
    <p:extLst>
      <p:ext uri="{BB962C8B-B14F-4D97-AF65-F5344CB8AC3E}">
        <p14:creationId xmlns:p14="http://schemas.microsoft.com/office/powerpoint/2010/main" val="3303303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10</a:t>
            </a:fld>
            <a:endParaRPr lang="fr-FR"/>
          </a:p>
        </p:txBody>
      </p:sp>
    </p:spTree>
    <p:extLst>
      <p:ext uri="{BB962C8B-B14F-4D97-AF65-F5344CB8AC3E}">
        <p14:creationId xmlns:p14="http://schemas.microsoft.com/office/powerpoint/2010/main" val="2992245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11</a:t>
            </a:fld>
            <a:endParaRPr lang="fr-FR"/>
          </a:p>
        </p:txBody>
      </p:sp>
    </p:spTree>
    <p:extLst>
      <p:ext uri="{BB962C8B-B14F-4D97-AF65-F5344CB8AC3E}">
        <p14:creationId xmlns:p14="http://schemas.microsoft.com/office/powerpoint/2010/main" val="362379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12</a:t>
            </a:fld>
            <a:endParaRPr lang="fr-FR"/>
          </a:p>
        </p:txBody>
      </p:sp>
    </p:spTree>
    <p:extLst>
      <p:ext uri="{BB962C8B-B14F-4D97-AF65-F5344CB8AC3E}">
        <p14:creationId xmlns:p14="http://schemas.microsoft.com/office/powerpoint/2010/main" val="732124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13</a:t>
            </a:fld>
            <a:endParaRPr lang="fr-FR"/>
          </a:p>
        </p:txBody>
      </p:sp>
    </p:spTree>
    <p:extLst>
      <p:ext uri="{BB962C8B-B14F-4D97-AF65-F5344CB8AC3E}">
        <p14:creationId xmlns:p14="http://schemas.microsoft.com/office/powerpoint/2010/main" val="1469252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14</a:t>
            </a:fld>
            <a:endParaRPr lang="fr-FR"/>
          </a:p>
        </p:txBody>
      </p:sp>
    </p:spTree>
    <p:extLst>
      <p:ext uri="{BB962C8B-B14F-4D97-AF65-F5344CB8AC3E}">
        <p14:creationId xmlns:p14="http://schemas.microsoft.com/office/powerpoint/2010/main" val="1214878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15</a:t>
            </a:fld>
            <a:endParaRPr lang="fr-FR"/>
          </a:p>
        </p:txBody>
      </p:sp>
    </p:spTree>
    <p:extLst>
      <p:ext uri="{BB962C8B-B14F-4D97-AF65-F5344CB8AC3E}">
        <p14:creationId xmlns:p14="http://schemas.microsoft.com/office/powerpoint/2010/main" val="3569046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16</a:t>
            </a:fld>
            <a:endParaRPr lang="fr-FR"/>
          </a:p>
        </p:txBody>
      </p:sp>
    </p:spTree>
    <p:extLst>
      <p:ext uri="{BB962C8B-B14F-4D97-AF65-F5344CB8AC3E}">
        <p14:creationId xmlns:p14="http://schemas.microsoft.com/office/powerpoint/2010/main" val="401056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17</a:t>
            </a:fld>
            <a:endParaRPr lang="fr-FR"/>
          </a:p>
        </p:txBody>
      </p:sp>
    </p:spTree>
    <p:extLst>
      <p:ext uri="{BB962C8B-B14F-4D97-AF65-F5344CB8AC3E}">
        <p14:creationId xmlns:p14="http://schemas.microsoft.com/office/powerpoint/2010/main" val="670783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18</a:t>
            </a:fld>
            <a:endParaRPr lang="fr-FR"/>
          </a:p>
        </p:txBody>
      </p:sp>
    </p:spTree>
    <p:extLst>
      <p:ext uri="{BB962C8B-B14F-4D97-AF65-F5344CB8AC3E}">
        <p14:creationId xmlns:p14="http://schemas.microsoft.com/office/powerpoint/2010/main" val="546144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19</a:t>
            </a:fld>
            <a:endParaRPr lang="fr-FR"/>
          </a:p>
        </p:txBody>
      </p:sp>
    </p:spTree>
    <p:extLst>
      <p:ext uri="{BB962C8B-B14F-4D97-AF65-F5344CB8AC3E}">
        <p14:creationId xmlns:p14="http://schemas.microsoft.com/office/powerpoint/2010/main" val="4020141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20</a:t>
            </a:fld>
            <a:endParaRPr lang="fr-FR"/>
          </a:p>
        </p:txBody>
      </p:sp>
    </p:spTree>
    <p:extLst>
      <p:ext uri="{BB962C8B-B14F-4D97-AF65-F5344CB8AC3E}">
        <p14:creationId xmlns:p14="http://schemas.microsoft.com/office/powerpoint/2010/main" val="203198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21</a:t>
            </a:fld>
            <a:endParaRPr lang="fr-FR"/>
          </a:p>
        </p:txBody>
      </p:sp>
    </p:spTree>
    <p:extLst>
      <p:ext uri="{BB962C8B-B14F-4D97-AF65-F5344CB8AC3E}">
        <p14:creationId xmlns:p14="http://schemas.microsoft.com/office/powerpoint/2010/main" val="2463481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22</a:t>
            </a:fld>
            <a:endParaRPr lang="fr-FR"/>
          </a:p>
        </p:txBody>
      </p:sp>
    </p:spTree>
    <p:extLst>
      <p:ext uri="{BB962C8B-B14F-4D97-AF65-F5344CB8AC3E}">
        <p14:creationId xmlns:p14="http://schemas.microsoft.com/office/powerpoint/2010/main" val="3842300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23</a:t>
            </a:fld>
            <a:endParaRPr lang="fr-FR"/>
          </a:p>
        </p:txBody>
      </p:sp>
    </p:spTree>
    <p:extLst>
      <p:ext uri="{BB962C8B-B14F-4D97-AF65-F5344CB8AC3E}">
        <p14:creationId xmlns:p14="http://schemas.microsoft.com/office/powerpoint/2010/main" val="363112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24</a:t>
            </a:fld>
            <a:endParaRPr lang="fr-FR"/>
          </a:p>
        </p:txBody>
      </p:sp>
    </p:spTree>
    <p:extLst>
      <p:ext uri="{BB962C8B-B14F-4D97-AF65-F5344CB8AC3E}">
        <p14:creationId xmlns:p14="http://schemas.microsoft.com/office/powerpoint/2010/main" val="33044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25</a:t>
            </a:fld>
            <a:endParaRPr lang="fr-FR"/>
          </a:p>
        </p:txBody>
      </p:sp>
    </p:spTree>
    <p:extLst>
      <p:ext uri="{BB962C8B-B14F-4D97-AF65-F5344CB8AC3E}">
        <p14:creationId xmlns:p14="http://schemas.microsoft.com/office/powerpoint/2010/main" val="2085930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26</a:t>
            </a:fld>
            <a:endParaRPr lang="fr-FR"/>
          </a:p>
        </p:txBody>
      </p:sp>
    </p:spTree>
    <p:extLst>
      <p:ext uri="{BB962C8B-B14F-4D97-AF65-F5344CB8AC3E}">
        <p14:creationId xmlns:p14="http://schemas.microsoft.com/office/powerpoint/2010/main" val="1588847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27</a:t>
            </a:fld>
            <a:endParaRPr lang="fr-FR"/>
          </a:p>
        </p:txBody>
      </p:sp>
    </p:spTree>
    <p:extLst>
      <p:ext uri="{BB962C8B-B14F-4D97-AF65-F5344CB8AC3E}">
        <p14:creationId xmlns:p14="http://schemas.microsoft.com/office/powerpoint/2010/main" val="3423746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28</a:t>
            </a:fld>
            <a:endParaRPr lang="fr-FR"/>
          </a:p>
        </p:txBody>
      </p:sp>
    </p:spTree>
    <p:extLst>
      <p:ext uri="{BB962C8B-B14F-4D97-AF65-F5344CB8AC3E}">
        <p14:creationId xmlns:p14="http://schemas.microsoft.com/office/powerpoint/2010/main" val="4221889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29</a:t>
            </a:fld>
            <a:endParaRPr lang="fr-FR"/>
          </a:p>
        </p:txBody>
      </p:sp>
    </p:spTree>
    <p:extLst>
      <p:ext uri="{BB962C8B-B14F-4D97-AF65-F5344CB8AC3E}">
        <p14:creationId xmlns:p14="http://schemas.microsoft.com/office/powerpoint/2010/main" val="4187119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30</a:t>
            </a:fld>
            <a:endParaRPr lang="fr-FR"/>
          </a:p>
        </p:txBody>
      </p:sp>
    </p:spTree>
    <p:extLst>
      <p:ext uri="{BB962C8B-B14F-4D97-AF65-F5344CB8AC3E}">
        <p14:creationId xmlns:p14="http://schemas.microsoft.com/office/powerpoint/2010/main" val="3579726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31</a:t>
            </a:fld>
            <a:endParaRPr lang="fr-FR"/>
          </a:p>
        </p:txBody>
      </p:sp>
    </p:spTree>
    <p:extLst>
      <p:ext uri="{BB962C8B-B14F-4D97-AF65-F5344CB8AC3E}">
        <p14:creationId xmlns:p14="http://schemas.microsoft.com/office/powerpoint/2010/main" val="27079349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dirty="0"/>
          </a:p>
        </p:txBody>
      </p:sp>
      <p:sp>
        <p:nvSpPr>
          <p:cNvPr id="4" name="Slide Number Placeholder 3"/>
          <p:cNvSpPr>
            <a:spLocks noGrp="1"/>
          </p:cNvSpPr>
          <p:nvPr>
            <p:ph type="sldNum" sz="quarter" idx="5"/>
          </p:nvPr>
        </p:nvSpPr>
        <p:spPr/>
        <p:txBody>
          <a:bodyPr/>
          <a:lstStyle/>
          <a:p>
            <a:fld id="{935C28AE-355D-42EB-BAC4-D323E2557611}" type="slidenum">
              <a:rPr lang="fr-FR" smtClean="0"/>
              <a:t>32</a:t>
            </a:fld>
            <a:endParaRPr lang="fr-FR"/>
          </a:p>
        </p:txBody>
      </p:sp>
    </p:spTree>
    <p:extLst>
      <p:ext uri="{BB962C8B-B14F-4D97-AF65-F5344CB8AC3E}">
        <p14:creationId xmlns:p14="http://schemas.microsoft.com/office/powerpoint/2010/main" val="639914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33</a:t>
            </a:fld>
            <a:endParaRPr lang="fr-FR"/>
          </a:p>
        </p:txBody>
      </p:sp>
    </p:spTree>
    <p:extLst>
      <p:ext uri="{BB962C8B-B14F-4D97-AF65-F5344CB8AC3E}">
        <p14:creationId xmlns:p14="http://schemas.microsoft.com/office/powerpoint/2010/main" val="1513780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34</a:t>
            </a:fld>
            <a:endParaRPr lang="fr-FR"/>
          </a:p>
        </p:txBody>
      </p:sp>
    </p:spTree>
    <p:extLst>
      <p:ext uri="{BB962C8B-B14F-4D97-AF65-F5344CB8AC3E}">
        <p14:creationId xmlns:p14="http://schemas.microsoft.com/office/powerpoint/2010/main" val="1626041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35</a:t>
            </a:fld>
            <a:endParaRPr lang="fr-FR"/>
          </a:p>
        </p:txBody>
      </p:sp>
    </p:spTree>
    <p:extLst>
      <p:ext uri="{BB962C8B-B14F-4D97-AF65-F5344CB8AC3E}">
        <p14:creationId xmlns:p14="http://schemas.microsoft.com/office/powerpoint/2010/main" val="1616064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36</a:t>
            </a:fld>
            <a:endParaRPr lang="fr-FR"/>
          </a:p>
        </p:txBody>
      </p:sp>
    </p:spTree>
    <p:extLst>
      <p:ext uri="{BB962C8B-B14F-4D97-AF65-F5344CB8AC3E}">
        <p14:creationId xmlns:p14="http://schemas.microsoft.com/office/powerpoint/2010/main" val="5205760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37</a:t>
            </a:fld>
            <a:endParaRPr lang="fr-FR"/>
          </a:p>
        </p:txBody>
      </p:sp>
    </p:spTree>
    <p:extLst>
      <p:ext uri="{BB962C8B-B14F-4D97-AF65-F5344CB8AC3E}">
        <p14:creationId xmlns:p14="http://schemas.microsoft.com/office/powerpoint/2010/main" val="6952423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35C28AE-355D-42EB-BAC4-D323E2557611}" type="slidenum">
              <a:rPr lang="fr-FR" smtClean="0"/>
              <a:t>38</a:t>
            </a:fld>
            <a:endParaRPr lang="fr-FR"/>
          </a:p>
        </p:txBody>
      </p:sp>
    </p:spTree>
    <p:extLst>
      <p:ext uri="{BB962C8B-B14F-4D97-AF65-F5344CB8AC3E}">
        <p14:creationId xmlns:p14="http://schemas.microsoft.com/office/powerpoint/2010/main" val="1780629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3DAD-36D1-4331-8C67-782D786239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EBA4AB0A-D7D3-46AB-AEDD-0FA68BD909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AD2AF4D0-6C33-4209-A212-20BE1245320F}"/>
              </a:ext>
            </a:extLst>
          </p:cNvPr>
          <p:cNvSpPr>
            <a:spLocks noGrp="1"/>
          </p:cNvSpPr>
          <p:nvPr>
            <p:ph type="dt" sz="half" idx="10"/>
          </p:nvPr>
        </p:nvSpPr>
        <p:spPr/>
        <p:txBody>
          <a:bodyPr/>
          <a:lstStyle/>
          <a:p>
            <a:fld id="{45E713A1-0C30-4A28-9C6C-EAE0CF48A68F}" type="datetime1">
              <a:rPr lang="fr-FR" smtClean="0"/>
              <a:t>01/10/2026</a:t>
            </a:fld>
            <a:endParaRPr lang="fr-FR"/>
          </a:p>
        </p:txBody>
      </p:sp>
      <p:sp>
        <p:nvSpPr>
          <p:cNvPr id="5" name="Footer Placeholder 4">
            <a:extLst>
              <a:ext uri="{FF2B5EF4-FFF2-40B4-BE49-F238E27FC236}">
                <a16:creationId xmlns:a16="http://schemas.microsoft.com/office/drawing/2014/main" id="{71BD8F5B-961F-4DCA-99A2-40BD6CADF1E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8C5ACFF-FFE8-4E8A-9252-3B5D7B285DD8}"/>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559588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1559D-45BD-4802-8608-3183C4B8ABA6}"/>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0CF6948C-5509-41DD-9EC5-0A4CA4FB6D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E78586F-5D0F-415F-BB38-45C120CDA611}"/>
              </a:ext>
            </a:extLst>
          </p:cNvPr>
          <p:cNvSpPr>
            <a:spLocks noGrp="1"/>
          </p:cNvSpPr>
          <p:nvPr>
            <p:ph type="dt" sz="half" idx="10"/>
          </p:nvPr>
        </p:nvSpPr>
        <p:spPr/>
        <p:txBody>
          <a:bodyPr/>
          <a:lstStyle/>
          <a:p>
            <a:fld id="{E810595C-5FA7-4619-9285-B8AFAE1C3CBA}" type="datetime1">
              <a:rPr lang="fr-FR" smtClean="0"/>
              <a:t>01/10/2026</a:t>
            </a:fld>
            <a:endParaRPr lang="fr-FR"/>
          </a:p>
        </p:txBody>
      </p:sp>
      <p:sp>
        <p:nvSpPr>
          <p:cNvPr id="5" name="Footer Placeholder 4">
            <a:extLst>
              <a:ext uri="{FF2B5EF4-FFF2-40B4-BE49-F238E27FC236}">
                <a16:creationId xmlns:a16="http://schemas.microsoft.com/office/drawing/2014/main" id="{A55F41FA-D5D1-45A0-A6E3-8775C770459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CE3D8D3-13AD-48F4-9851-33D2A981C178}"/>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21915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CD27-A825-422B-B2E7-19D8FDD33A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F53A1F5C-9EFE-4A38-86AE-21C44AD473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13269A-05B9-4580-9676-D126B9719E07}"/>
              </a:ext>
            </a:extLst>
          </p:cNvPr>
          <p:cNvSpPr>
            <a:spLocks noGrp="1"/>
          </p:cNvSpPr>
          <p:nvPr>
            <p:ph type="dt" sz="half" idx="10"/>
          </p:nvPr>
        </p:nvSpPr>
        <p:spPr/>
        <p:txBody>
          <a:bodyPr/>
          <a:lstStyle/>
          <a:p>
            <a:fld id="{96474B77-F83E-4656-B29F-05981BB8A4CE}" type="datetime1">
              <a:rPr lang="fr-FR" smtClean="0"/>
              <a:t>01/10/2026</a:t>
            </a:fld>
            <a:endParaRPr lang="fr-FR"/>
          </a:p>
        </p:txBody>
      </p:sp>
      <p:sp>
        <p:nvSpPr>
          <p:cNvPr id="5" name="Footer Placeholder 4">
            <a:extLst>
              <a:ext uri="{FF2B5EF4-FFF2-40B4-BE49-F238E27FC236}">
                <a16:creationId xmlns:a16="http://schemas.microsoft.com/office/drawing/2014/main" id="{86920942-8886-432F-8E50-A11D4425A192}"/>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54BB223-47CD-438B-A1FE-3B3AC88E76C4}"/>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912607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66BC-74D4-4833-BDC4-89BC6D05FC50}"/>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BBD353E5-213B-4E8F-82C1-F655A9480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64E57505-27EC-4673-82E9-939186F985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94309BC8-85C0-4220-B99C-62F5D66C87DC}"/>
              </a:ext>
            </a:extLst>
          </p:cNvPr>
          <p:cNvSpPr>
            <a:spLocks noGrp="1"/>
          </p:cNvSpPr>
          <p:nvPr>
            <p:ph type="dt" sz="half" idx="10"/>
          </p:nvPr>
        </p:nvSpPr>
        <p:spPr/>
        <p:txBody>
          <a:bodyPr/>
          <a:lstStyle/>
          <a:p>
            <a:fld id="{D3C2B51D-6DC4-4486-9C95-F018D93BECEE}" type="datetime1">
              <a:rPr lang="fr-FR" smtClean="0"/>
              <a:t>01/10/2026</a:t>
            </a:fld>
            <a:endParaRPr lang="fr-FR"/>
          </a:p>
        </p:txBody>
      </p:sp>
      <p:sp>
        <p:nvSpPr>
          <p:cNvPr id="6" name="Footer Placeholder 5">
            <a:extLst>
              <a:ext uri="{FF2B5EF4-FFF2-40B4-BE49-F238E27FC236}">
                <a16:creationId xmlns:a16="http://schemas.microsoft.com/office/drawing/2014/main" id="{09AE7E1B-AAD5-47FA-AFF9-97BA3EF61FA1}"/>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9A99CDAC-7A82-47FA-B8D7-27E51F1DD26B}"/>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296824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62BE-C7EC-478C-BFD4-AE7B17CCE8E2}"/>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8BBB813D-3412-45A9-A92B-E74ECEF6BC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BE96F5-0368-41D1-982A-E0E784E379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5D2BA813-9DCF-4715-A359-AB5592377D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795470-3CAB-49E5-93C1-D2F975AD51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199E10F4-EF1B-45A0-8114-7DC4513B857F}"/>
              </a:ext>
            </a:extLst>
          </p:cNvPr>
          <p:cNvSpPr>
            <a:spLocks noGrp="1"/>
          </p:cNvSpPr>
          <p:nvPr>
            <p:ph type="dt" sz="half" idx="10"/>
          </p:nvPr>
        </p:nvSpPr>
        <p:spPr/>
        <p:txBody>
          <a:bodyPr/>
          <a:lstStyle/>
          <a:p>
            <a:fld id="{AA98E3B8-0306-47AF-9460-C09E28A0D4EE}" type="datetime1">
              <a:rPr lang="fr-FR" smtClean="0"/>
              <a:t>01/10/2026</a:t>
            </a:fld>
            <a:endParaRPr lang="fr-FR"/>
          </a:p>
        </p:txBody>
      </p:sp>
      <p:sp>
        <p:nvSpPr>
          <p:cNvPr id="8" name="Footer Placeholder 7">
            <a:extLst>
              <a:ext uri="{FF2B5EF4-FFF2-40B4-BE49-F238E27FC236}">
                <a16:creationId xmlns:a16="http://schemas.microsoft.com/office/drawing/2014/main" id="{91F614EB-DAA6-46E3-9217-9D24B4DCEA4F}"/>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419E0BDE-704F-4BC2-A621-A3A68F06C43B}"/>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6626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EC423-A5EA-4AFA-A22D-E41F39604185}"/>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063CF4D6-529A-431E-BDF3-732DD5460162}"/>
              </a:ext>
            </a:extLst>
          </p:cNvPr>
          <p:cNvSpPr>
            <a:spLocks noGrp="1"/>
          </p:cNvSpPr>
          <p:nvPr>
            <p:ph type="dt" sz="half" idx="10"/>
          </p:nvPr>
        </p:nvSpPr>
        <p:spPr/>
        <p:txBody>
          <a:bodyPr/>
          <a:lstStyle/>
          <a:p>
            <a:fld id="{554F70C0-CBA2-4A4E-94C1-818F0E41D431}" type="datetime1">
              <a:rPr lang="fr-FR" smtClean="0"/>
              <a:t>01/10/2026</a:t>
            </a:fld>
            <a:endParaRPr lang="fr-FR"/>
          </a:p>
        </p:txBody>
      </p:sp>
      <p:sp>
        <p:nvSpPr>
          <p:cNvPr id="4" name="Footer Placeholder 3">
            <a:extLst>
              <a:ext uri="{FF2B5EF4-FFF2-40B4-BE49-F238E27FC236}">
                <a16:creationId xmlns:a16="http://schemas.microsoft.com/office/drawing/2014/main" id="{84AD69D0-FA87-4541-9F84-7F45E2080676}"/>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18081B1D-D4C0-45CA-BFA1-4F4EC2FA3E0F}"/>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1124576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449D98-8626-40B5-A94B-A98CB216DF79}"/>
              </a:ext>
            </a:extLst>
          </p:cNvPr>
          <p:cNvSpPr>
            <a:spLocks noGrp="1"/>
          </p:cNvSpPr>
          <p:nvPr>
            <p:ph type="dt" sz="half" idx="10"/>
          </p:nvPr>
        </p:nvSpPr>
        <p:spPr/>
        <p:txBody>
          <a:bodyPr/>
          <a:lstStyle/>
          <a:p>
            <a:fld id="{C49F8615-67C5-42AD-BB42-90FB62FED423}" type="datetime1">
              <a:rPr lang="fr-FR" smtClean="0"/>
              <a:t>01/10/2026</a:t>
            </a:fld>
            <a:endParaRPr lang="fr-FR"/>
          </a:p>
        </p:txBody>
      </p:sp>
      <p:sp>
        <p:nvSpPr>
          <p:cNvPr id="3" name="Footer Placeholder 2">
            <a:extLst>
              <a:ext uri="{FF2B5EF4-FFF2-40B4-BE49-F238E27FC236}">
                <a16:creationId xmlns:a16="http://schemas.microsoft.com/office/drawing/2014/main" id="{546E69B8-7BD2-41B1-9495-C07A14F37775}"/>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0F6FB783-9D3E-482A-B1EA-6E942CA2CF27}"/>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87081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11EE8-C44C-4697-A49C-BB1A03BB54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9CCC7844-5B58-4192-A68D-69934CD36F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C357AEDA-2BFC-4751-9AC8-380F1B8190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13BD28-48B8-46F4-81B2-450044E76DDC}"/>
              </a:ext>
            </a:extLst>
          </p:cNvPr>
          <p:cNvSpPr>
            <a:spLocks noGrp="1"/>
          </p:cNvSpPr>
          <p:nvPr>
            <p:ph type="dt" sz="half" idx="10"/>
          </p:nvPr>
        </p:nvSpPr>
        <p:spPr/>
        <p:txBody>
          <a:bodyPr/>
          <a:lstStyle/>
          <a:p>
            <a:fld id="{AD85E706-9ADF-4F33-8EBF-3CDE72D69C3F}" type="datetime1">
              <a:rPr lang="fr-FR" smtClean="0"/>
              <a:t>01/10/2026</a:t>
            </a:fld>
            <a:endParaRPr lang="fr-FR"/>
          </a:p>
        </p:txBody>
      </p:sp>
      <p:sp>
        <p:nvSpPr>
          <p:cNvPr id="6" name="Footer Placeholder 5">
            <a:extLst>
              <a:ext uri="{FF2B5EF4-FFF2-40B4-BE49-F238E27FC236}">
                <a16:creationId xmlns:a16="http://schemas.microsoft.com/office/drawing/2014/main" id="{7191E460-5C9E-46D7-8ED9-D73F6BC276A2}"/>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0E52F510-2394-445C-8F88-36C6F7C8583A}"/>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2961025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A260-697D-408B-A7FE-ABCDCBF1BB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C2D27753-4262-47D4-BC65-EA4D602323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03F61ECE-EAD9-463B-87D8-2778588C4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CCE67D-8800-4064-B735-064364F177CA}"/>
              </a:ext>
            </a:extLst>
          </p:cNvPr>
          <p:cNvSpPr>
            <a:spLocks noGrp="1"/>
          </p:cNvSpPr>
          <p:nvPr>
            <p:ph type="dt" sz="half" idx="10"/>
          </p:nvPr>
        </p:nvSpPr>
        <p:spPr/>
        <p:txBody>
          <a:bodyPr/>
          <a:lstStyle/>
          <a:p>
            <a:fld id="{3963ED7C-86CD-4EEE-9991-34671CDD0392}" type="datetime1">
              <a:rPr lang="fr-FR" smtClean="0"/>
              <a:t>01/10/2026</a:t>
            </a:fld>
            <a:endParaRPr lang="fr-FR"/>
          </a:p>
        </p:txBody>
      </p:sp>
      <p:sp>
        <p:nvSpPr>
          <p:cNvPr id="6" name="Footer Placeholder 5">
            <a:extLst>
              <a:ext uri="{FF2B5EF4-FFF2-40B4-BE49-F238E27FC236}">
                <a16:creationId xmlns:a16="http://schemas.microsoft.com/office/drawing/2014/main" id="{32B48F62-12FB-4539-8086-7DEAC537FC61}"/>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11D84FA1-3D2D-46C0-85F3-7C0CA38683BE}"/>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1235276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3435-C55A-4287-92C1-92FF2C91669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5ABDD6B4-9FC1-4BD5-8E95-A45B4E693E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EE5DC9E0-47FE-471E-A5B8-64E2C21ADCB4}"/>
              </a:ext>
            </a:extLst>
          </p:cNvPr>
          <p:cNvSpPr>
            <a:spLocks noGrp="1"/>
          </p:cNvSpPr>
          <p:nvPr>
            <p:ph type="dt" sz="half" idx="10"/>
          </p:nvPr>
        </p:nvSpPr>
        <p:spPr/>
        <p:txBody>
          <a:bodyPr/>
          <a:lstStyle/>
          <a:p>
            <a:fld id="{6D9F8C69-B1FB-4BF3-B9E0-7DBAD6F043B1}" type="datetime1">
              <a:rPr lang="fr-FR" smtClean="0"/>
              <a:t>01/10/2026</a:t>
            </a:fld>
            <a:endParaRPr lang="fr-FR"/>
          </a:p>
        </p:txBody>
      </p:sp>
      <p:sp>
        <p:nvSpPr>
          <p:cNvPr id="5" name="Footer Placeholder 4">
            <a:extLst>
              <a:ext uri="{FF2B5EF4-FFF2-40B4-BE49-F238E27FC236}">
                <a16:creationId xmlns:a16="http://schemas.microsoft.com/office/drawing/2014/main" id="{A49B1105-B43C-46C8-9DCC-2577D0F22F22}"/>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43010193-DDA4-45B1-AC3C-88B76DDBADB7}"/>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1336823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7C3E1F-3B26-4A75-9FEA-242804CE11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1E7F885F-2C21-48D7-BD03-B0FA0A24D5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10E30F17-FE4A-45D6-A8C4-A45CDF25F119}"/>
              </a:ext>
            </a:extLst>
          </p:cNvPr>
          <p:cNvSpPr>
            <a:spLocks noGrp="1"/>
          </p:cNvSpPr>
          <p:nvPr>
            <p:ph type="dt" sz="half" idx="10"/>
          </p:nvPr>
        </p:nvSpPr>
        <p:spPr/>
        <p:txBody>
          <a:bodyPr/>
          <a:lstStyle/>
          <a:p>
            <a:fld id="{3678DD42-02BD-472E-9D30-A62F4A6354B6}" type="datetime1">
              <a:rPr lang="fr-FR" smtClean="0"/>
              <a:t>01/10/2026</a:t>
            </a:fld>
            <a:endParaRPr lang="fr-FR"/>
          </a:p>
        </p:txBody>
      </p:sp>
      <p:sp>
        <p:nvSpPr>
          <p:cNvPr id="5" name="Footer Placeholder 4">
            <a:extLst>
              <a:ext uri="{FF2B5EF4-FFF2-40B4-BE49-F238E27FC236}">
                <a16:creationId xmlns:a16="http://schemas.microsoft.com/office/drawing/2014/main" id="{6C5CEFA1-C9F1-4343-A8FE-B9E7D18A951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623D6729-AC42-4DE9-BE51-FD2B57099D15}"/>
              </a:ext>
            </a:extLst>
          </p:cNvPr>
          <p:cNvSpPr>
            <a:spLocks noGrp="1"/>
          </p:cNvSpPr>
          <p:nvPr>
            <p:ph type="sldNum" sz="quarter" idx="12"/>
          </p:nvPr>
        </p:nvSpPr>
        <p:spPr/>
        <p:txBody>
          <a:bodyPr/>
          <a:lstStyle/>
          <a:p>
            <a:fld id="{817F7197-B699-4758-B258-186E57F57597}" type="slidenum">
              <a:rPr lang="fr-FR" smtClean="0"/>
              <a:t>‹#›</a:t>
            </a:fld>
            <a:endParaRPr lang="fr-FR"/>
          </a:p>
        </p:txBody>
      </p:sp>
    </p:spTree>
    <p:extLst>
      <p:ext uri="{BB962C8B-B14F-4D97-AF65-F5344CB8AC3E}">
        <p14:creationId xmlns:p14="http://schemas.microsoft.com/office/powerpoint/2010/main" val="263772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02B0E-CAF2-4157-85B8-3C12F5941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DF02D580-F30B-4603-A3FD-5D742D5E40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D7A32088-9406-4157-9CFA-7D65649A97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5A86A4-7974-4846-A76A-7E149D9A9870}" type="datetime1">
              <a:rPr lang="fr-FR" smtClean="0"/>
              <a:t>01/10/2026</a:t>
            </a:fld>
            <a:endParaRPr lang="fr-FR"/>
          </a:p>
        </p:txBody>
      </p:sp>
      <p:sp>
        <p:nvSpPr>
          <p:cNvPr id="5" name="Footer Placeholder 4">
            <a:extLst>
              <a:ext uri="{FF2B5EF4-FFF2-40B4-BE49-F238E27FC236}">
                <a16:creationId xmlns:a16="http://schemas.microsoft.com/office/drawing/2014/main" id="{3C75E959-0DE6-40ED-97D6-BB1119C9BF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527BA403-A67B-4F96-9159-8060CDF255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F7197-B699-4758-B258-186E57F57597}" type="slidenum">
              <a:rPr lang="fr-FR" smtClean="0"/>
              <a:t>‹#›</a:t>
            </a:fld>
            <a:endParaRPr lang="fr-FR"/>
          </a:p>
        </p:txBody>
      </p:sp>
    </p:spTree>
    <p:extLst>
      <p:ext uri="{BB962C8B-B14F-4D97-AF65-F5344CB8AC3E}">
        <p14:creationId xmlns:p14="http://schemas.microsoft.com/office/powerpoint/2010/main" val="1331607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A01D-54FD-41C0-AF20-9AD1526CEC4F}"/>
              </a:ext>
            </a:extLst>
          </p:cNvPr>
          <p:cNvSpPr>
            <a:spLocks noGrp="1"/>
          </p:cNvSpPr>
          <p:nvPr>
            <p:ph type="ctrTitle"/>
          </p:nvPr>
        </p:nvSpPr>
        <p:spPr>
          <a:xfrm>
            <a:off x="1524000" y="1466533"/>
            <a:ext cx="9144000" cy="2387600"/>
          </a:xfrm>
        </p:spPr>
        <p:txBody>
          <a:bodyPr/>
          <a:lstStyle/>
          <a:p>
            <a:r>
              <a:rPr lang="fr-FR" b="1" dirty="0">
                <a:latin typeface="Verdana" panose="020B0604030504040204" pitchFamily="34" charset="0"/>
                <a:ea typeface="Verdana" panose="020B0604030504040204" pitchFamily="34" charset="0"/>
              </a:rPr>
              <a:t>CYBER WEDNESDAY</a:t>
            </a:r>
          </a:p>
        </p:txBody>
      </p:sp>
      <p:sp>
        <p:nvSpPr>
          <p:cNvPr id="4" name="Subtitle 2">
            <a:extLst>
              <a:ext uri="{FF2B5EF4-FFF2-40B4-BE49-F238E27FC236}">
                <a16:creationId xmlns:a16="http://schemas.microsoft.com/office/drawing/2014/main" id="{4C504078-858F-4500-8A05-FE88E7D18246}"/>
              </a:ext>
            </a:extLst>
          </p:cNvPr>
          <p:cNvSpPr>
            <a:spLocks noGrp="1"/>
          </p:cNvSpPr>
          <p:nvPr>
            <p:ph type="subTitle" idx="1"/>
          </p:nvPr>
        </p:nvSpPr>
        <p:spPr>
          <a:xfrm>
            <a:off x="1524000" y="4041236"/>
            <a:ext cx="9144000" cy="1655762"/>
          </a:xfrm>
        </p:spPr>
        <p:txBody>
          <a:bodyPr/>
          <a:lstStyle/>
          <a:p>
            <a:r>
              <a:rPr lang="fr-FR" sz="2400" b="1" i="1" u="none" dirty="0">
                <a:latin typeface="Verdana" panose="020B0604030504040204" pitchFamily="34" charset="0"/>
                <a:ea typeface="Verdana" panose="020B0604030504040204" pitchFamily="34" charset="0"/>
              </a:rPr>
              <a:t>ENERGY HARVESTING </a:t>
            </a:r>
            <a:endParaRPr lang="fr-FR" b="1" i="1" dirty="0">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0B2ACCF1-8A8E-4DC5-94EC-0A58D8429712}"/>
              </a:ext>
            </a:extLst>
          </p:cNvPr>
          <p:cNvSpPr/>
          <p:nvPr/>
        </p:nvSpPr>
        <p:spPr>
          <a:xfrm>
            <a:off x="9375998" y="5235223"/>
            <a:ext cx="2648663" cy="400110"/>
          </a:xfrm>
          <a:prstGeom prst="rect">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i="1" dirty="0">
                <a:latin typeface="Bahnschrift SemiBold" panose="020B0502040204020203" pitchFamily="34" charset="0"/>
              </a:rPr>
              <a:t> </a:t>
            </a:r>
            <a:r>
              <a:rPr lang="en-US" sz="2000" b="1" i="1" dirty="0">
                <a:latin typeface="Bahnschrift SemiBold" panose="020B0502040204020203" pitchFamily="34" charset="0"/>
                <a:ea typeface="Cambria Math" panose="02040503050406030204" pitchFamily="18" charset="0"/>
              </a:rPr>
              <a:t>LT  OUSMAILA KARI</a:t>
            </a:r>
            <a:endParaRPr lang="fr-FR" sz="2000" i="1" dirty="0">
              <a:latin typeface="Bahnschrift SemiBold" panose="020B0502040204020203" pitchFamily="34" charset="0"/>
              <a:ea typeface="Cambria Math" panose="02040503050406030204" pitchFamily="18" charset="0"/>
            </a:endParaRPr>
          </a:p>
        </p:txBody>
      </p:sp>
      <p:sp>
        <p:nvSpPr>
          <p:cNvPr id="6" name="ZoneTexte 6">
            <a:extLst>
              <a:ext uri="{FF2B5EF4-FFF2-40B4-BE49-F238E27FC236}">
                <a16:creationId xmlns:a16="http://schemas.microsoft.com/office/drawing/2014/main" id="{F22E0F8B-FD15-4C8B-8BE3-660705E5D416}"/>
              </a:ext>
            </a:extLst>
          </p:cNvPr>
          <p:cNvSpPr txBox="1"/>
          <p:nvPr/>
        </p:nvSpPr>
        <p:spPr>
          <a:xfrm>
            <a:off x="167338" y="5256750"/>
            <a:ext cx="6043642"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dirty="0">
                <a:latin typeface="Verdana" panose="020B0604030504040204" pitchFamily="34" charset="0"/>
                <a:ea typeface="Verdana" panose="020B0604030504040204" pitchFamily="34" charset="0"/>
              </a:rPr>
              <a:t> WEDNESDAY, 30</a:t>
            </a:r>
            <a:r>
              <a:rPr lang="en-US" sz="2400" i="1" baseline="30000" dirty="0">
                <a:latin typeface="Verdana" panose="020B0604030504040204" pitchFamily="34" charset="0"/>
                <a:ea typeface="Verdana" panose="020B0604030504040204" pitchFamily="34" charset="0"/>
              </a:rPr>
              <a:t>TH</a:t>
            </a:r>
            <a:r>
              <a:rPr lang="en-US" sz="2400" i="1" dirty="0">
                <a:latin typeface="Verdana" panose="020B0604030504040204" pitchFamily="34" charset="0"/>
                <a:ea typeface="Verdana" panose="020B0604030504040204" pitchFamily="34" charset="0"/>
              </a:rPr>
              <a:t> SEPTEMBER 2026</a:t>
            </a:r>
            <a:endParaRPr lang="fr-FR" sz="2400" i="1" dirty="0">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62ADCA35-A0D7-4566-9469-7721D207196C}"/>
              </a:ext>
            </a:extLst>
          </p:cNvPr>
          <p:cNvPicPr>
            <a:picLocks noChangeAspect="1"/>
          </p:cNvPicPr>
          <p:nvPr/>
        </p:nvPicPr>
        <p:blipFill>
          <a:blip r:embed="rId3">
            <a:extLst>
              <a:ext uri="{28A0092B-C50C-407E-A947-70E740481C1C}">
                <a14:useLocalDpi xmlns:a14="http://schemas.microsoft.com/office/drawing/2010/main" val="0"/>
              </a:ext>
            </a:extLst>
          </a:blip>
          <a:srcRect t="15652" b="32306"/>
          <a:stretch/>
        </p:blipFill>
        <p:spPr>
          <a:xfrm>
            <a:off x="7034466" y="5122808"/>
            <a:ext cx="2144359" cy="624940"/>
          </a:xfrm>
          <a:prstGeom prst="rect">
            <a:avLst/>
          </a:prstGeom>
        </p:spPr>
      </p:pic>
      <p:pic>
        <p:nvPicPr>
          <p:cNvPr id="11" name="Picture 6" descr="Energy Harvesting - Sustainable Power for Electronic Device">
            <a:extLst>
              <a:ext uri="{FF2B5EF4-FFF2-40B4-BE49-F238E27FC236}">
                <a16:creationId xmlns:a16="http://schemas.microsoft.com/office/drawing/2014/main" id="{75D15D11-13BE-412B-876C-4F831AED47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7352" y="0"/>
            <a:ext cx="5034648" cy="27970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nergy Harvesting Technologies: Extracting Power from the Environment –  Fpga Insights">
            <a:extLst>
              <a:ext uri="{FF2B5EF4-FFF2-40B4-BE49-F238E27FC236}">
                <a16:creationId xmlns:a16="http://schemas.microsoft.com/office/drawing/2014/main" id="{3BF4325A-012E-4404-B5D2-4BF64BC29B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387596" cy="266963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search News - Energy Harvesting Via Vibrations: Researchers Develop  Highly Durable and Efficient Device | Tohoku University">
            <a:extLst>
              <a:ext uri="{FF2B5EF4-FFF2-40B4-BE49-F238E27FC236}">
                <a16:creationId xmlns:a16="http://schemas.microsoft.com/office/drawing/2014/main" id="{8228357C-D989-40E1-B6FA-0C8BD3F313A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152" r="9152"/>
          <a:stretch/>
        </p:blipFill>
        <p:spPr bwMode="auto">
          <a:xfrm>
            <a:off x="4387596" y="0"/>
            <a:ext cx="2769757" cy="16557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744DC7A-49C9-4812-9C3C-645601760BC7}"/>
              </a:ext>
            </a:extLst>
          </p:cNvPr>
          <p:cNvSpPr txBox="1"/>
          <p:nvPr/>
        </p:nvSpPr>
        <p:spPr>
          <a:xfrm>
            <a:off x="4629150" y="5993719"/>
            <a:ext cx="2838449" cy="369332"/>
          </a:xfrm>
          <a:prstGeom prst="rect">
            <a:avLst/>
          </a:prstGeom>
          <a:noFill/>
        </p:spPr>
        <p:txBody>
          <a:bodyPr wrap="square">
            <a:spAutoFit/>
          </a:bodyPr>
          <a:lstStyle/>
          <a:p>
            <a:r>
              <a:rPr lang="fr-FR" i="1" dirty="0">
                <a:latin typeface="Verdana" panose="020B0604030504040204" pitchFamily="34" charset="0"/>
                <a:ea typeface="Verdana" panose="020B0604030504040204" pitchFamily="34" charset="0"/>
              </a:rPr>
              <a:t>#CyberWednesday113</a:t>
            </a:r>
          </a:p>
        </p:txBody>
      </p:sp>
      <p:sp>
        <p:nvSpPr>
          <p:cNvPr id="15" name="ZoneTexte 12">
            <a:extLst>
              <a:ext uri="{FF2B5EF4-FFF2-40B4-BE49-F238E27FC236}">
                <a16:creationId xmlns:a16="http://schemas.microsoft.com/office/drawing/2014/main" id="{028FF9E2-6B9C-40C8-B816-21BB5E87615D}"/>
              </a:ext>
            </a:extLst>
          </p:cNvPr>
          <p:cNvSpPr txBox="1"/>
          <p:nvPr/>
        </p:nvSpPr>
        <p:spPr>
          <a:xfrm>
            <a:off x="4474636" y="6482051"/>
            <a:ext cx="3242727" cy="369332"/>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C000"/>
                </a:solidFill>
                <a:latin typeface="Verdana" panose="020B0604030504040204" pitchFamily="34" charset="0"/>
                <a:ea typeface="Verdana" panose="020B0604030504040204" pitchFamily="34" charset="0"/>
                <a:cs typeface="Arial" pitchFamily="34" charset="0"/>
              </a:rPr>
              <a:t>PROJET HELIOS | 2026</a:t>
            </a:r>
          </a:p>
        </p:txBody>
      </p:sp>
    </p:spTree>
    <p:extLst>
      <p:ext uri="{BB962C8B-B14F-4D97-AF65-F5344CB8AC3E}">
        <p14:creationId xmlns:p14="http://schemas.microsoft.com/office/powerpoint/2010/main" val="562579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5A98-008E-4B7E-89C5-AE923E0434E5}"/>
              </a:ext>
            </a:extLst>
          </p:cNvPr>
          <p:cNvSpPr>
            <a:spLocks noGrp="1"/>
          </p:cNvSpPr>
          <p:nvPr>
            <p:ph type="title"/>
          </p:nvPr>
        </p:nvSpPr>
        <p:spPr>
          <a:xfrm>
            <a:off x="838200" y="346075"/>
            <a:ext cx="10515600" cy="1325563"/>
          </a:xfrm>
        </p:spPr>
        <p:txBody>
          <a:bodyPr/>
          <a:lstStyle/>
          <a:p>
            <a:pPr algn="ctr"/>
            <a:r>
              <a:rPr lang="fr-FR" b="1" dirty="0">
                <a:latin typeface="Verdana" panose="020B0604030504040204" pitchFamily="34" charset="0"/>
                <a:ea typeface="Verdana" panose="020B0604030504040204" pitchFamily="34" charset="0"/>
              </a:rPr>
              <a:t>IDEE MAITRESSE</a:t>
            </a:r>
          </a:p>
        </p:txBody>
      </p:sp>
      <p:sp>
        <p:nvSpPr>
          <p:cNvPr id="3" name="Content Placeholder 2">
            <a:extLst>
              <a:ext uri="{FF2B5EF4-FFF2-40B4-BE49-F238E27FC236}">
                <a16:creationId xmlns:a16="http://schemas.microsoft.com/office/drawing/2014/main" id="{3AD15DB9-C86D-4F83-A155-4C4651E2CE1F}"/>
              </a:ext>
            </a:extLst>
          </p:cNvPr>
          <p:cNvSpPr>
            <a:spLocks noGrp="1"/>
          </p:cNvSpPr>
          <p:nvPr>
            <p:ph idx="1"/>
          </p:nvPr>
        </p:nvSpPr>
        <p:spPr/>
        <p:txBody>
          <a:bodyPr>
            <a:normAutofit fontScale="85000" lnSpcReduction="10000"/>
          </a:bodyPr>
          <a:lstStyle/>
          <a:p>
            <a:pPr marL="0" indent="0" algn="just">
              <a:lnSpc>
                <a:spcPct val="150000"/>
              </a:lnSpc>
              <a:buNone/>
            </a:pPr>
            <a:r>
              <a:rPr lang="fr-FR" dirty="0">
                <a:latin typeface="Verdana" panose="020B0604030504040204" pitchFamily="34" charset="0"/>
                <a:ea typeface="Verdana" panose="020B0604030504040204" pitchFamily="34" charset="0"/>
              </a:rPr>
              <a:t>	L'Internet des Objets (IoT) et les systèmes embarqués font face à une impasse écologique et logistique majeure : la maintenance et le remplacement de milliards de piles chimiques. L'Energy </a:t>
            </a:r>
            <a:r>
              <a:rPr lang="fr-FR" dirty="0" err="1">
                <a:latin typeface="Verdana" panose="020B0604030504040204" pitchFamily="34" charset="0"/>
                <a:ea typeface="Verdana" panose="020B0604030504040204" pitchFamily="34" charset="0"/>
              </a:rPr>
              <a:t>Harvesting</a:t>
            </a:r>
            <a:r>
              <a:rPr lang="fr-FR" dirty="0">
                <a:latin typeface="Verdana" panose="020B0604030504040204" pitchFamily="34" charset="0"/>
                <a:ea typeface="Verdana" panose="020B0604030504040204" pitchFamily="34" charset="0"/>
              </a:rPr>
              <a:t> ne se contente pas de remplacer les batteries ; il change radicalement le paradigme de conception des systèmes électroniques en passant d'une logique de stockage fini (autonomie limitée) à une logique de flux continu et d'auto-alimentation perpétuelle (durabilité infinie).</a:t>
            </a:r>
          </a:p>
        </p:txBody>
      </p:sp>
      <p:pic>
        <p:nvPicPr>
          <p:cNvPr id="6" name="Picture 4">
            <a:extLst>
              <a:ext uri="{FF2B5EF4-FFF2-40B4-BE49-F238E27FC236}">
                <a16:creationId xmlns:a16="http://schemas.microsoft.com/office/drawing/2014/main" id="{7CFC4D24-C172-49E6-9D2D-DB5F1A9F5B8A}"/>
              </a:ext>
            </a:extLst>
          </p:cNvPr>
          <p:cNvPicPr>
            <a:picLocks noChangeAspect="1"/>
          </p:cNvPicPr>
          <p:nvPr/>
        </p:nvPicPr>
        <p:blipFill>
          <a:blip r:embed="rId2"/>
          <a:stretch>
            <a:fillRect/>
          </a:stretch>
        </p:blipFill>
        <p:spPr>
          <a:xfrm>
            <a:off x="0" y="9525"/>
            <a:ext cx="1532592" cy="1146969"/>
          </a:xfrm>
          <a:prstGeom prst="rect">
            <a:avLst/>
          </a:prstGeom>
        </p:spPr>
      </p:pic>
      <p:pic>
        <p:nvPicPr>
          <p:cNvPr id="7" name="Picture 4">
            <a:extLst>
              <a:ext uri="{FF2B5EF4-FFF2-40B4-BE49-F238E27FC236}">
                <a16:creationId xmlns:a16="http://schemas.microsoft.com/office/drawing/2014/main" id="{6526DCCA-E42B-4BE4-BDAF-153F9C098F97}"/>
              </a:ext>
            </a:extLst>
          </p:cNvPr>
          <p:cNvPicPr>
            <a:picLocks noChangeAspect="1"/>
          </p:cNvPicPr>
          <p:nvPr/>
        </p:nvPicPr>
        <p:blipFill>
          <a:blip r:embed="rId2"/>
          <a:stretch>
            <a:fillRect/>
          </a:stretch>
        </p:blipFill>
        <p:spPr>
          <a:xfrm>
            <a:off x="10659408" y="0"/>
            <a:ext cx="1532592" cy="1146969"/>
          </a:xfrm>
          <a:prstGeom prst="rect">
            <a:avLst/>
          </a:prstGeom>
        </p:spPr>
      </p:pic>
      <p:sp>
        <p:nvSpPr>
          <p:cNvPr id="8" name="Slide Number Placeholder 7">
            <a:extLst>
              <a:ext uri="{FF2B5EF4-FFF2-40B4-BE49-F238E27FC236}">
                <a16:creationId xmlns:a16="http://schemas.microsoft.com/office/drawing/2014/main" id="{7AC073DE-66F4-40F2-B9E7-6A47C37AFEE1}"/>
              </a:ext>
            </a:extLst>
          </p:cNvPr>
          <p:cNvSpPr>
            <a:spLocks noGrp="1"/>
          </p:cNvSpPr>
          <p:nvPr>
            <p:ph type="sldNum" sz="quarter" idx="12"/>
          </p:nvPr>
        </p:nvSpPr>
        <p:spPr/>
        <p:txBody>
          <a:bodyPr/>
          <a:lstStyle/>
          <a:p>
            <a:fld id="{817F7197-B699-4758-B258-186E57F57597}" type="slidenum">
              <a:rPr lang="fr-FR" smtClean="0"/>
              <a:t>2</a:t>
            </a:fld>
            <a:endParaRPr lang="fr-FR"/>
          </a:p>
        </p:txBody>
      </p:sp>
    </p:spTree>
    <p:extLst>
      <p:ext uri="{BB962C8B-B14F-4D97-AF65-F5344CB8AC3E}">
        <p14:creationId xmlns:p14="http://schemas.microsoft.com/office/powerpoint/2010/main" val="2575951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AB12C-D705-42D0-8B50-7A99FF69511D}"/>
              </a:ext>
            </a:extLst>
          </p:cNvPr>
          <p:cNvSpPr>
            <a:spLocks noGrp="1"/>
          </p:cNvSpPr>
          <p:nvPr>
            <p:ph type="title"/>
          </p:nvPr>
        </p:nvSpPr>
        <p:spPr/>
        <p:txBody>
          <a:bodyPr/>
          <a:lstStyle/>
          <a:p>
            <a:pPr algn="ctr"/>
            <a:r>
              <a:rPr lang="fr-FR" b="1" dirty="0">
                <a:latin typeface="Verdana" panose="020B0604030504040204" pitchFamily="34" charset="0"/>
                <a:ea typeface="Verdana" panose="020B0604030504040204" pitchFamily="34" charset="0"/>
              </a:rPr>
              <a:t>PLAN</a:t>
            </a:r>
          </a:p>
        </p:txBody>
      </p:sp>
      <p:sp>
        <p:nvSpPr>
          <p:cNvPr id="3" name="Content Placeholder 2">
            <a:extLst>
              <a:ext uri="{FF2B5EF4-FFF2-40B4-BE49-F238E27FC236}">
                <a16:creationId xmlns:a16="http://schemas.microsoft.com/office/drawing/2014/main" id="{C82CB1A1-E457-46B6-9F18-A28A94033296}"/>
              </a:ext>
            </a:extLst>
          </p:cNvPr>
          <p:cNvSpPr>
            <a:spLocks noGrp="1"/>
          </p:cNvSpPr>
          <p:nvPr>
            <p:ph idx="1"/>
          </p:nvPr>
        </p:nvSpPr>
        <p:spPr>
          <a:xfrm>
            <a:off x="536987" y="1825625"/>
            <a:ext cx="11113548" cy="4351338"/>
          </a:xfrm>
        </p:spPr>
        <p:txBody>
          <a:bodyPr>
            <a:normAutofit/>
          </a:bodyPr>
          <a:lstStyle/>
          <a:p>
            <a:pPr marL="0" indent="0">
              <a:lnSpc>
                <a:spcPct val="150000"/>
              </a:lnSpc>
              <a:buNone/>
            </a:pPr>
            <a:r>
              <a:rPr lang="fr-FR" dirty="0">
                <a:latin typeface="Verdana" panose="020B0604030504040204" pitchFamily="34" charset="0"/>
                <a:ea typeface="Verdana" panose="020B0604030504040204" pitchFamily="34" charset="0"/>
              </a:rPr>
              <a:t>I - INTRODUCTION &amp; CHANGEMENT DE PARADIGME</a:t>
            </a:r>
          </a:p>
          <a:p>
            <a:pPr marL="0" indent="0">
              <a:lnSpc>
                <a:spcPct val="150000"/>
              </a:lnSpc>
              <a:buNone/>
            </a:pPr>
            <a:r>
              <a:rPr lang="fr-FR" dirty="0">
                <a:latin typeface="Verdana" panose="020B0604030504040204" pitchFamily="34" charset="0"/>
                <a:ea typeface="Verdana" panose="020B0604030504040204" pitchFamily="34" charset="0"/>
              </a:rPr>
              <a:t>II - LA PHYSIQUE DES SOURCES D'ÉNERGIE / TRANSDUCTEURS</a:t>
            </a:r>
          </a:p>
          <a:p>
            <a:pPr marL="0" indent="0">
              <a:lnSpc>
                <a:spcPct val="150000"/>
              </a:lnSpc>
              <a:buNone/>
            </a:pPr>
            <a:r>
              <a:rPr lang="fr-FR" dirty="0">
                <a:latin typeface="Verdana" panose="020B0604030504040204" pitchFamily="34" charset="0"/>
                <a:ea typeface="Verdana" panose="020B0604030504040204" pitchFamily="34" charset="0"/>
              </a:rPr>
              <a:t>III - L'ÉLECTRONIQUE DE POINTE &amp; GESTION DE L'ÉNERGIE</a:t>
            </a:r>
          </a:p>
          <a:p>
            <a:pPr marL="0" indent="0">
              <a:lnSpc>
                <a:spcPct val="150000"/>
              </a:lnSpc>
              <a:buNone/>
            </a:pPr>
            <a:r>
              <a:rPr lang="fr-FR" dirty="0">
                <a:latin typeface="Verdana" panose="020B0604030504040204" pitchFamily="34" charset="0"/>
                <a:ea typeface="Verdana" panose="020B0604030504040204" pitchFamily="34" charset="0"/>
              </a:rPr>
              <a:t>IV - APPLICATIONS INDUSTRIELLES ET CAS D'USAGES</a:t>
            </a:r>
          </a:p>
          <a:p>
            <a:pPr marL="0" indent="0">
              <a:buNone/>
            </a:pPr>
            <a:endParaRPr lang="fr-FR" dirty="0">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71F7EC2E-C902-439D-BEBC-C27D4A230AB1}"/>
              </a:ext>
            </a:extLst>
          </p:cNvPr>
          <p:cNvPicPr>
            <a:picLocks noChangeAspect="1"/>
          </p:cNvPicPr>
          <p:nvPr/>
        </p:nvPicPr>
        <p:blipFill>
          <a:blip r:embed="rId3"/>
          <a:stretch>
            <a:fillRect/>
          </a:stretch>
        </p:blipFill>
        <p:spPr>
          <a:xfrm>
            <a:off x="0" y="9525"/>
            <a:ext cx="1532592" cy="1146969"/>
          </a:xfrm>
          <a:prstGeom prst="rect">
            <a:avLst/>
          </a:prstGeom>
        </p:spPr>
      </p:pic>
      <p:pic>
        <p:nvPicPr>
          <p:cNvPr id="6" name="Picture 4">
            <a:extLst>
              <a:ext uri="{FF2B5EF4-FFF2-40B4-BE49-F238E27FC236}">
                <a16:creationId xmlns:a16="http://schemas.microsoft.com/office/drawing/2014/main" id="{F40D95F4-44F9-407C-9CF7-6F170831CE32}"/>
              </a:ext>
            </a:extLst>
          </p:cNvPr>
          <p:cNvPicPr>
            <a:picLocks noChangeAspect="1"/>
          </p:cNvPicPr>
          <p:nvPr/>
        </p:nvPicPr>
        <p:blipFill>
          <a:blip r:embed="rId3"/>
          <a:stretch>
            <a:fillRect/>
          </a:stretch>
        </p:blipFill>
        <p:spPr>
          <a:xfrm>
            <a:off x="10659408" y="0"/>
            <a:ext cx="1532592" cy="1146969"/>
          </a:xfrm>
          <a:prstGeom prst="rect">
            <a:avLst/>
          </a:prstGeom>
        </p:spPr>
      </p:pic>
      <p:sp>
        <p:nvSpPr>
          <p:cNvPr id="7" name="Slide Number Placeholder 6">
            <a:extLst>
              <a:ext uri="{FF2B5EF4-FFF2-40B4-BE49-F238E27FC236}">
                <a16:creationId xmlns:a16="http://schemas.microsoft.com/office/drawing/2014/main" id="{36F7E6BF-8E3C-4692-B4D9-D7609C438CC9}"/>
              </a:ext>
            </a:extLst>
          </p:cNvPr>
          <p:cNvSpPr>
            <a:spLocks noGrp="1"/>
          </p:cNvSpPr>
          <p:nvPr>
            <p:ph type="sldNum" sz="quarter" idx="12"/>
          </p:nvPr>
        </p:nvSpPr>
        <p:spPr/>
        <p:txBody>
          <a:bodyPr/>
          <a:lstStyle/>
          <a:p>
            <a:fld id="{817F7197-B699-4758-B258-186E57F57597}" type="slidenum">
              <a:rPr lang="fr-FR" smtClean="0"/>
              <a:t>3</a:t>
            </a:fld>
            <a:endParaRPr lang="fr-FR"/>
          </a:p>
        </p:txBody>
      </p:sp>
    </p:spTree>
    <p:extLst>
      <p:ext uri="{BB962C8B-B14F-4D97-AF65-F5344CB8AC3E}">
        <p14:creationId xmlns:p14="http://schemas.microsoft.com/office/powerpoint/2010/main" val="2711678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913768"/>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 INTRODUCTION &amp; CHANGEMENT DE PARADIGME</a:t>
            </a:r>
            <a:br>
              <a:rPr lang="fr-FR" dirty="0">
                <a:latin typeface="Verdana" panose="020B0604030504040204" pitchFamily="34" charset="0"/>
                <a:ea typeface="Verdana" panose="020B0604030504040204" pitchFamily="34" charset="0"/>
              </a:rPr>
            </a:b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3" y="1592542"/>
            <a:ext cx="6591300" cy="5055908"/>
          </a:xfrm>
        </p:spPr>
        <p:txBody>
          <a:bodyPr>
            <a:normAutofit/>
          </a:bodyPr>
          <a:lstStyle/>
          <a:p>
            <a:pPr marL="514350" indent="-514350">
              <a:buAutoNum type="arabicPeriod"/>
            </a:pPr>
            <a:r>
              <a:rPr lang="fr-FR" b="1" dirty="0">
                <a:latin typeface="Verdana" panose="020B0604030504040204" pitchFamily="34" charset="0"/>
                <a:ea typeface="Verdana" panose="020B0604030504040204" pitchFamily="34" charset="0"/>
              </a:rPr>
              <a:t>Constat.</a:t>
            </a:r>
          </a:p>
          <a:p>
            <a:pPr algn="l">
              <a:lnSpc>
                <a:spcPct val="150000"/>
              </a:lnSpc>
              <a:buFont typeface="Wingdings" panose="05000000000000000000" pitchFamily="2" charset="2"/>
              <a:buChar char="q"/>
            </a:pPr>
            <a:r>
              <a:rPr lang="fr-FR" sz="1400" dirty="0">
                <a:latin typeface="Verdana" panose="020B0604030504040204" pitchFamily="34" charset="0"/>
                <a:ea typeface="Verdana" panose="020B0604030504040204" pitchFamily="34" charset="0"/>
              </a:rPr>
              <a:t>Numérisation massive du monde physique grâce à l'Internet des Objets (IoT), aux villes intelligentes, à l'industrie 4.0 et aux technologies médicales ;</a:t>
            </a:r>
          </a:p>
          <a:p>
            <a:pPr>
              <a:lnSpc>
                <a:spcPct val="150000"/>
              </a:lnSpc>
              <a:buFont typeface="Wingdings" panose="05000000000000000000" pitchFamily="2" charset="2"/>
              <a:buChar char="q"/>
            </a:pPr>
            <a:r>
              <a:rPr lang="fr-FR" sz="1400" dirty="0">
                <a:latin typeface="Verdana" panose="020B0604030504040204" pitchFamily="34" charset="0"/>
                <a:ea typeface="Verdana" panose="020B0604030504040204" pitchFamily="34" charset="0"/>
              </a:rPr>
              <a:t>Ajouter une pile ou une batterie aux capteurs autonomes</a:t>
            </a:r>
          </a:p>
          <a:p>
            <a:pPr marL="0" indent="0">
              <a:lnSpc>
                <a:spcPct val="150000"/>
              </a:lnSpc>
              <a:buNone/>
            </a:pPr>
            <a:r>
              <a:rPr lang="fr-FR" sz="1400" dirty="0">
                <a:latin typeface="Verdana" panose="020B0604030504040204" pitchFamily="34" charset="0"/>
                <a:ea typeface="Verdana" panose="020B0604030504040204" pitchFamily="34" charset="0"/>
              </a:rPr>
              <a:t>Aujourd'hui, nous atteignons les limites physiques, logistiques et écologiques de ce modèle :</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rPr>
              <a:t>Le mur de la maintenance (La crise des milliards de piles) ;</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rPr>
              <a:t>L'impasse écologique ;</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rPr>
              <a:t>Le coût de possession (</a:t>
            </a:r>
            <a:r>
              <a:rPr lang="fr-FR" sz="1400" i="1" dirty="0">
                <a:latin typeface="Verdana" panose="020B0604030504040204" pitchFamily="34" charset="0"/>
                <a:ea typeface="Verdana" panose="020B0604030504040204" pitchFamily="34" charset="0"/>
              </a:rPr>
              <a:t>TCO</a:t>
            </a:r>
            <a:r>
              <a:rPr lang="fr-FR" sz="1400" dirty="0">
                <a:latin typeface="Verdana" panose="020B0604030504040204" pitchFamily="34" charset="0"/>
                <a:ea typeface="Verdana" panose="020B0604030504040204" pitchFamily="34" charset="0"/>
              </a:rPr>
              <a:t>).</a:t>
            </a:r>
          </a:p>
          <a:p>
            <a:pPr marL="0" indent="0" algn="l">
              <a:lnSpc>
                <a:spcPct val="150000"/>
              </a:lnSpc>
              <a:buNone/>
            </a:pPr>
            <a:endParaRPr lang="fr-FR" sz="2000" dirty="0">
              <a:latin typeface="Verdana" panose="020B0604030504040204" pitchFamily="34" charset="0"/>
              <a:ea typeface="Verdana" panose="020B0604030504040204" pitchFamily="34" charset="0"/>
            </a:endParaRPr>
          </a:p>
          <a:p>
            <a:pPr marL="0" indent="0">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4</a:t>
            </a:fld>
            <a:endParaRPr lang="fr-FR"/>
          </a:p>
        </p:txBody>
      </p:sp>
      <p:pic>
        <p:nvPicPr>
          <p:cNvPr id="4100" name="Picture 4" descr="Technologie NB-IoT, que faut-il savoir sur cette alternative au LoRa">
            <a:extLst>
              <a:ext uri="{FF2B5EF4-FFF2-40B4-BE49-F238E27FC236}">
                <a16:creationId xmlns:a16="http://schemas.microsoft.com/office/drawing/2014/main" id="{575B3008-E368-4B31-998C-79CEEBEF60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2641" y="2343473"/>
            <a:ext cx="4588392" cy="2985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757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720131"/>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 INTRODUCTION &amp; CHANGEMENT DE PARADIGME</a:t>
            </a:r>
            <a:br>
              <a:rPr lang="fr-FR" dirty="0">
                <a:latin typeface="Verdana" panose="020B0604030504040204" pitchFamily="34" charset="0"/>
                <a:ea typeface="Verdana" panose="020B0604030504040204" pitchFamily="34" charset="0"/>
              </a:rPr>
            </a:b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3" y="1592542"/>
            <a:ext cx="6591300" cy="4351338"/>
          </a:xfrm>
        </p:spPr>
        <p:txBody>
          <a:bodyPr>
            <a:normAutofit/>
          </a:bodyPr>
          <a:lstStyle/>
          <a:p>
            <a:pPr marL="0" indent="0">
              <a:buNone/>
            </a:pPr>
            <a:r>
              <a:rPr lang="fr-FR" b="1" dirty="0">
                <a:latin typeface="Verdana" panose="020B0604030504040204" pitchFamily="34" charset="0"/>
                <a:ea typeface="Verdana" panose="020B0604030504040204" pitchFamily="34" charset="0"/>
              </a:rPr>
              <a:t>2. Changement de paradigme.</a:t>
            </a:r>
          </a:p>
          <a:p>
            <a:pPr marL="0" indent="0" algn="l">
              <a:lnSpc>
                <a:spcPct val="150000"/>
              </a:lnSpc>
              <a:buNone/>
            </a:pPr>
            <a:r>
              <a:rPr lang="fr-FR" sz="1400" dirty="0">
                <a:latin typeface="Verdana" panose="020B0604030504040204" pitchFamily="34" charset="0"/>
                <a:ea typeface="Verdana" panose="020B0604030504040204" pitchFamily="34" charset="0"/>
              </a:rPr>
              <a:t>Du « Stockage d'Énergie » à la « Capture Ambiante » </a:t>
            </a:r>
          </a:p>
          <a:p>
            <a:pPr marL="0" indent="0" algn="l">
              <a:lnSpc>
                <a:spcPct val="150000"/>
              </a:lnSpc>
              <a:buNone/>
            </a:pPr>
            <a:r>
              <a:rPr lang="fr-FR" sz="1400" dirty="0">
                <a:latin typeface="Verdana" panose="020B0604030504040204" pitchFamily="34" charset="0"/>
                <a:ea typeface="Verdana" panose="020B0604030504040204" pitchFamily="34" charset="0"/>
              </a:rPr>
              <a:t>Face à cette impasse, l'électronique opère un basculement de philosophie fondamental :</a:t>
            </a:r>
          </a:p>
          <a:p>
            <a:pPr algn="l">
              <a:lnSpc>
                <a:spcPct val="150000"/>
              </a:lnSpc>
              <a:buFont typeface="Wingdings" panose="05000000000000000000" pitchFamily="2" charset="2"/>
              <a:buChar char="q"/>
            </a:pPr>
            <a:r>
              <a:rPr lang="fr-FR" sz="1400" b="1" dirty="0">
                <a:latin typeface="Verdana" panose="020B0604030504040204" pitchFamily="34" charset="0"/>
                <a:ea typeface="Verdana" panose="020B0604030504040204" pitchFamily="34" charset="0"/>
              </a:rPr>
              <a:t>Hier (L'approche "Réservoir") :</a:t>
            </a:r>
            <a:r>
              <a:rPr lang="fr-FR" sz="1400" dirty="0">
                <a:latin typeface="Verdana" panose="020B0604030504040204" pitchFamily="34" charset="0"/>
                <a:ea typeface="Verdana" panose="020B0604030504040204" pitchFamily="34" charset="0"/>
              </a:rPr>
              <a:t> L'appareil embarque toute son énergie de vie dès le premier jour. Sa durée de vie est un compte à rebours inévitable vers zéro.</a:t>
            </a:r>
          </a:p>
          <a:p>
            <a:pPr algn="l">
              <a:lnSpc>
                <a:spcPct val="150000"/>
              </a:lnSpc>
              <a:buFont typeface="Wingdings" panose="05000000000000000000" pitchFamily="2" charset="2"/>
              <a:buChar char="q"/>
            </a:pPr>
            <a:r>
              <a:rPr lang="fr-FR" sz="1400" b="1" dirty="0">
                <a:latin typeface="Verdana" panose="020B0604030504040204" pitchFamily="34" charset="0"/>
                <a:ea typeface="Verdana" panose="020B0604030504040204" pitchFamily="34" charset="0"/>
              </a:rPr>
              <a:t>Aujourd'hui (L'approche "Flux") :</a:t>
            </a:r>
            <a:r>
              <a:rPr lang="fr-FR" sz="1400" dirty="0">
                <a:latin typeface="Verdana" panose="020B0604030504040204" pitchFamily="34" charset="0"/>
                <a:ea typeface="Verdana" panose="020B0604030504040204" pitchFamily="34" charset="0"/>
              </a:rPr>
              <a:t> L'appareil n'emporte presque aucun réservoir, mais s'insère dans un environnement riche en énergie résiduelle (chaleur, vibrations, lumière, ondes) qu'il intercepte pour fonctionner.</a:t>
            </a:r>
          </a:p>
          <a:p>
            <a:pPr marL="0" indent="0">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5</a:t>
            </a:fld>
            <a:endParaRPr lang="fr-FR"/>
          </a:p>
        </p:txBody>
      </p:sp>
      <p:pic>
        <p:nvPicPr>
          <p:cNvPr id="8194" name="Picture 2" descr="9,000+ Free Artificial Brain &amp; Brain Images - Pixabay">
            <a:extLst>
              <a:ext uri="{FF2B5EF4-FFF2-40B4-BE49-F238E27FC236}">
                <a16:creationId xmlns:a16="http://schemas.microsoft.com/office/drawing/2014/main" id="{EDBD61B7-F4EE-433A-A773-A4B38E3000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4176" y="2021881"/>
            <a:ext cx="3117199" cy="4334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48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720131"/>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 INTRODUCTION &amp; CHANGEMENT DE PARADIGME</a:t>
            </a:r>
            <a:br>
              <a:rPr lang="fr-FR" dirty="0">
                <a:latin typeface="Verdana" panose="020B0604030504040204" pitchFamily="34" charset="0"/>
                <a:ea typeface="Verdana" panose="020B0604030504040204" pitchFamily="34" charset="0"/>
              </a:rPr>
            </a:b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3" y="1592542"/>
            <a:ext cx="4722502" cy="4351338"/>
          </a:xfrm>
        </p:spPr>
        <p:txBody>
          <a:bodyPr>
            <a:normAutofit fontScale="85000" lnSpcReduction="10000"/>
          </a:bodyPr>
          <a:lstStyle/>
          <a:p>
            <a:pPr marL="0" indent="0">
              <a:buNone/>
            </a:pPr>
            <a:r>
              <a:rPr lang="fr-FR" sz="3300" b="1" dirty="0">
                <a:latin typeface="Verdana" panose="020B0604030504040204" pitchFamily="34" charset="0"/>
                <a:ea typeface="Verdana" panose="020B0604030504040204" pitchFamily="34" charset="0"/>
              </a:rPr>
              <a:t>3. Energy </a:t>
            </a:r>
            <a:r>
              <a:rPr lang="fr-FR" sz="3300" b="1" dirty="0" err="1">
                <a:latin typeface="Verdana" panose="020B0604030504040204" pitchFamily="34" charset="0"/>
                <a:ea typeface="Verdana" panose="020B0604030504040204" pitchFamily="34" charset="0"/>
              </a:rPr>
              <a:t>Harvesting</a:t>
            </a:r>
            <a:r>
              <a:rPr lang="fr-FR" sz="3300" dirty="0">
                <a:latin typeface="Verdana" panose="020B0604030504040204" pitchFamily="34" charset="0"/>
                <a:ea typeface="Verdana" panose="020B0604030504040204" pitchFamily="34" charset="0"/>
              </a:rPr>
              <a:t> </a:t>
            </a:r>
            <a:r>
              <a:rPr lang="fr-FR" sz="3300" b="1" dirty="0">
                <a:latin typeface="Verdana" panose="020B0604030504040204" pitchFamily="34" charset="0"/>
                <a:ea typeface="Verdana" panose="020B0604030504040204" pitchFamily="34" charset="0"/>
              </a:rPr>
              <a:t>.</a:t>
            </a:r>
          </a:p>
          <a:p>
            <a:pPr marL="0" indent="0" algn="l">
              <a:lnSpc>
                <a:spcPct val="150000"/>
              </a:lnSpc>
              <a:buNone/>
            </a:pPr>
            <a:r>
              <a:rPr lang="fr-FR" sz="2000" b="1" dirty="0">
                <a:latin typeface="Verdana" panose="020B0604030504040204" pitchFamily="34" charset="0"/>
                <a:ea typeface="Verdana" panose="020B0604030504040204" pitchFamily="34" charset="0"/>
              </a:rPr>
              <a:t>DEFINITION</a:t>
            </a:r>
          </a:p>
          <a:p>
            <a:pPr marL="0" indent="0" algn="l">
              <a:lnSpc>
                <a:spcPct val="150000"/>
              </a:lnSpc>
              <a:buNone/>
            </a:pPr>
            <a:r>
              <a:rPr lang="fr-FR" sz="2000" dirty="0">
                <a:latin typeface="Verdana" panose="020B0604030504040204" pitchFamily="34" charset="0"/>
                <a:ea typeface="Verdana" panose="020B0604030504040204" pitchFamily="34" charset="0"/>
              </a:rPr>
              <a:t>Le </a:t>
            </a:r>
            <a:r>
              <a:rPr lang="fr-FR" sz="2000" b="1" dirty="0">
                <a:latin typeface="Verdana" panose="020B0604030504040204" pitchFamily="34" charset="0"/>
                <a:ea typeface="Verdana" panose="020B0604030504040204" pitchFamily="34" charset="0"/>
              </a:rPr>
              <a:t>Energy </a:t>
            </a:r>
            <a:r>
              <a:rPr lang="fr-FR" sz="2000" b="1" dirty="0" err="1">
                <a:latin typeface="Verdana" panose="020B0604030504040204" pitchFamily="34" charset="0"/>
                <a:ea typeface="Verdana" panose="020B0604030504040204" pitchFamily="34" charset="0"/>
              </a:rPr>
              <a:t>Harvesting</a:t>
            </a:r>
            <a:r>
              <a:rPr lang="fr-FR" sz="2000" dirty="0">
                <a:latin typeface="Verdana" panose="020B0604030504040204" pitchFamily="34" charset="0"/>
                <a:ea typeface="Verdana" panose="020B0604030504040204" pitchFamily="34" charset="0"/>
              </a:rPr>
              <a:t> (ou récupérateur d'énergie) est l'ensemble des procédés électroniques et physiques permettant de capturer de </a:t>
            </a:r>
            <a:r>
              <a:rPr lang="fr-FR" sz="2000" dirty="0" err="1">
                <a:latin typeface="Verdana" panose="020B0604030504040204" pitchFamily="34" charset="0"/>
                <a:ea typeface="Verdana" panose="020B0604030504040204" pitchFamily="34" charset="0"/>
              </a:rPr>
              <a:t>micro-quantités</a:t>
            </a:r>
            <a:r>
              <a:rPr lang="fr-FR" sz="2000" dirty="0">
                <a:latin typeface="Verdana" panose="020B0604030504040204" pitchFamily="34" charset="0"/>
                <a:ea typeface="Verdana" panose="020B0604030504040204" pitchFamily="34" charset="0"/>
              </a:rPr>
              <a:t> d'énergie présentes naturellement dans l'environnement ambiant et de les convertir en énergie électrique exploitable pour des systèmes numériques.</a:t>
            </a: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6</a:t>
            </a:fld>
            <a:endParaRPr lang="fr-FR"/>
          </a:p>
        </p:txBody>
      </p:sp>
      <p:pic>
        <p:nvPicPr>
          <p:cNvPr id="6" name="Picture 5">
            <a:extLst>
              <a:ext uri="{FF2B5EF4-FFF2-40B4-BE49-F238E27FC236}">
                <a16:creationId xmlns:a16="http://schemas.microsoft.com/office/drawing/2014/main" id="{E840AFC5-6191-4077-B934-1ED953D9FA57}"/>
              </a:ext>
            </a:extLst>
          </p:cNvPr>
          <p:cNvPicPr>
            <a:picLocks noChangeAspect="1"/>
          </p:cNvPicPr>
          <p:nvPr/>
        </p:nvPicPr>
        <p:blipFill>
          <a:blip r:embed="rId4"/>
          <a:stretch>
            <a:fillRect/>
          </a:stretch>
        </p:blipFill>
        <p:spPr>
          <a:xfrm>
            <a:off x="5560702" y="2045694"/>
            <a:ext cx="6390775" cy="3488714"/>
          </a:xfrm>
          <a:prstGeom prst="rect">
            <a:avLst/>
          </a:prstGeom>
        </p:spPr>
      </p:pic>
    </p:spTree>
    <p:extLst>
      <p:ext uri="{BB962C8B-B14F-4D97-AF65-F5344CB8AC3E}">
        <p14:creationId xmlns:p14="http://schemas.microsoft.com/office/powerpoint/2010/main" val="22172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720131"/>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 INTRODUCTION &amp; CHANGEMENT DE PARADIGME</a:t>
            </a:r>
            <a:br>
              <a:rPr lang="fr-FR" dirty="0">
                <a:latin typeface="Verdana" panose="020B0604030504040204" pitchFamily="34" charset="0"/>
                <a:ea typeface="Verdana" panose="020B0604030504040204" pitchFamily="34" charset="0"/>
              </a:rPr>
            </a:b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2" y="1448164"/>
            <a:ext cx="7940487" cy="4351338"/>
          </a:xfrm>
        </p:spPr>
        <p:txBody>
          <a:bodyPr>
            <a:normAutofit/>
          </a:bodyPr>
          <a:lstStyle/>
          <a:p>
            <a:pPr marL="0" indent="0">
              <a:buNone/>
            </a:pPr>
            <a:r>
              <a:rPr lang="fr-FR" b="1" dirty="0">
                <a:latin typeface="Verdana" panose="020B0604030504040204" pitchFamily="34" charset="0"/>
                <a:ea typeface="Verdana" panose="020B0604030504040204" pitchFamily="34" charset="0"/>
              </a:rPr>
              <a:t>3. Energy </a:t>
            </a:r>
            <a:r>
              <a:rPr lang="fr-FR" b="1" dirty="0" err="1">
                <a:latin typeface="Verdana" panose="020B0604030504040204" pitchFamily="34" charset="0"/>
                <a:ea typeface="Verdana" panose="020B0604030504040204" pitchFamily="34" charset="0"/>
              </a:rPr>
              <a:t>Harvesting</a:t>
            </a:r>
            <a:r>
              <a:rPr lang="fr-FR" dirty="0">
                <a:latin typeface="Verdana" panose="020B0604030504040204" pitchFamily="34" charset="0"/>
                <a:ea typeface="Verdana" panose="020B0604030504040204" pitchFamily="34" charset="0"/>
              </a:rPr>
              <a:t> </a:t>
            </a:r>
            <a:r>
              <a:rPr lang="fr-FR" b="1" dirty="0">
                <a:latin typeface="Verdana" panose="020B0604030504040204" pitchFamily="34" charset="0"/>
                <a:ea typeface="Verdana" panose="020B0604030504040204" pitchFamily="34" charset="0"/>
              </a:rPr>
              <a:t>.</a:t>
            </a:r>
          </a:p>
          <a:p>
            <a:pPr marL="0" indent="0" algn="l">
              <a:lnSpc>
                <a:spcPct val="150000"/>
              </a:lnSpc>
              <a:buNone/>
            </a:pPr>
            <a:r>
              <a:rPr lang="fr-FR" sz="2000" b="1" dirty="0">
                <a:latin typeface="Verdana" panose="020B0604030504040204" pitchFamily="34" charset="0"/>
                <a:ea typeface="Verdana" panose="020B0604030504040204" pitchFamily="34" charset="0"/>
              </a:rPr>
              <a:t>RÉCOLTE D'ÉNERGIE VS PRODUCTION D'ÉNERGIE</a:t>
            </a: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7</a:t>
            </a:fld>
            <a:endParaRPr lang="fr-FR"/>
          </a:p>
        </p:txBody>
      </p:sp>
      <p:graphicFrame>
        <p:nvGraphicFramePr>
          <p:cNvPr id="6" name="Table 5">
            <a:extLst>
              <a:ext uri="{FF2B5EF4-FFF2-40B4-BE49-F238E27FC236}">
                <a16:creationId xmlns:a16="http://schemas.microsoft.com/office/drawing/2014/main" id="{0375AC95-1865-44DA-B39C-6E04B034A21A}"/>
              </a:ext>
            </a:extLst>
          </p:cNvPr>
          <p:cNvGraphicFramePr>
            <a:graphicFrameLocks noGrp="1"/>
          </p:cNvGraphicFramePr>
          <p:nvPr>
            <p:extLst>
              <p:ext uri="{D42A27DB-BD31-4B8C-83A1-F6EECF244321}">
                <p14:modId xmlns:p14="http://schemas.microsoft.com/office/powerpoint/2010/main" val="1320725348"/>
              </p:ext>
            </p:extLst>
          </p:nvPr>
        </p:nvGraphicFramePr>
        <p:xfrm>
          <a:off x="395890" y="2570086"/>
          <a:ext cx="11261559" cy="4175760"/>
        </p:xfrm>
        <a:graphic>
          <a:graphicData uri="http://schemas.openxmlformats.org/drawingml/2006/table">
            <a:tbl>
              <a:tblPr/>
              <a:tblGrid>
                <a:gridCol w="3753853">
                  <a:extLst>
                    <a:ext uri="{9D8B030D-6E8A-4147-A177-3AD203B41FA5}">
                      <a16:colId xmlns:a16="http://schemas.microsoft.com/office/drawing/2014/main" val="1514762459"/>
                    </a:ext>
                  </a:extLst>
                </a:gridCol>
                <a:gridCol w="3753853">
                  <a:extLst>
                    <a:ext uri="{9D8B030D-6E8A-4147-A177-3AD203B41FA5}">
                      <a16:colId xmlns:a16="http://schemas.microsoft.com/office/drawing/2014/main" val="708537861"/>
                    </a:ext>
                  </a:extLst>
                </a:gridCol>
                <a:gridCol w="3753853">
                  <a:extLst>
                    <a:ext uri="{9D8B030D-6E8A-4147-A177-3AD203B41FA5}">
                      <a16:colId xmlns:a16="http://schemas.microsoft.com/office/drawing/2014/main" val="2985290599"/>
                    </a:ext>
                  </a:extLst>
                </a:gridCol>
              </a:tblGrid>
              <a:tr h="0">
                <a:tc>
                  <a:txBody>
                    <a:bodyPr/>
                    <a:lstStyle/>
                    <a:p>
                      <a:r>
                        <a:rPr lang="fr-FR" b="1">
                          <a:effectLst/>
                          <a:latin typeface="Verdana" panose="020B0604030504040204" pitchFamily="34" charset="0"/>
                          <a:ea typeface="Verdana" panose="020B0604030504040204" pitchFamily="34" charset="0"/>
                        </a:rPr>
                        <a:t>Critère</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b="1">
                          <a:effectLst/>
                          <a:latin typeface="Verdana" panose="020B0604030504040204" pitchFamily="34" charset="0"/>
                          <a:ea typeface="Verdana" panose="020B0604030504040204" pitchFamily="34" charset="0"/>
                        </a:rPr>
                        <a:t>Production d'Énergie (Renouvelable)</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b="1" dirty="0">
                          <a:effectLst/>
                          <a:latin typeface="Verdana" panose="020B0604030504040204" pitchFamily="34" charset="0"/>
                          <a:ea typeface="Verdana" panose="020B0604030504040204" pitchFamily="34" charset="0"/>
                        </a:rPr>
                        <a:t>Récolte d'Énergie (Energy </a:t>
                      </a:r>
                      <a:r>
                        <a:rPr lang="fr-FR" b="1" dirty="0" err="1">
                          <a:effectLst/>
                          <a:latin typeface="Verdana" panose="020B0604030504040204" pitchFamily="34" charset="0"/>
                          <a:ea typeface="Verdana" panose="020B0604030504040204" pitchFamily="34" charset="0"/>
                        </a:rPr>
                        <a:t>Harvesting</a:t>
                      </a:r>
                      <a:r>
                        <a:rPr lang="fr-FR" b="1" dirty="0">
                          <a:effectLst/>
                          <a:latin typeface="Verdana" panose="020B0604030504040204" pitchFamily="34" charset="0"/>
                          <a:ea typeface="Verdana" panose="020B0604030504040204" pitchFamily="34" charset="0"/>
                        </a:rPr>
                        <a:t>)</a:t>
                      </a:r>
                      <a:endParaRPr lang="fr-FR" dirty="0">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744052722"/>
                  </a:ext>
                </a:extLst>
              </a:tr>
              <a:tr h="0">
                <a:tc>
                  <a:txBody>
                    <a:bodyPr/>
                    <a:lstStyle/>
                    <a:p>
                      <a:r>
                        <a:rPr lang="fr-FR" b="1">
                          <a:effectLst/>
                          <a:latin typeface="Verdana" panose="020B0604030504040204" pitchFamily="34" charset="0"/>
                          <a:ea typeface="Verdana" panose="020B0604030504040204" pitchFamily="34" charset="0"/>
                        </a:rPr>
                        <a:t>Objectif</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dirty="0">
                          <a:effectLst/>
                          <a:latin typeface="Verdana" panose="020B0604030504040204" pitchFamily="34" charset="0"/>
                          <a:ea typeface="Verdana" panose="020B0604030504040204" pitchFamily="34" charset="0"/>
                        </a:rPr>
                        <a:t>Alimenter des réseaux, des maisons, des véhicules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dirty="0">
                          <a:effectLst/>
                          <a:latin typeface="Verdana" panose="020B0604030504040204" pitchFamily="34" charset="0"/>
                          <a:ea typeface="Verdana" panose="020B0604030504040204" pitchFamily="34" charset="0"/>
                        </a:rPr>
                        <a:t>Alimenter des puces électroniques et des capteurs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642762412"/>
                  </a:ext>
                </a:extLst>
              </a:tr>
              <a:tr h="0">
                <a:tc>
                  <a:txBody>
                    <a:bodyPr/>
                    <a:lstStyle/>
                    <a:p>
                      <a:r>
                        <a:rPr lang="fr-FR" b="1">
                          <a:effectLst/>
                          <a:latin typeface="Verdana" panose="020B0604030504040204" pitchFamily="34" charset="0"/>
                          <a:ea typeface="Verdana" panose="020B0604030504040204" pitchFamily="34" charset="0"/>
                        </a:rPr>
                        <a:t>Ordre de grandeur</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pl-PL" dirty="0">
                          <a:effectLst/>
                          <a:latin typeface="Verdana" panose="020B0604030504040204" pitchFamily="34" charset="0"/>
                          <a:ea typeface="Verdana" panose="020B0604030504040204" pitchFamily="34" charset="0"/>
                        </a:rPr>
                        <a:t>Watts (W), Kilowatts (kW), Megawatts </a:t>
                      </a:r>
                      <a:r>
                        <a:rPr lang="fr-FR" dirty="0">
                          <a:effectLst/>
                          <a:latin typeface="Verdana" panose="020B0604030504040204" pitchFamily="34" charset="0"/>
                          <a:ea typeface="Verdana" panose="020B0604030504040204" pitchFamily="34" charset="0"/>
                        </a:rPr>
                        <a:t>(</a:t>
                      </a:r>
                      <a:r>
                        <a:rPr lang="pl-PL" dirty="0">
                          <a:effectLst/>
                          <a:latin typeface="Verdana" panose="020B0604030504040204" pitchFamily="34" charset="0"/>
                          <a:ea typeface="Verdana" panose="020B0604030504040204" pitchFamily="34" charset="0"/>
                        </a:rPr>
                        <a:t>MW)</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dirty="0">
                          <a:effectLst/>
                          <a:latin typeface="Verdana" panose="020B0604030504040204" pitchFamily="34" charset="0"/>
                          <a:ea typeface="Verdana" panose="020B0604030504040204" pitchFamily="34" charset="0"/>
                        </a:rPr>
                        <a:t>Microwatts (</a:t>
                      </a:r>
                      <a:r>
                        <a:rPr lang="fr-FR" dirty="0" err="1">
                          <a:effectLst/>
                          <a:latin typeface="Verdana" panose="020B0604030504040204" pitchFamily="34" charset="0"/>
                          <a:ea typeface="Verdana" panose="020B0604030504040204" pitchFamily="34" charset="0"/>
                        </a:rPr>
                        <a:t>uW</a:t>
                      </a:r>
                      <a:r>
                        <a:rPr lang="fr-FR" dirty="0">
                          <a:effectLst/>
                          <a:latin typeface="Verdana" panose="020B0604030504040204" pitchFamily="34" charset="0"/>
                          <a:ea typeface="Verdana" panose="020B0604030504040204" pitchFamily="34" charset="0"/>
                        </a:rPr>
                        <a:t>) à Milliwatts (mW)</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983967082"/>
                  </a:ext>
                </a:extLst>
              </a:tr>
              <a:tr h="0">
                <a:tc>
                  <a:txBody>
                    <a:bodyPr/>
                    <a:lstStyle/>
                    <a:p>
                      <a:r>
                        <a:rPr lang="fr-FR" b="1">
                          <a:effectLst/>
                          <a:latin typeface="Verdana" panose="020B0604030504040204" pitchFamily="34" charset="0"/>
                          <a:ea typeface="Verdana" panose="020B0604030504040204" pitchFamily="34" charset="0"/>
                        </a:rPr>
                        <a:t>Source privilégiée</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a:effectLst/>
                          <a:latin typeface="Verdana" panose="020B0604030504040204" pitchFamily="34" charset="0"/>
                          <a:ea typeface="Verdana" panose="020B0604030504040204" pitchFamily="34" charset="0"/>
                        </a:rPr>
                        <a:t>Soleil direct, vents forts, barrages hydrauliques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dirty="0">
                          <a:effectLst/>
                          <a:latin typeface="Verdana" panose="020B0604030504040204" pitchFamily="34" charset="0"/>
                          <a:ea typeface="Verdana" panose="020B0604030504040204" pitchFamily="34" charset="0"/>
                        </a:rPr>
                        <a:t>Lumière artificielle, vibrations de machines, gradients thermiques légers, ondes Wi-Fi/RF</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90391111"/>
                  </a:ext>
                </a:extLst>
              </a:tr>
              <a:tr h="0">
                <a:tc>
                  <a:txBody>
                    <a:bodyPr/>
                    <a:lstStyle/>
                    <a:p>
                      <a:r>
                        <a:rPr lang="fr-FR" b="1">
                          <a:effectLst/>
                          <a:latin typeface="Verdana" panose="020B0604030504040204" pitchFamily="34" charset="0"/>
                          <a:ea typeface="Verdana" panose="020B0604030504040204" pitchFamily="34" charset="0"/>
                        </a:rPr>
                        <a:t>Philosophie</a:t>
                      </a:r>
                      <a:endParaRPr lang="fr-FR">
                        <a:effectLst/>
                        <a:latin typeface="Verdana" panose="020B0604030504040204" pitchFamily="34" charset="0"/>
                        <a:ea typeface="Verdana" panose="020B0604030504040204" pitchFamily="34" charset="0"/>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a:effectLst/>
                          <a:latin typeface="Verdana" panose="020B0604030504040204" pitchFamily="34" charset="0"/>
                          <a:ea typeface="Verdana" panose="020B0604030504040204" pitchFamily="34" charset="0"/>
                        </a:rPr>
                        <a:t>Couvrir de gros besoins de puissance</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fr-FR" dirty="0">
                          <a:effectLst/>
                          <a:latin typeface="Verdana" panose="020B0604030504040204" pitchFamily="34" charset="0"/>
                          <a:ea typeface="Verdana" panose="020B0604030504040204" pitchFamily="34" charset="0"/>
                        </a:rPr>
                        <a:t>Réduire au minimum la consommation pour dépendre d'un micro-flux</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160526224"/>
                  </a:ext>
                </a:extLst>
              </a:tr>
            </a:tbl>
          </a:graphicData>
        </a:graphic>
      </p:graphicFrame>
    </p:spTree>
    <p:extLst>
      <p:ext uri="{BB962C8B-B14F-4D97-AF65-F5344CB8AC3E}">
        <p14:creationId xmlns:p14="http://schemas.microsoft.com/office/powerpoint/2010/main" val="132973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720131"/>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 INTRODUCTION &amp; CHANGEMENT DE PARADIGME</a:t>
            </a:r>
            <a:br>
              <a:rPr lang="fr-FR" dirty="0">
                <a:latin typeface="Verdana" panose="020B0604030504040204" pitchFamily="34" charset="0"/>
                <a:ea typeface="Verdana" panose="020B0604030504040204" pitchFamily="34" charset="0"/>
              </a:rPr>
            </a:b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3" y="1448164"/>
            <a:ext cx="6591300" cy="4351338"/>
          </a:xfrm>
        </p:spPr>
        <p:txBody>
          <a:bodyPr>
            <a:normAutofit/>
          </a:bodyPr>
          <a:lstStyle/>
          <a:p>
            <a:pPr marL="0" indent="0">
              <a:buNone/>
            </a:pPr>
            <a:r>
              <a:rPr lang="fr-FR" b="1" dirty="0">
                <a:latin typeface="Verdana" panose="020B0604030504040204" pitchFamily="34" charset="0"/>
                <a:ea typeface="Verdana" panose="020B0604030504040204" pitchFamily="34" charset="0"/>
              </a:rPr>
              <a:t>3. Energy </a:t>
            </a:r>
            <a:r>
              <a:rPr lang="fr-FR" b="1" dirty="0" err="1">
                <a:latin typeface="Verdana" panose="020B0604030504040204" pitchFamily="34" charset="0"/>
                <a:ea typeface="Verdana" panose="020B0604030504040204" pitchFamily="34" charset="0"/>
              </a:rPr>
              <a:t>Harvesting</a:t>
            </a:r>
            <a:r>
              <a:rPr lang="fr-FR" b="1" dirty="0">
                <a:latin typeface="Verdana" panose="020B0604030504040204" pitchFamily="34" charset="0"/>
                <a:ea typeface="Verdana" panose="020B0604030504040204" pitchFamily="34" charset="0"/>
              </a:rPr>
              <a:t>.</a:t>
            </a:r>
          </a:p>
          <a:p>
            <a:pPr marL="0" indent="0" algn="l">
              <a:lnSpc>
                <a:spcPct val="150000"/>
              </a:lnSpc>
              <a:buNone/>
            </a:pPr>
            <a:r>
              <a:rPr lang="fr-FR" sz="2000" b="1" dirty="0">
                <a:latin typeface="Verdana" panose="020B0604030504040204" pitchFamily="34" charset="0"/>
                <a:ea typeface="Verdana" panose="020B0604030504040204" pitchFamily="34" charset="0"/>
              </a:rPr>
              <a:t>LA RÉVOLUTION DU « FIT AND FORGET » </a:t>
            </a:r>
          </a:p>
          <a:p>
            <a:pPr algn="l">
              <a:lnSpc>
                <a:spcPct val="150000"/>
              </a:lnSpc>
              <a:buFont typeface="Courier New" panose="02070309020205020404" pitchFamily="49" charset="0"/>
              <a:buChar char="o"/>
            </a:pPr>
            <a:r>
              <a:rPr lang="fr-FR" sz="1800" dirty="0">
                <a:latin typeface="Verdana" panose="020B0604030504040204" pitchFamily="34" charset="0"/>
                <a:ea typeface="Verdana" panose="020B0604030504040204" pitchFamily="34" charset="0"/>
              </a:rPr>
              <a:t>Durée de vie calquée sur la structure  ;</a:t>
            </a:r>
          </a:p>
          <a:p>
            <a:pPr algn="l">
              <a:lnSpc>
                <a:spcPct val="150000"/>
              </a:lnSpc>
              <a:buFont typeface="Courier New" panose="02070309020205020404" pitchFamily="49" charset="0"/>
              <a:buChar char="o"/>
            </a:pPr>
            <a:r>
              <a:rPr lang="fr-FR" sz="1800" dirty="0">
                <a:latin typeface="Verdana" panose="020B0604030504040204" pitchFamily="34" charset="0"/>
                <a:ea typeface="Verdana" panose="020B0604030504040204" pitchFamily="34" charset="0"/>
              </a:rPr>
              <a:t>Déploiement massif rendu possible ;</a:t>
            </a:r>
          </a:p>
          <a:p>
            <a:pPr algn="l">
              <a:lnSpc>
                <a:spcPct val="150000"/>
              </a:lnSpc>
              <a:buFont typeface="Courier New" panose="02070309020205020404" pitchFamily="49" charset="0"/>
              <a:buChar char="o"/>
            </a:pPr>
            <a:r>
              <a:rPr lang="fr-FR" sz="1800" dirty="0">
                <a:latin typeface="Verdana" panose="020B0604030504040204" pitchFamily="34" charset="0"/>
                <a:ea typeface="Verdana" panose="020B0604030504040204" pitchFamily="34" charset="0"/>
              </a:rPr>
              <a:t>Économie circulaire intégrée.</a:t>
            </a:r>
            <a:endParaRPr lang="fr-FR" sz="1800"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8</a:t>
            </a:fld>
            <a:endParaRPr lang="fr-FR"/>
          </a:p>
        </p:txBody>
      </p:sp>
    </p:spTree>
    <p:extLst>
      <p:ext uri="{BB962C8B-B14F-4D97-AF65-F5344CB8AC3E}">
        <p14:creationId xmlns:p14="http://schemas.microsoft.com/office/powerpoint/2010/main" val="2234336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3" y="1592542"/>
            <a:ext cx="5768788" cy="4351338"/>
          </a:xfrm>
        </p:spPr>
        <p:txBody>
          <a:bodyPr>
            <a:normAutofit/>
          </a:bodyPr>
          <a:lstStyle/>
          <a:p>
            <a:pPr marL="514350" indent="-514350">
              <a:buAutoNum type="arabicPeriod"/>
            </a:pPr>
            <a:r>
              <a:rPr lang="fr-FR" b="1" dirty="0">
                <a:latin typeface="Verdana" panose="020B0604030504040204" pitchFamily="34" charset="0"/>
                <a:ea typeface="Verdana" panose="020B0604030504040204" pitchFamily="34" charset="0"/>
              </a:rPr>
              <a:t>Définition.</a:t>
            </a:r>
          </a:p>
          <a:p>
            <a:pPr marL="0" indent="0">
              <a:lnSpc>
                <a:spcPct val="150000"/>
              </a:lnSpc>
              <a:buNone/>
            </a:pPr>
            <a:r>
              <a:rPr lang="fr-FR" b="0" i="0" dirty="0">
                <a:effectLst/>
                <a:latin typeface="Source Sans 3"/>
              </a:rPr>
              <a:t>Un </a:t>
            </a:r>
            <a:r>
              <a:rPr lang="fr-FR" b="1" i="0" dirty="0">
                <a:effectLst/>
                <a:latin typeface="Source Sans 3"/>
              </a:rPr>
              <a:t>transducteur</a:t>
            </a:r>
            <a:r>
              <a:rPr lang="fr-FR" b="0" i="0" dirty="0">
                <a:effectLst/>
                <a:latin typeface="Source Sans 3"/>
              </a:rPr>
              <a:t> est un dispositif qui convertit une forme d'énergie en une autre, souvent d'un signal physique en un signal électrique ou inversement.</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9</a:t>
            </a:fld>
            <a:endParaRPr lang="fr-FR"/>
          </a:p>
        </p:txBody>
      </p:sp>
      <p:sp>
        <p:nvSpPr>
          <p:cNvPr id="11" name="TextBox 10">
            <a:extLst>
              <a:ext uri="{FF2B5EF4-FFF2-40B4-BE49-F238E27FC236}">
                <a16:creationId xmlns:a16="http://schemas.microsoft.com/office/drawing/2014/main" id="{C4E15FF1-2F10-4C7D-A43F-7C0F6870E52D}"/>
              </a:ext>
            </a:extLst>
          </p:cNvPr>
          <p:cNvSpPr txBox="1"/>
          <p:nvPr/>
        </p:nvSpPr>
        <p:spPr>
          <a:xfrm>
            <a:off x="534551" y="5156021"/>
            <a:ext cx="5358249" cy="1477328"/>
          </a:xfrm>
          <a:prstGeom prst="rect">
            <a:avLst/>
          </a:prstGeom>
          <a:noFill/>
        </p:spPr>
        <p:txBody>
          <a:bodyPr wrap="square">
            <a:spAutoFit/>
          </a:bodyPr>
          <a:lstStyle/>
          <a:p>
            <a:pPr algn="l"/>
            <a:r>
              <a:rPr lang="fr-FR" b="1" i="0" u="sng" dirty="0">
                <a:effectLst/>
                <a:latin typeface="Source Sans 3"/>
              </a:rPr>
              <a:t>Exemple :</a:t>
            </a:r>
          </a:p>
          <a:p>
            <a:pPr algn="l">
              <a:buFont typeface="Arial" panose="020B0604020202020204" pitchFamily="34" charset="0"/>
              <a:buChar char="•"/>
            </a:pPr>
            <a:r>
              <a:rPr lang="fr-FR" b="0" i="0" dirty="0">
                <a:effectLst/>
                <a:latin typeface="Source Sans 3"/>
              </a:rPr>
              <a:t>Microphone : Convertit les ondes sonores en signaux électriques.</a:t>
            </a:r>
          </a:p>
          <a:p>
            <a:pPr algn="l">
              <a:buFont typeface="Arial" panose="020B0604020202020204" pitchFamily="34" charset="0"/>
              <a:buChar char="•"/>
            </a:pPr>
            <a:r>
              <a:rPr lang="fr-FR" b="0" i="0" dirty="0">
                <a:effectLst/>
                <a:latin typeface="Source Sans 3"/>
              </a:rPr>
              <a:t>Thermocouple : Convertit la température en signal électrique.</a:t>
            </a:r>
          </a:p>
        </p:txBody>
      </p:sp>
      <p:pic>
        <p:nvPicPr>
          <p:cNvPr id="1026" name="Picture 2" descr="Transducteurs">
            <a:extLst>
              <a:ext uri="{FF2B5EF4-FFF2-40B4-BE49-F238E27FC236}">
                <a16:creationId xmlns:a16="http://schemas.microsoft.com/office/drawing/2014/main" id="{FA9C984E-F927-4253-A4C9-967F12F881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20"/>
          <a:stretch/>
        </p:blipFill>
        <p:spPr bwMode="auto">
          <a:xfrm>
            <a:off x="6460162" y="2941740"/>
            <a:ext cx="5617537" cy="196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658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2" y="1592542"/>
            <a:ext cx="6464113" cy="4351338"/>
          </a:xfrm>
        </p:spPr>
        <p:txBody>
          <a:bodyPr>
            <a:normAutofit fontScale="77500" lnSpcReduction="20000"/>
          </a:bodyPr>
          <a:lstStyle/>
          <a:p>
            <a:pPr marL="514350" indent="-514350">
              <a:buAutoNum type="arabicPeriod"/>
            </a:pPr>
            <a:r>
              <a:rPr lang="fr-FR" sz="3600" b="1" dirty="0">
                <a:latin typeface="Verdana" panose="020B0604030504040204" pitchFamily="34" charset="0"/>
                <a:ea typeface="Verdana" panose="020B0604030504040204" pitchFamily="34" charset="0"/>
              </a:rPr>
              <a:t>Définition.</a:t>
            </a:r>
          </a:p>
          <a:p>
            <a:pPr marL="0" indent="0">
              <a:lnSpc>
                <a:spcPct val="150000"/>
              </a:lnSpc>
              <a:buNone/>
            </a:pPr>
            <a:r>
              <a:rPr lang="fr-FR" b="0" i="0" dirty="0">
                <a:effectLst/>
                <a:latin typeface="Source Sans 3"/>
              </a:rPr>
              <a:t>Dans les systèmes informatiques :</a:t>
            </a:r>
          </a:p>
          <a:p>
            <a:pPr>
              <a:lnSpc>
                <a:spcPct val="150000"/>
              </a:lnSpc>
              <a:buFont typeface="Courier New" panose="02070309020205020404" pitchFamily="49" charset="0"/>
              <a:buChar char="o"/>
            </a:pPr>
            <a:r>
              <a:rPr lang="fr-FR" b="1" dirty="0">
                <a:latin typeface="Source Sans 3"/>
              </a:rPr>
              <a:t>Forme de Capteurs : </a:t>
            </a:r>
            <a:r>
              <a:rPr lang="fr-FR" b="0" i="0" dirty="0">
                <a:effectLst/>
                <a:latin typeface="Source Sans 3"/>
              </a:rPr>
              <a:t>recueillent des données environnementales, comme la température ou la lumière, puis les convertissent en données numériques compréhensibles par l'ordinateur. </a:t>
            </a:r>
          </a:p>
          <a:p>
            <a:pPr>
              <a:lnSpc>
                <a:spcPct val="150000"/>
              </a:lnSpc>
              <a:buFont typeface="Courier New" panose="02070309020205020404" pitchFamily="49" charset="0"/>
              <a:buChar char="o"/>
            </a:pPr>
            <a:r>
              <a:rPr lang="fr-FR" b="1" i="0" dirty="0">
                <a:effectLst/>
                <a:latin typeface="Source Sans 3"/>
              </a:rPr>
              <a:t>Forme d’actionneurs : </a:t>
            </a:r>
            <a:r>
              <a:rPr lang="fr-FR" dirty="0">
                <a:latin typeface="Source Sans 3"/>
              </a:rPr>
              <a:t>C</a:t>
            </a:r>
            <a:r>
              <a:rPr lang="fr-FR" b="0" i="0" dirty="0">
                <a:effectLst/>
                <a:latin typeface="Source Sans 3"/>
              </a:rPr>
              <a:t>ommande de l'ordinateur  vers les actions physiques, comme le mouvement d'un moteur.</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10</a:t>
            </a:fld>
            <a:endParaRPr lang="fr-FR"/>
          </a:p>
        </p:txBody>
      </p:sp>
      <p:pic>
        <p:nvPicPr>
          <p:cNvPr id="6" name="Picture 5">
            <a:extLst>
              <a:ext uri="{FF2B5EF4-FFF2-40B4-BE49-F238E27FC236}">
                <a16:creationId xmlns:a16="http://schemas.microsoft.com/office/drawing/2014/main" id="{694B469A-AB6D-4471-96B3-65F664E5F61E}"/>
              </a:ext>
            </a:extLst>
          </p:cNvPr>
          <p:cNvPicPr>
            <a:picLocks noChangeAspect="1"/>
          </p:cNvPicPr>
          <p:nvPr/>
        </p:nvPicPr>
        <p:blipFill rotWithShape="1">
          <a:blip r:embed="rId4"/>
          <a:srcRect l="4175" r="9859"/>
          <a:stretch/>
        </p:blipFill>
        <p:spPr>
          <a:xfrm>
            <a:off x="7134225" y="2080069"/>
            <a:ext cx="4716880" cy="3063505"/>
          </a:xfrm>
          <a:prstGeom prst="rect">
            <a:avLst/>
          </a:prstGeom>
        </p:spPr>
      </p:pic>
    </p:spTree>
    <p:extLst>
      <p:ext uri="{BB962C8B-B14F-4D97-AF65-F5344CB8AC3E}">
        <p14:creationId xmlns:p14="http://schemas.microsoft.com/office/powerpoint/2010/main" val="1002087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2" y="1592542"/>
            <a:ext cx="6464113" cy="4351338"/>
          </a:xfrm>
        </p:spPr>
        <p:txBody>
          <a:bodyPr>
            <a:normAutofit lnSpcReduction="10000"/>
          </a:bodyPr>
          <a:lstStyle/>
          <a:p>
            <a:pPr marL="0" indent="0">
              <a:buNone/>
            </a:pPr>
            <a:r>
              <a:rPr lang="fr-FR" sz="3600" b="1" dirty="0">
                <a:latin typeface="Verdana" panose="020B0604030504040204" pitchFamily="34" charset="0"/>
                <a:ea typeface="Verdana" panose="020B0604030504040204" pitchFamily="34" charset="0"/>
              </a:rPr>
              <a:t>2. Fonctionnement</a:t>
            </a:r>
          </a:p>
          <a:p>
            <a:pPr marL="0" indent="0">
              <a:lnSpc>
                <a:spcPct val="150000"/>
              </a:lnSpc>
              <a:buNone/>
            </a:pPr>
            <a:r>
              <a:rPr lang="fr-FR" b="0" i="0" dirty="0">
                <a:effectLst/>
                <a:latin typeface="Source Sans 3"/>
              </a:rPr>
              <a:t>Le potentiomètre convertit une grandeur d’entrée mécanique, une distance x en une grandeur de sortit électrique, la tension.</a:t>
            </a:r>
          </a:p>
          <a:p>
            <a:pPr marL="0" indent="0">
              <a:lnSpc>
                <a:spcPct val="150000"/>
              </a:lnSpc>
              <a:buNone/>
            </a:pPr>
            <a:r>
              <a:rPr lang="fr-FR" dirty="0">
                <a:latin typeface="Source Sans 3"/>
                <a:ea typeface="Verdana" panose="020B0604030504040204" pitchFamily="34" charset="0"/>
              </a:rPr>
              <a:t>La grandeur de sortie peut être mesurée, ici à l’aide d’un voltmètre : Il s’agit d’un capteur.</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11</a:t>
            </a:fld>
            <a:endParaRPr lang="fr-FR" dirty="0"/>
          </a:p>
        </p:txBody>
      </p:sp>
      <p:sp>
        <p:nvSpPr>
          <p:cNvPr id="10" name="TextBox 9">
            <a:extLst>
              <a:ext uri="{FF2B5EF4-FFF2-40B4-BE49-F238E27FC236}">
                <a16:creationId xmlns:a16="http://schemas.microsoft.com/office/drawing/2014/main" id="{592F0D65-6E34-4A2E-9134-8B137ABE8EFF}"/>
              </a:ext>
            </a:extLst>
          </p:cNvPr>
          <p:cNvSpPr txBox="1"/>
          <p:nvPr/>
        </p:nvSpPr>
        <p:spPr>
          <a:xfrm>
            <a:off x="4037598" y="5428849"/>
            <a:ext cx="4716880" cy="1200329"/>
          </a:xfrm>
          <a:prstGeom prst="rect">
            <a:avLst/>
          </a:prstGeom>
          <a:noFill/>
        </p:spPr>
        <p:txBody>
          <a:bodyPr wrap="square">
            <a:spAutoFit/>
          </a:bodyPr>
          <a:lstStyle/>
          <a:p>
            <a:pPr algn="ctr"/>
            <a:r>
              <a:rPr lang="fr-FR" sz="2400" dirty="0">
                <a:solidFill>
                  <a:srgbClr val="002060"/>
                </a:solidFill>
                <a:latin typeface="Verdana" panose="020B0604030504040204" pitchFamily="34" charset="0"/>
                <a:ea typeface="Verdana" panose="020B0604030504040204" pitchFamily="34" charset="0"/>
              </a:rPr>
              <a:t>04 grandes familles de conversion utilisées en conservation électrique</a:t>
            </a:r>
          </a:p>
        </p:txBody>
      </p:sp>
      <p:pic>
        <p:nvPicPr>
          <p:cNvPr id="7" name="Picture 6">
            <a:extLst>
              <a:ext uri="{FF2B5EF4-FFF2-40B4-BE49-F238E27FC236}">
                <a16:creationId xmlns:a16="http://schemas.microsoft.com/office/drawing/2014/main" id="{FF9B044E-C7CD-4BD1-BB53-A8AE52ABDB88}"/>
              </a:ext>
            </a:extLst>
          </p:cNvPr>
          <p:cNvPicPr>
            <a:picLocks noChangeAspect="1"/>
          </p:cNvPicPr>
          <p:nvPr/>
        </p:nvPicPr>
        <p:blipFill rotWithShape="1">
          <a:blip r:embed="rId4"/>
          <a:srcRect l="12427" r="10453"/>
          <a:stretch/>
        </p:blipFill>
        <p:spPr>
          <a:xfrm>
            <a:off x="7134225" y="3666010"/>
            <a:ext cx="4985085" cy="907904"/>
          </a:xfrm>
          <a:prstGeom prst="rect">
            <a:avLst/>
          </a:prstGeom>
        </p:spPr>
      </p:pic>
    </p:spTree>
    <p:extLst>
      <p:ext uri="{BB962C8B-B14F-4D97-AF65-F5344CB8AC3E}">
        <p14:creationId xmlns:p14="http://schemas.microsoft.com/office/powerpoint/2010/main" val="1015516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582706" y="1592542"/>
            <a:ext cx="10540191" cy="4351338"/>
          </a:xfrm>
        </p:spPr>
        <p:txBody>
          <a:bodyPr>
            <a:normAutofit/>
          </a:bodyPr>
          <a:lstStyle/>
          <a:p>
            <a:pPr marL="0" indent="0">
              <a:buNone/>
            </a:pPr>
            <a:r>
              <a:rPr lang="fr-FR" b="1" dirty="0">
                <a:latin typeface="Verdana" panose="020B0604030504040204" pitchFamily="34" charset="0"/>
                <a:ea typeface="Verdana" panose="020B0604030504040204" pitchFamily="34" charset="0"/>
              </a:rPr>
              <a:t>3. Énergie Mécanique</a:t>
            </a:r>
          </a:p>
          <a:p>
            <a:pPr marL="0" indent="0">
              <a:buNone/>
            </a:pPr>
            <a:endParaRPr lang="fr-FR" b="1" dirty="0">
              <a:latin typeface="Verdana" panose="020B0604030504040204" pitchFamily="34" charset="0"/>
              <a:ea typeface="Verdana" panose="020B0604030504040204" pitchFamily="34" charset="0"/>
            </a:endParaRPr>
          </a:p>
          <a:p>
            <a:pPr marL="0" indent="0">
              <a:buNone/>
            </a:pPr>
            <a:endParaRPr lang="fr-FR" b="1" dirty="0">
              <a:latin typeface="Verdana" panose="020B0604030504040204" pitchFamily="34" charset="0"/>
              <a:ea typeface="Verdana" panose="020B0604030504040204" pitchFamily="34" charset="0"/>
            </a:endParaRPr>
          </a:p>
          <a:p>
            <a:pPr marL="0" indent="0">
              <a:buNone/>
            </a:pPr>
            <a:endParaRPr lang="fr-FR" dirty="0">
              <a:latin typeface="Verdana" panose="020B0604030504040204" pitchFamily="34" charset="0"/>
              <a:ea typeface="Verdana" panose="020B0604030504040204" pitchFamily="34" charset="0"/>
            </a:endParaRPr>
          </a:p>
          <a:p>
            <a:pPr marL="0" indent="0">
              <a:buNone/>
            </a:pPr>
            <a:r>
              <a:rPr lang="fr-FR" dirty="0">
                <a:latin typeface="Verdana" panose="020B0604030504040204" pitchFamily="34" charset="0"/>
                <a:ea typeface="Verdana" panose="020B0604030504040204" pitchFamily="34" charset="0"/>
              </a:rPr>
              <a:t>Les vibrations de machines, les passages de véhicules, le vent, les flux de fluides ou même le pas humain constituent une source abondante d'énergie cinétique et mécanique.</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12</a:t>
            </a:fld>
            <a:endParaRPr lang="fr-FR"/>
          </a:p>
        </p:txBody>
      </p:sp>
      <p:pic>
        <p:nvPicPr>
          <p:cNvPr id="6" name="Picture 5">
            <a:extLst>
              <a:ext uri="{FF2B5EF4-FFF2-40B4-BE49-F238E27FC236}">
                <a16:creationId xmlns:a16="http://schemas.microsoft.com/office/drawing/2014/main" id="{75F6D324-73EE-4567-8C72-80320C081FF4}"/>
              </a:ext>
            </a:extLst>
          </p:cNvPr>
          <p:cNvPicPr>
            <a:picLocks noChangeAspect="1"/>
          </p:cNvPicPr>
          <p:nvPr/>
        </p:nvPicPr>
        <p:blipFill>
          <a:blip r:embed="rId4"/>
          <a:stretch>
            <a:fillRect/>
          </a:stretch>
        </p:blipFill>
        <p:spPr>
          <a:xfrm>
            <a:off x="1725818" y="2302122"/>
            <a:ext cx="6884782" cy="1126600"/>
          </a:xfrm>
          <a:prstGeom prst="rect">
            <a:avLst/>
          </a:prstGeom>
        </p:spPr>
      </p:pic>
    </p:spTree>
    <p:extLst>
      <p:ext uri="{BB962C8B-B14F-4D97-AF65-F5344CB8AC3E}">
        <p14:creationId xmlns:p14="http://schemas.microsoft.com/office/powerpoint/2010/main" val="3154053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2" y="1592542"/>
            <a:ext cx="6568888" cy="4351338"/>
          </a:xfrm>
        </p:spPr>
        <p:txBody>
          <a:bodyPr>
            <a:normAutofit fontScale="70000" lnSpcReduction="20000"/>
          </a:bodyPr>
          <a:lstStyle/>
          <a:p>
            <a:pPr marL="0" indent="0">
              <a:buNone/>
            </a:pPr>
            <a:r>
              <a:rPr lang="fr-FR" sz="4000" b="1" dirty="0">
                <a:latin typeface="Verdana" panose="020B0604030504040204" pitchFamily="34" charset="0"/>
                <a:ea typeface="Verdana" panose="020B0604030504040204" pitchFamily="34" charset="0"/>
              </a:rPr>
              <a:t>3. Énergie Mécanique</a:t>
            </a:r>
          </a:p>
          <a:p>
            <a:pPr>
              <a:buFont typeface="Wingdings" panose="05000000000000000000" pitchFamily="2" charset="2"/>
              <a:buChar char="q"/>
            </a:pPr>
            <a:endParaRPr lang="fr-FR" b="1" dirty="0">
              <a:latin typeface="Verdana" panose="020B0604030504040204" pitchFamily="34" charset="0"/>
              <a:ea typeface="Verdana" panose="020B0604030504040204" pitchFamily="34" charset="0"/>
            </a:endParaRPr>
          </a:p>
          <a:p>
            <a:pPr>
              <a:buFont typeface="Wingdings" panose="05000000000000000000" pitchFamily="2" charset="2"/>
              <a:buChar char="q"/>
            </a:pPr>
            <a:r>
              <a:rPr lang="fr-FR" b="1" dirty="0">
                <a:latin typeface="Verdana" panose="020B0604030504040204" pitchFamily="34" charset="0"/>
                <a:ea typeface="Verdana" panose="020B0604030504040204" pitchFamily="34" charset="0"/>
              </a:rPr>
              <a:t> La Piézoélectricité.</a:t>
            </a:r>
          </a:p>
          <a:p>
            <a:pPr marL="0" indent="0">
              <a:buNone/>
            </a:pPr>
            <a:endParaRPr lang="fr-FR" b="1" u="sng" dirty="0">
              <a:latin typeface="Verdana" panose="020B0604030504040204" pitchFamily="34" charset="0"/>
              <a:ea typeface="Verdana" panose="020B0604030504040204" pitchFamily="34" charset="0"/>
            </a:endParaRPr>
          </a:p>
          <a:p>
            <a:pPr marL="0" indent="0">
              <a:buNone/>
            </a:pPr>
            <a:r>
              <a:rPr lang="fr-FR" b="1" u="sng" dirty="0">
                <a:latin typeface="Verdana" panose="020B0604030504040204" pitchFamily="34" charset="0"/>
                <a:ea typeface="Verdana" panose="020B0604030504040204" pitchFamily="34" charset="0"/>
              </a:rPr>
              <a:t>Principe physique (Effet Piézoélectrique Direct) :</a:t>
            </a:r>
            <a:r>
              <a:rPr lang="fr-FR" u="sng" dirty="0">
                <a:latin typeface="Verdana" panose="020B0604030504040204" pitchFamily="34" charset="0"/>
                <a:ea typeface="Verdana" panose="020B0604030504040204" pitchFamily="34" charset="0"/>
              </a:rPr>
              <a:t> </a:t>
            </a:r>
          </a:p>
          <a:p>
            <a:pPr marL="0" indent="0">
              <a:lnSpc>
                <a:spcPct val="150000"/>
              </a:lnSpc>
              <a:buNone/>
            </a:pPr>
            <a:r>
              <a:rPr lang="fr-FR" dirty="0">
                <a:latin typeface="Verdana" panose="020B0604030504040204" pitchFamily="34" charset="0"/>
                <a:ea typeface="Verdana" panose="020B0604030504040204" pitchFamily="34" charset="0"/>
              </a:rPr>
              <a:t>Lorsqu'une contrainte mécanique (pression, flexion, étirement) est appliquée à certains matériaux asymétriques, les charges électriques internes se déplacent, créant une différence de potentiel (tension) entre leurs faces.</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13</a:t>
            </a:fld>
            <a:endParaRPr lang="fr-FR"/>
          </a:p>
        </p:txBody>
      </p:sp>
      <p:pic>
        <p:nvPicPr>
          <p:cNvPr id="6" name="Picture 5">
            <a:extLst>
              <a:ext uri="{FF2B5EF4-FFF2-40B4-BE49-F238E27FC236}">
                <a16:creationId xmlns:a16="http://schemas.microsoft.com/office/drawing/2014/main" id="{E97CA175-3F25-45C8-8DA9-36BDA1D98DE6}"/>
              </a:ext>
            </a:extLst>
          </p:cNvPr>
          <p:cNvPicPr>
            <a:picLocks noChangeAspect="1"/>
          </p:cNvPicPr>
          <p:nvPr/>
        </p:nvPicPr>
        <p:blipFill>
          <a:blip r:embed="rId4"/>
          <a:stretch>
            <a:fillRect/>
          </a:stretch>
        </p:blipFill>
        <p:spPr>
          <a:xfrm>
            <a:off x="6975923" y="3023114"/>
            <a:ext cx="5021955" cy="2213255"/>
          </a:xfrm>
          <a:prstGeom prst="rect">
            <a:avLst/>
          </a:prstGeom>
        </p:spPr>
      </p:pic>
    </p:spTree>
    <p:extLst>
      <p:ext uri="{BB962C8B-B14F-4D97-AF65-F5344CB8AC3E}">
        <p14:creationId xmlns:p14="http://schemas.microsoft.com/office/powerpoint/2010/main" val="343770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1" y="1592542"/>
            <a:ext cx="11040625" cy="4351338"/>
          </a:xfrm>
        </p:spPr>
        <p:txBody>
          <a:bodyPr>
            <a:normAutofit/>
          </a:bodyPr>
          <a:lstStyle/>
          <a:p>
            <a:pPr marL="0" indent="0">
              <a:buNone/>
            </a:pPr>
            <a:r>
              <a:rPr lang="fr-FR" b="1" dirty="0">
                <a:latin typeface="Verdana" panose="020B0604030504040204" pitchFamily="34" charset="0"/>
                <a:ea typeface="Verdana" panose="020B0604030504040204" pitchFamily="34" charset="0"/>
              </a:rPr>
              <a:t>3. Énergie Mécanique</a:t>
            </a:r>
          </a:p>
          <a:p>
            <a:pPr>
              <a:buFont typeface="Wingdings" panose="05000000000000000000" pitchFamily="2" charset="2"/>
              <a:buChar char="q"/>
            </a:pPr>
            <a:endParaRPr lang="fr-FR" b="1" dirty="0">
              <a:latin typeface="Verdana" panose="020B0604030504040204" pitchFamily="34" charset="0"/>
              <a:ea typeface="Verdana" panose="020B0604030504040204" pitchFamily="34" charset="0"/>
            </a:endParaRPr>
          </a:p>
          <a:p>
            <a:pPr>
              <a:buFont typeface="Wingdings" panose="05000000000000000000" pitchFamily="2" charset="2"/>
              <a:buChar char="q"/>
            </a:pPr>
            <a:r>
              <a:rPr lang="fr-FR" b="1" dirty="0">
                <a:latin typeface="Verdana" panose="020B0604030504040204" pitchFamily="34" charset="0"/>
                <a:ea typeface="Verdana" panose="020B0604030504040204" pitchFamily="34" charset="0"/>
              </a:rPr>
              <a:t>La Piézoélectricité</a:t>
            </a:r>
          </a:p>
          <a:p>
            <a:pPr marL="0" indent="0">
              <a:buNone/>
            </a:pPr>
            <a:r>
              <a:rPr lang="fr-FR" b="1" dirty="0">
                <a:latin typeface="Verdana" panose="020B0604030504040204" pitchFamily="34" charset="0"/>
                <a:ea typeface="Verdana" panose="020B0604030504040204" pitchFamily="34" charset="0"/>
              </a:rPr>
              <a:t> </a:t>
            </a:r>
          </a:p>
          <a:p>
            <a:pPr marL="0" indent="0">
              <a:buNone/>
            </a:pPr>
            <a:r>
              <a:rPr lang="fr-FR" b="1" u="sng" dirty="0">
                <a:latin typeface="Verdana" panose="020B0604030504040204" pitchFamily="34" charset="0"/>
                <a:ea typeface="Verdana" panose="020B0604030504040204" pitchFamily="34" charset="0"/>
              </a:rPr>
              <a:t>Matériaux utilisés :</a:t>
            </a:r>
            <a:endParaRPr lang="fr-FR" u="sng" dirty="0">
              <a:latin typeface="Verdana" panose="020B0604030504040204" pitchFamily="34" charset="0"/>
              <a:ea typeface="Verdana" panose="020B0604030504040204" pitchFamily="34" charset="0"/>
            </a:endParaRPr>
          </a:p>
          <a:p>
            <a:pPr>
              <a:buFont typeface="Courier New" panose="02070309020205020404" pitchFamily="49" charset="0"/>
              <a:buChar char="o"/>
            </a:pPr>
            <a:r>
              <a:rPr lang="fr-FR" b="1" dirty="0">
                <a:latin typeface="Verdana" panose="020B0604030504040204" pitchFamily="34" charset="0"/>
                <a:ea typeface="Verdana" panose="020B0604030504040204" pitchFamily="34" charset="0"/>
              </a:rPr>
              <a:t>Céramiques synthétiques :</a:t>
            </a:r>
            <a:r>
              <a:rPr lang="fr-FR" dirty="0">
                <a:latin typeface="Verdana" panose="020B0604030504040204" pitchFamily="34" charset="0"/>
                <a:ea typeface="Verdana" panose="020B0604030504040204" pitchFamily="34" charset="0"/>
              </a:rPr>
              <a:t> PZT (</a:t>
            </a:r>
            <a:r>
              <a:rPr lang="fr-FR" i="1" dirty="0">
                <a:latin typeface="Verdana" panose="020B0604030504040204" pitchFamily="34" charset="0"/>
                <a:ea typeface="Verdana" panose="020B0604030504040204" pitchFamily="34" charset="0"/>
              </a:rPr>
              <a:t>Titanate-Zirconate de Plomb</a:t>
            </a:r>
            <a:r>
              <a:rPr lang="fr-FR" dirty="0">
                <a:latin typeface="Verdana" panose="020B0604030504040204" pitchFamily="34" charset="0"/>
                <a:ea typeface="Verdana" panose="020B0604030504040204" pitchFamily="34" charset="0"/>
              </a:rPr>
              <a:t>), très efficaces mais rigide ;</a:t>
            </a:r>
          </a:p>
          <a:p>
            <a:pPr>
              <a:buFont typeface="Courier New" panose="02070309020205020404" pitchFamily="49" charset="0"/>
              <a:buChar char="o"/>
            </a:pPr>
            <a:r>
              <a:rPr lang="fr-FR" b="1" dirty="0">
                <a:latin typeface="Verdana" panose="020B0604030504040204" pitchFamily="34" charset="0"/>
                <a:ea typeface="Verdana" panose="020B0604030504040204" pitchFamily="34" charset="0"/>
              </a:rPr>
              <a:t>Polymères flexibles :</a:t>
            </a:r>
            <a:r>
              <a:rPr lang="fr-FR" dirty="0">
                <a:latin typeface="Verdana" panose="020B0604030504040204" pitchFamily="34" charset="0"/>
                <a:ea typeface="Verdana" panose="020B0604030504040204" pitchFamily="34" charset="0"/>
              </a:rPr>
              <a:t> PVDF (</a:t>
            </a:r>
            <a:r>
              <a:rPr lang="fr-FR" i="1" dirty="0" err="1">
                <a:latin typeface="Verdana" panose="020B0604030504040204" pitchFamily="34" charset="0"/>
                <a:ea typeface="Verdana" panose="020B0604030504040204" pitchFamily="34" charset="0"/>
              </a:rPr>
              <a:t>Polyfluorure</a:t>
            </a:r>
            <a:r>
              <a:rPr lang="fr-FR" i="1" dirty="0">
                <a:latin typeface="Verdana" panose="020B0604030504040204" pitchFamily="34" charset="0"/>
                <a:ea typeface="Verdana" panose="020B0604030504040204" pitchFamily="34" charset="0"/>
              </a:rPr>
              <a:t> de </a:t>
            </a:r>
            <a:r>
              <a:rPr lang="fr-FR" i="1" dirty="0" err="1">
                <a:latin typeface="Verdana" panose="020B0604030504040204" pitchFamily="34" charset="0"/>
                <a:ea typeface="Verdana" panose="020B0604030504040204" pitchFamily="34" charset="0"/>
              </a:rPr>
              <a:t>vinylidène</a:t>
            </a:r>
            <a:r>
              <a:rPr lang="fr-FR" dirty="0">
                <a:latin typeface="Verdana" panose="020B0604030504040204" pitchFamily="34" charset="0"/>
                <a:ea typeface="Verdana" panose="020B0604030504040204" pitchFamily="34" charset="0"/>
              </a:rPr>
              <a:t>), idéal pour les textiles ou les structures déformables.</a:t>
            </a: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14</a:t>
            </a:fld>
            <a:endParaRPr lang="fr-FR"/>
          </a:p>
        </p:txBody>
      </p:sp>
    </p:spTree>
    <p:extLst>
      <p:ext uri="{BB962C8B-B14F-4D97-AF65-F5344CB8AC3E}">
        <p14:creationId xmlns:p14="http://schemas.microsoft.com/office/powerpoint/2010/main" val="1395262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1" y="1592542"/>
            <a:ext cx="7775389" cy="4351338"/>
          </a:xfrm>
        </p:spPr>
        <p:txBody>
          <a:bodyPr>
            <a:normAutofit fontScale="92500" lnSpcReduction="10000"/>
          </a:bodyPr>
          <a:lstStyle/>
          <a:p>
            <a:pPr marL="0" indent="0">
              <a:buNone/>
            </a:pPr>
            <a:r>
              <a:rPr lang="fr-FR" b="1" dirty="0">
                <a:latin typeface="Verdana" panose="020B0604030504040204" pitchFamily="34" charset="0"/>
                <a:ea typeface="Verdana" panose="020B0604030504040204" pitchFamily="34" charset="0"/>
              </a:rPr>
              <a:t>3. Énergie Mécanique</a:t>
            </a:r>
          </a:p>
          <a:p>
            <a:pPr>
              <a:buFont typeface="Wingdings" panose="05000000000000000000" pitchFamily="2" charset="2"/>
              <a:buChar char="q"/>
            </a:pPr>
            <a:endParaRPr lang="fr-FR" b="1" dirty="0">
              <a:latin typeface="Verdana" panose="020B0604030504040204" pitchFamily="34" charset="0"/>
              <a:ea typeface="Verdana" panose="020B0604030504040204" pitchFamily="34" charset="0"/>
            </a:endParaRPr>
          </a:p>
          <a:p>
            <a:pPr>
              <a:buFont typeface="Wingdings" panose="05000000000000000000" pitchFamily="2" charset="2"/>
              <a:buChar char="q"/>
            </a:pPr>
            <a:r>
              <a:rPr lang="fr-FR" b="1" dirty="0">
                <a:latin typeface="Verdana" panose="020B0604030504040204" pitchFamily="34" charset="0"/>
                <a:ea typeface="Verdana" panose="020B0604030504040204" pitchFamily="34" charset="0"/>
              </a:rPr>
              <a:t>La Piézoélectricité</a:t>
            </a:r>
          </a:p>
          <a:p>
            <a:pPr marL="0" indent="0">
              <a:buNone/>
            </a:pPr>
            <a:r>
              <a:rPr lang="fr-FR" b="1" dirty="0">
                <a:latin typeface="Verdana" panose="020B0604030504040204" pitchFamily="34" charset="0"/>
                <a:ea typeface="Verdana" panose="020B060403050404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1" i="0" u="sng" strike="noStrike" cap="none" normalizeH="0" baseline="0" dirty="0">
                <a:ln>
                  <a:noFill/>
                </a:ln>
                <a:solidFill>
                  <a:schemeClr val="tx1"/>
                </a:solidFill>
                <a:effectLst/>
                <a:latin typeface="Google Sans Text"/>
              </a:rPr>
              <a:t>Mise en œuvre typique :</a:t>
            </a:r>
            <a:r>
              <a:rPr kumimoji="0" lang="fr-FR" altLang="fr-FR" sz="2800" b="0" i="0" u="sng"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chemeClr val="tx1"/>
                </a:solidFill>
                <a:effectLst/>
              </a:rPr>
              <a:t>Une poutre encastrée muni d'une masse à son extrémité (</a:t>
            </a:r>
            <a:r>
              <a:rPr kumimoji="0" lang="fr-FR" altLang="fr-FR" sz="2800" b="0" i="1" u="none" strike="noStrike" cap="none" normalizeH="0" baseline="0" dirty="0">
                <a:ln>
                  <a:noFill/>
                </a:ln>
                <a:solidFill>
                  <a:schemeClr val="tx1"/>
                </a:solidFill>
                <a:effectLst/>
                <a:latin typeface="Google Sans Text"/>
              </a:rPr>
              <a:t>cantilever</a:t>
            </a:r>
            <a:r>
              <a:rPr kumimoji="0" lang="fr-FR" altLang="fr-FR" sz="2800" b="0" i="0" u="none" strike="noStrike" cap="none" normalizeH="0" baseline="0" dirty="0">
                <a:ln>
                  <a:noFill/>
                </a:ln>
                <a:solidFill>
                  <a:schemeClr val="tx1"/>
                </a:solidFill>
                <a:effectLst/>
              </a:rPr>
              <a:t>). Lorsque la structure sous-jacente vibre à sa fréquence de résonance, la poutre fléchit et produit une tension alternative (</a:t>
            </a:r>
            <a:r>
              <a:rPr kumimoji="0" lang="fr-FR" altLang="fr-FR" sz="2800" b="0" i="0" u="none" strike="noStrike" cap="none" normalizeH="0" baseline="0" dirty="0">
                <a:ln>
                  <a:noFill/>
                </a:ln>
                <a:solidFill>
                  <a:schemeClr val="tx1"/>
                </a:solidFill>
                <a:effectLst/>
                <a:latin typeface="Google Sans Text"/>
              </a:rPr>
              <a:t>AC</a:t>
            </a:r>
            <a:r>
              <a:rPr kumimoji="0" lang="fr-FR" altLang="fr-FR" sz="28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eaLnBrk="0" fontAlgn="base" hangingPunct="0">
              <a:lnSpc>
                <a:spcPct val="100000"/>
              </a:lnSpc>
              <a:spcBef>
                <a:spcPct val="0"/>
              </a:spcBef>
              <a:spcAft>
                <a:spcPct val="0"/>
              </a:spcAft>
              <a:buNone/>
            </a:pPr>
            <a:r>
              <a:rPr kumimoji="0" lang="fr-FR" altLang="fr-FR" sz="2800" b="1" i="0" u="sng" strike="noStrike" cap="none" normalizeH="0" baseline="0" dirty="0">
                <a:ln>
                  <a:noFill/>
                </a:ln>
                <a:solidFill>
                  <a:schemeClr val="tx1"/>
                </a:solidFill>
                <a:effectLst/>
                <a:latin typeface="Google Sans Text"/>
              </a:rPr>
              <a:t>Densité de puissance :</a:t>
            </a:r>
            <a:r>
              <a:rPr kumimoji="0" lang="fr-FR" altLang="fr-FR" sz="2800" b="0" i="0" u="sng" strike="noStrike" cap="none" normalizeH="0" baseline="0" dirty="0">
                <a:ln>
                  <a:noFill/>
                </a:ln>
                <a:solidFill>
                  <a:schemeClr val="tx1"/>
                </a:solidFill>
                <a:effectLst/>
              </a:rPr>
              <a:t> </a:t>
            </a:r>
            <a:r>
              <a:rPr lang="fr-FR" altLang="fr-FR" dirty="0">
                <a:latin typeface="Google Sans Text"/>
              </a:rPr>
              <a:t> </a:t>
            </a:r>
            <a:r>
              <a:rPr kumimoji="0" lang="fr-FR" altLang="fr-FR" sz="2800" b="0" i="0" u="none" strike="noStrike" cap="none" normalizeH="0" baseline="0" dirty="0">
                <a:ln>
                  <a:noFill/>
                </a:ln>
                <a:solidFill>
                  <a:schemeClr val="tx1"/>
                </a:solidFill>
                <a:effectLst/>
                <a:latin typeface="Google Sans Text"/>
              </a:rPr>
              <a:t> 10uW à  1mW/cm3</a:t>
            </a:r>
            <a:r>
              <a:rPr kumimoji="0" lang="fr-FR" altLang="fr-FR" sz="2800" b="0" i="0" u="none" strike="noStrike" cap="none" normalizeH="0" baseline="0" dirty="0">
                <a:ln>
                  <a:noFill/>
                </a:ln>
                <a:solidFill>
                  <a:schemeClr val="tx1"/>
                </a:solidFill>
                <a:effectLst/>
              </a:rPr>
              <a:t>.</a:t>
            </a: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15</a:t>
            </a:fld>
            <a:endParaRPr lang="fr-FR"/>
          </a:p>
        </p:txBody>
      </p:sp>
    </p:spTree>
    <p:extLst>
      <p:ext uri="{BB962C8B-B14F-4D97-AF65-F5344CB8AC3E}">
        <p14:creationId xmlns:p14="http://schemas.microsoft.com/office/powerpoint/2010/main" val="57388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670112" y="1592542"/>
            <a:ext cx="11233130" cy="4351338"/>
          </a:xfrm>
        </p:spPr>
        <p:txBody>
          <a:bodyPr>
            <a:normAutofit lnSpcReduction="10000"/>
          </a:bodyPr>
          <a:lstStyle/>
          <a:p>
            <a:pPr marL="0" indent="0">
              <a:buNone/>
            </a:pPr>
            <a:r>
              <a:rPr lang="fr-FR" b="1" dirty="0">
                <a:latin typeface="Verdana" panose="020B0604030504040204" pitchFamily="34" charset="0"/>
                <a:ea typeface="Verdana" panose="020B0604030504040204" pitchFamily="34" charset="0"/>
              </a:rPr>
              <a:t>3. Énergie Mécanique</a:t>
            </a:r>
          </a:p>
          <a:p>
            <a:pPr>
              <a:buFont typeface="Wingdings" panose="05000000000000000000" pitchFamily="2" charset="2"/>
              <a:buChar char="q"/>
            </a:pPr>
            <a:r>
              <a:rPr lang="fr-FR" b="1" dirty="0">
                <a:latin typeface="Verdana" panose="020B0604030504040204" pitchFamily="34" charset="0"/>
                <a:ea typeface="Verdana" panose="020B0604030504040204" pitchFamily="34" charset="0"/>
              </a:rPr>
              <a:t> Induction Électromagnétique</a:t>
            </a:r>
          </a:p>
          <a:p>
            <a:pPr marL="0" indent="0">
              <a:buNone/>
            </a:pPr>
            <a:r>
              <a:rPr lang="fr-FR" b="1" u="sng" dirty="0"/>
              <a:t>Principe physique (Loi de Faraday) :</a:t>
            </a:r>
          </a:p>
          <a:p>
            <a:pPr marL="0" indent="0">
              <a:buNone/>
            </a:pPr>
            <a:r>
              <a:rPr lang="fr-FR" dirty="0"/>
              <a:t>La variation d'un flux magnétique à travers un circuit conducteur induit une force électromotrice.</a:t>
            </a:r>
          </a:p>
          <a:p>
            <a:pPr marL="0" indent="0">
              <a:buNone/>
            </a:pPr>
            <a:r>
              <a:rPr lang="fr-FR" b="1" u="sng" dirty="0"/>
              <a:t>Mise en œuvre typique :</a:t>
            </a:r>
            <a:r>
              <a:rPr lang="fr-FR" u="sng" dirty="0"/>
              <a:t> </a:t>
            </a:r>
          </a:p>
          <a:p>
            <a:pPr marL="0" indent="0">
              <a:buNone/>
            </a:pPr>
            <a:r>
              <a:rPr lang="fr-FR" dirty="0"/>
              <a:t>Un aimant mobile guidé à l'intérieur d'une bobine de cuivre (ex. boutons-poussoirs sans pile comme la technologie </a:t>
            </a:r>
            <a:r>
              <a:rPr lang="fr-FR" dirty="0" err="1"/>
              <a:t>EnOcean</a:t>
            </a:r>
            <a:r>
              <a:rPr lang="fr-FR" dirty="0"/>
              <a:t>). La pression du doigt pousse l'aimant et génère un court impulsion électrique suffisante pour transmettre un message radio sans fil.</a:t>
            </a:r>
            <a:endParaRPr lang="fr-FR" b="1"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16</a:t>
            </a:fld>
            <a:endParaRPr lang="fr-FR"/>
          </a:p>
        </p:txBody>
      </p:sp>
    </p:spTree>
    <p:extLst>
      <p:ext uri="{BB962C8B-B14F-4D97-AF65-F5344CB8AC3E}">
        <p14:creationId xmlns:p14="http://schemas.microsoft.com/office/powerpoint/2010/main" val="4223423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466165" y="1592542"/>
            <a:ext cx="11331388" cy="4351338"/>
          </a:xfrm>
        </p:spPr>
        <p:txBody>
          <a:bodyPr>
            <a:normAutofit fontScale="85000" lnSpcReduction="20000"/>
          </a:bodyPr>
          <a:lstStyle/>
          <a:p>
            <a:pPr marL="0" indent="0">
              <a:buNone/>
            </a:pPr>
            <a:r>
              <a:rPr lang="fr-FR" b="1" dirty="0">
                <a:latin typeface="Verdana" panose="020B0604030504040204" pitchFamily="34" charset="0"/>
                <a:ea typeface="Verdana" panose="020B0604030504040204" pitchFamily="34" charset="0"/>
              </a:rPr>
              <a:t>4. Énergie Thermique : L'Effet Seebeck (Thermoélectricité)</a:t>
            </a:r>
            <a:endParaRPr lang="fr-FR" dirty="0"/>
          </a:p>
          <a:p>
            <a:pPr marL="0" indent="0">
              <a:buNone/>
            </a:pPr>
            <a:r>
              <a:rPr lang="fr-FR" dirty="0"/>
              <a:t>Partout où de la chaleur est dissipée (moteurs, tuyauteries d'usines, serveurs, corps humain), il existe un gradient thermique exploitable.</a:t>
            </a:r>
            <a:endParaRPr lang="fr-FR" b="1" u="sng" dirty="0"/>
          </a:p>
          <a:p>
            <a:pPr marL="0" indent="0">
              <a:buNone/>
            </a:pPr>
            <a:endParaRPr lang="fr-FR" b="1" u="sng" dirty="0"/>
          </a:p>
          <a:p>
            <a:pPr marL="0" indent="0">
              <a:buNone/>
            </a:pPr>
            <a:r>
              <a:rPr lang="fr-FR" b="1" u="sng" dirty="0"/>
              <a:t>Principe physique (Effet Seebeck)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chemeClr val="tx1"/>
                </a:solidFill>
                <a:effectLst/>
                <a:latin typeface="Arial" panose="020B0604020202020204" pitchFamily="34" charset="0"/>
              </a:rPr>
              <a:t>C'est l'inverse direct du bien connu effet Peltier. Lorsqu'une différence de température (</a:t>
            </a:r>
            <a:r>
              <a:rPr kumimoji="0" lang="fr-FR" altLang="fr-FR" sz="2800" b="0" i="0" u="none" strike="noStrike" cap="none" normalizeH="0" baseline="0" dirty="0">
                <a:ln>
                  <a:noFill/>
                </a:ln>
                <a:solidFill>
                  <a:schemeClr val="tx1"/>
                </a:solidFill>
                <a:effectLst/>
                <a:latin typeface="Google Sans Text"/>
              </a:rPr>
              <a:t>DT</a:t>
            </a:r>
            <a:r>
              <a:rPr kumimoji="0" lang="fr-FR" altLang="fr-FR" sz="2800" b="0" i="0" u="none" strike="noStrike" cap="none" normalizeH="0" baseline="0" dirty="0">
                <a:ln>
                  <a:noFill/>
                </a:ln>
                <a:solidFill>
                  <a:schemeClr val="tx1"/>
                </a:solidFill>
                <a:effectLst/>
              </a:rPr>
              <a:t>) est maintenue entre les deux jonctions de deux matériaux conducteurs ou semi-conducteurs différents, une tension électrique (</a:t>
            </a:r>
            <a:r>
              <a:rPr kumimoji="0" lang="fr-FR" altLang="fr-FR" sz="2800" b="0" i="0" u="none" strike="noStrike" cap="none" normalizeH="0" baseline="0" dirty="0">
                <a:ln>
                  <a:noFill/>
                </a:ln>
                <a:solidFill>
                  <a:schemeClr val="tx1"/>
                </a:solidFill>
                <a:effectLst/>
                <a:latin typeface="Google Sans Text"/>
              </a:rPr>
              <a:t>V</a:t>
            </a:r>
            <a:r>
              <a:rPr kumimoji="0" lang="fr-FR" altLang="fr-FR" sz="2800" b="0" i="0" u="none" strike="noStrike" cap="none" normalizeH="0" baseline="0" dirty="0">
                <a:ln>
                  <a:noFill/>
                </a:ln>
                <a:solidFill>
                  <a:schemeClr val="tx1"/>
                </a:solidFill>
                <a:effectLst/>
              </a:rPr>
              <a:t>) proportionnelle à ce gradient apparaît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r>
              <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V = S x DT</a:t>
            </a:r>
          </a:p>
          <a:p>
            <a:pPr marL="0" indent="0" algn="ctr" eaLnBrk="0" fontAlgn="base" hangingPunct="0">
              <a:lnSpc>
                <a:spcPct val="100000"/>
              </a:lnSpc>
              <a:spcBef>
                <a:spcPct val="0"/>
              </a:spcBef>
              <a:spcAft>
                <a:spcPct val="0"/>
              </a:spcAft>
              <a:buNone/>
            </a:pPr>
            <a:r>
              <a:rPr kumimoji="0" lang="fr-FR" altLang="fr-FR" sz="2800" b="0" i="0" u="none" strike="noStrike" cap="none" normalizeH="0" baseline="0" dirty="0">
                <a:ln>
                  <a:noFill/>
                </a:ln>
                <a:solidFill>
                  <a:schemeClr val="tx1"/>
                </a:solidFill>
                <a:effectLst/>
                <a:latin typeface="Arial" panose="020B0604020202020204" pitchFamily="34" charset="0"/>
              </a:rPr>
              <a:t>(où</a:t>
            </a:r>
            <a:r>
              <a:rPr kumimoji="0" lang="fr-FR" altLang="fr-FR" sz="2800" b="1" i="0" u="none" strike="noStrike" cap="none" normalizeH="0" baseline="0" dirty="0">
                <a:ln>
                  <a:noFill/>
                </a:ln>
                <a:solidFill>
                  <a:schemeClr val="tx1"/>
                </a:solidFill>
                <a:effectLst/>
                <a:latin typeface="Arial" panose="020B0604020202020204" pitchFamily="34" charset="0"/>
              </a:rPr>
              <a:t> </a:t>
            </a:r>
            <a:r>
              <a:rPr kumimoji="0" lang="fr-FR" altLang="fr-FR" sz="2800" b="1" i="0" u="none" strike="noStrike" cap="none" normalizeH="0" baseline="0" dirty="0">
                <a:ln>
                  <a:noFill/>
                </a:ln>
                <a:solidFill>
                  <a:schemeClr val="tx1"/>
                </a:solidFill>
                <a:effectLst/>
                <a:latin typeface="Google Sans Text"/>
              </a:rPr>
              <a:t>S</a:t>
            </a:r>
            <a:r>
              <a:rPr kumimoji="0" lang="fr-FR" altLang="fr-FR" sz="2800" b="1" i="0" u="none" strike="noStrike" cap="none" normalizeH="0" baseline="0" dirty="0">
                <a:ln>
                  <a:noFill/>
                </a:ln>
                <a:solidFill>
                  <a:schemeClr val="tx1"/>
                </a:solidFill>
                <a:effectLst/>
              </a:rPr>
              <a:t> </a:t>
            </a:r>
            <a:r>
              <a:rPr kumimoji="0" lang="fr-FR" altLang="fr-FR" sz="2800" b="0" i="0" u="none" strike="noStrike" cap="none" normalizeH="0" baseline="0" dirty="0">
                <a:ln>
                  <a:noFill/>
                </a:ln>
                <a:solidFill>
                  <a:schemeClr val="tx1"/>
                </a:solidFill>
                <a:effectLst/>
              </a:rPr>
              <a:t>est le coefficient de Seebeck du matériau)</a:t>
            </a: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17</a:t>
            </a:fld>
            <a:endParaRPr lang="fr-FR"/>
          </a:p>
        </p:txBody>
      </p:sp>
    </p:spTree>
    <p:extLst>
      <p:ext uri="{BB962C8B-B14F-4D97-AF65-F5344CB8AC3E}">
        <p14:creationId xmlns:p14="http://schemas.microsoft.com/office/powerpoint/2010/main" val="876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67553" y="1592542"/>
            <a:ext cx="8840615" cy="4351338"/>
          </a:xfrm>
        </p:spPr>
        <p:txBody>
          <a:bodyPr>
            <a:normAutofit/>
          </a:bodyPr>
          <a:lstStyle/>
          <a:p>
            <a:pPr marL="0" indent="0" algn="ctr">
              <a:buNone/>
            </a:pPr>
            <a:r>
              <a:rPr lang="fr-FR" sz="3000" b="1" dirty="0">
                <a:latin typeface="Verdana" panose="020B0604030504040204" pitchFamily="34" charset="0"/>
                <a:ea typeface="Verdana" panose="020B0604030504040204" pitchFamily="34" charset="0"/>
              </a:rPr>
              <a:t>5. Énergie Lumineuse : Le Photovoltaïque d'Intérieur (</a:t>
            </a:r>
            <a:r>
              <a:rPr lang="fr-FR" sz="3000" b="1" i="1" dirty="0">
                <a:latin typeface="Verdana" panose="020B0604030504040204" pitchFamily="34" charset="0"/>
                <a:ea typeface="Verdana" panose="020B0604030504040204" pitchFamily="34" charset="0"/>
              </a:rPr>
              <a:t>Indoor PV</a:t>
            </a:r>
            <a:r>
              <a:rPr lang="fr-FR" sz="3000" b="1" dirty="0">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fr-FR" altLang="fr-FR" sz="2800" b="1" i="0" u="none"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100000"/>
              </a:lnSpc>
              <a:spcBef>
                <a:spcPct val="0"/>
              </a:spcBef>
              <a:spcAft>
                <a:spcPct val="0"/>
              </a:spcAft>
              <a:buClrTx/>
              <a:buSzTx/>
              <a:buNone/>
              <a:tabLst/>
            </a:pPr>
            <a:r>
              <a:rPr kumimoji="0" lang="fr-FR" altLang="fr-FR" sz="2800" b="1" i="0" u="sng" strike="noStrike" cap="none" normalizeH="0" baseline="0" dirty="0">
                <a:ln>
                  <a:noFill/>
                </a:ln>
                <a:solidFill>
                  <a:schemeClr val="tx1"/>
                </a:solidFill>
                <a:effectLst/>
                <a:latin typeface="Google Sans Text"/>
              </a:rPr>
              <a:t>Principe physique (Effet Photovoltaïque) :</a:t>
            </a:r>
            <a:endParaRPr kumimoji="0" lang="fr-FR" altLang="fr-FR" sz="2800" b="0" i="0" u="sng"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800" b="0" i="0" u="none" strike="noStrike" cap="none" normalizeH="0" baseline="0" dirty="0">
                <a:ln>
                  <a:noFill/>
                </a:ln>
                <a:solidFill>
                  <a:schemeClr val="tx1"/>
                </a:solidFill>
                <a:effectLst/>
                <a:latin typeface="Google Sans Text"/>
              </a:rPr>
              <a:t>Absorption de photons lumineux dont l'énergie dépasse le gap du semi-conducteur, générant des paires électron-trou libres qui sont collectées aux électrodes.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18</a:t>
            </a:fld>
            <a:endParaRPr lang="fr-FR"/>
          </a:p>
        </p:txBody>
      </p:sp>
    </p:spTree>
    <p:extLst>
      <p:ext uri="{BB962C8B-B14F-4D97-AF65-F5344CB8AC3E}">
        <p14:creationId xmlns:p14="http://schemas.microsoft.com/office/powerpoint/2010/main" val="2613208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417095" y="1592542"/>
            <a:ext cx="11582400" cy="4351338"/>
          </a:xfrm>
        </p:spPr>
        <p:txBody>
          <a:bodyPr>
            <a:normAutofit/>
          </a:bodyPr>
          <a:lstStyle/>
          <a:p>
            <a:pPr marL="0" indent="0" algn="ctr">
              <a:buNone/>
            </a:pPr>
            <a:r>
              <a:rPr lang="fr-FR" sz="3000" b="1" dirty="0">
                <a:latin typeface="Verdana" panose="020B0604030504040204" pitchFamily="34" charset="0"/>
                <a:ea typeface="Verdana" panose="020B0604030504040204" pitchFamily="34" charset="0"/>
              </a:rPr>
              <a:t>5. Énergie Lumineuse : Le Photovoltaïque d'Intérieur (</a:t>
            </a:r>
            <a:r>
              <a:rPr lang="fr-FR" sz="3000" b="1" i="1" dirty="0">
                <a:latin typeface="Verdana" panose="020B0604030504040204" pitchFamily="34" charset="0"/>
                <a:ea typeface="Verdana" panose="020B0604030504040204" pitchFamily="34" charset="0"/>
              </a:rPr>
              <a:t>Indoor PV</a:t>
            </a:r>
            <a:r>
              <a:rPr lang="fr-FR" sz="3000" b="1" dirty="0">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fr-FR" altLang="fr-FR" sz="2800" b="1" i="0" u="none"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150000"/>
              </a:lnSpc>
              <a:spcBef>
                <a:spcPct val="0"/>
              </a:spcBef>
              <a:spcAft>
                <a:spcPct val="0"/>
              </a:spcAft>
              <a:buClrTx/>
              <a:buSzTx/>
              <a:buNone/>
              <a:tabLst/>
            </a:pPr>
            <a:r>
              <a:rPr kumimoji="0" lang="fr-FR" altLang="fr-FR" sz="2800" b="1" i="0" u="sng" strike="noStrike" cap="none" normalizeH="0" baseline="0" dirty="0">
                <a:ln>
                  <a:noFill/>
                </a:ln>
                <a:solidFill>
                  <a:schemeClr val="tx1"/>
                </a:solidFill>
                <a:effectLst/>
                <a:latin typeface="Verdana" panose="020B0604030504040204" pitchFamily="34" charset="0"/>
                <a:ea typeface="Verdana" panose="020B0604030504040204" pitchFamily="34" charset="0"/>
              </a:rPr>
              <a:t>Performances :</a:t>
            </a:r>
            <a:r>
              <a:rPr kumimoji="0" lang="fr-FR" altLang="fr-FR" sz="2800" b="0" i="0" u="sng"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Un petit panneau d'intérieur de la taille d'une carte de crédit produit environ 50 à 200 </a:t>
            </a:r>
            <a:r>
              <a:rPr kumimoji="0" lang="fr-FR" altLang="fr-FR" sz="2800" b="0"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uW</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lang="fr-FR" altLang="fr-FR" dirty="0">
                <a:latin typeface="Verdana" panose="020B0604030504040204" pitchFamily="34" charset="0"/>
                <a:ea typeface="Verdana" panose="020B0604030504040204" pitchFamily="34" charset="0"/>
              </a:rPr>
              <a:t>cm²</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sous un éclairage de bureau classique (500 lux).</a:t>
            </a:r>
          </a:p>
          <a:p>
            <a:pPr marL="0" marR="0" lvl="0" indent="0" algn="l" defTabSz="914400" rtl="0" eaLnBrk="0" fontAlgn="base" latinLnBrk="0" hangingPunct="0">
              <a:lnSpc>
                <a:spcPct val="150000"/>
              </a:lnSpc>
              <a:spcBef>
                <a:spcPct val="0"/>
              </a:spcBef>
              <a:spcAft>
                <a:spcPct val="0"/>
              </a:spcAft>
              <a:buClrTx/>
              <a:buSzTx/>
              <a:buNone/>
              <a:tabLst/>
            </a:pPr>
            <a:r>
              <a:rPr kumimoji="0" lang="fr-FR" altLang="fr-FR" sz="2800" b="1" i="0" u="sng" strike="noStrike" cap="none" normalizeH="0" baseline="0" dirty="0">
                <a:ln>
                  <a:noFill/>
                </a:ln>
                <a:solidFill>
                  <a:schemeClr val="tx1"/>
                </a:solidFill>
                <a:effectLst/>
                <a:latin typeface="Verdana" panose="020B0604030504040204" pitchFamily="34" charset="0"/>
                <a:ea typeface="Verdana" panose="020B0604030504040204" pitchFamily="34" charset="0"/>
              </a:rPr>
              <a:t>Densité de puissance :</a:t>
            </a:r>
            <a:r>
              <a:rPr kumimoji="0" lang="fr-FR" altLang="fr-FR" sz="2800" b="0" i="0" u="sng"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10 à 100 </a:t>
            </a:r>
            <a:r>
              <a:rPr kumimoji="0" lang="fr-FR" altLang="fr-FR" sz="2800" b="0"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uW</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/cm² sous 500 lux.</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19</a:t>
            </a:fld>
            <a:endParaRPr lang="fr-FR"/>
          </a:p>
        </p:txBody>
      </p:sp>
    </p:spTree>
    <p:extLst>
      <p:ext uri="{BB962C8B-B14F-4D97-AF65-F5344CB8AC3E}">
        <p14:creationId xmlns:p14="http://schemas.microsoft.com/office/powerpoint/2010/main" val="1396799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417095" y="1592542"/>
            <a:ext cx="11582400" cy="5265458"/>
          </a:xfrm>
        </p:spPr>
        <p:txBody>
          <a:bodyPr>
            <a:normAutofit/>
          </a:bodyPr>
          <a:lstStyle/>
          <a:p>
            <a:pPr marL="0" indent="0" algn="ctr">
              <a:buNone/>
            </a:pPr>
            <a:r>
              <a:rPr lang="fr-FR" b="1" dirty="0">
                <a:latin typeface="Verdana" panose="020B0604030504040204" pitchFamily="34" charset="0"/>
                <a:ea typeface="Verdana" panose="020B0604030504040204" pitchFamily="34" charset="0"/>
              </a:rPr>
              <a:t>6. Énergie Électromagnétique : La Récolte de Radiofréquences (</a:t>
            </a:r>
            <a:r>
              <a:rPr lang="fr-FR" b="1" i="1" dirty="0">
                <a:latin typeface="Verdana" panose="020B0604030504040204" pitchFamily="34" charset="0"/>
                <a:ea typeface="Verdana" panose="020B0604030504040204" pitchFamily="34" charset="0"/>
              </a:rPr>
              <a:t>RF </a:t>
            </a:r>
            <a:r>
              <a:rPr lang="fr-FR" b="1" i="1" dirty="0" err="1">
                <a:latin typeface="Verdana" panose="020B0604030504040204" pitchFamily="34" charset="0"/>
                <a:ea typeface="Verdana" panose="020B0604030504040204" pitchFamily="34" charset="0"/>
              </a:rPr>
              <a:t>Harvesting</a:t>
            </a:r>
            <a:r>
              <a:rPr lang="fr-FR" b="1" dirty="0">
                <a:latin typeface="Verdana" panose="020B0604030504040204" pitchFamily="34" charset="0"/>
                <a:ea typeface="Verdana" panose="020B0604030504040204" pitchFamily="34" charset="0"/>
              </a:rPr>
              <a:t>)</a:t>
            </a:r>
            <a:endPar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50000"/>
              </a:lnSpc>
              <a:spcBef>
                <a:spcPct val="0"/>
              </a:spcBef>
              <a:spcAft>
                <a:spcPct val="0"/>
              </a:spcAft>
              <a:buClrTx/>
              <a:buSzTx/>
              <a:buNone/>
              <a:tabLst/>
            </a:pPr>
            <a:endParaRPr lang="fr-FR" dirty="0"/>
          </a:p>
          <a:p>
            <a:pPr marL="0" marR="0" lvl="0" indent="0" algn="l" defTabSz="914400" rtl="0" eaLnBrk="0" fontAlgn="base" latinLnBrk="0" hangingPunct="0">
              <a:lnSpc>
                <a:spcPct val="150000"/>
              </a:lnSpc>
              <a:spcBef>
                <a:spcPct val="0"/>
              </a:spcBef>
              <a:spcAft>
                <a:spcPct val="0"/>
              </a:spcAft>
              <a:buClrTx/>
              <a:buSzTx/>
              <a:buNone/>
              <a:tabLst/>
            </a:pPr>
            <a:endParaRPr lang="fr-FR" dirty="0"/>
          </a:p>
          <a:p>
            <a:pPr marL="0" marR="0" lvl="0" indent="0" algn="l" defTabSz="914400" rtl="0" eaLnBrk="0" fontAlgn="base" latinLnBrk="0" hangingPunct="0">
              <a:lnSpc>
                <a:spcPct val="150000"/>
              </a:lnSpc>
              <a:spcBef>
                <a:spcPct val="0"/>
              </a:spcBef>
              <a:spcAft>
                <a:spcPct val="0"/>
              </a:spcAft>
              <a:buClrTx/>
              <a:buSzTx/>
              <a:buNone/>
              <a:tabLst/>
            </a:pPr>
            <a:r>
              <a:rPr lang="fr-FR" dirty="0"/>
              <a:t>Notre environnement moderne baigne dans un océan permanent d'ondes radio (Wi-Fi, réseaux cellulaires 4G/5G, TV, Bluetooth, RFID).</a:t>
            </a:r>
          </a:p>
          <a:p>
            <a:pPr marL="0" marR="0" lvl="0" indent="0" algn="l" defTabSz="914400" rtl="0" eaLnBrk="0" fontAlgn="base" latinLnBrk="0" hangingPunct="0">
              <a:lnSpc>
                <a:spcPct val="150000"/>
              </a:lnSpc>
              <a:spcBef>
                <a:spcPct val="0"/>
              </a:spcBef>
              <a:spcAft>
                <a:spcPct val="0"/>
              </a:spcAft>
              <a:buClrTx/>
              <a:buSzTx/>
              <a:buNone/>
              <a:tabLst/>
            </a:pPr>
            <a:r>
              <a:rPr lang="fr-FR" b="1" u="sng" dirty="0"/>
              <a:t>Principe physique :</a:t>
            </a:r>
            <a:r>
              <a:rPr lang="fr-FR" u="sng" dirty="0"/>
              <a:t> </a:t>
            </a:r>
            <a:r>
              <a:rPr lang="fr-FR" dirty="0"/>
              <a:t>L'onde électromagnétique incidente induit un micro-courant alternatif au sein d'une antenne réceptrice.</a:t>
            </a:r>
          </a:p>
          <a:p>
            <a:pPr marL="0" marR="0" lvl="0" indent="0" algn="l" defTabSz="914400" rtl="0" eaLnBrk="0" fontAlgn="base" latinLnBrk="0" hangingPunct="0">
              <a:lnSpc>
                <a:spcPct val="150000"/>
              </a:lnSpc>
              <a:spcBef>
                <a:spcPct val="0"/>
              </a:spcBef>
              <a:spcAft>
                <a:spcPct val="0"/>
              </a:spcAft>
              <a:buClrTx/>
              <a:buSz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20</a:t>
            </a:fld>
            <a:endParaRPr lang="fr-FR"/>
          </a:p>
        </p:txBody>
      </p:sp>
      <p:pic>
        <p:nvPicPr>
          <p:cNvPr id="6" name="Picture 5">
            <a:extLst>
              <a:ext uri="{FF2B5EF4-FFF2-40B4-BE49-F238E27FC236}">
                <a16:creationId xmlns:a16="http://schemas.microsoft.com/office/drawing/2014/main" id="{E5BEFFA9-03FF-441E-839D-24DF8EA5951C}"/>
              </a:ext>
            </a:extLst>
          </p:cNvPr>
          <p:cNvPicPr>
            <a:picLocks noChangeAspect="1"/>
          </p:cNvPicPr>
          <p:nvPr/>
        </p:nvPicPr>
        <p:blipFill>
          <a:blip r:embed="rId4"/>
          <a:stretch>
            <a:fillRect/>
          </a:stretch>
        </p:blipFill>
        <p:spPr>
          <a:xfrm>
            <a:off x="2266668" y="2604687"/>
            <a:ext cx="7521967" cy="1039360"/>
          </a:xfrm>
          <a:prstGeom prst="rect">
            <a:avLst/>
          </a:prstGeom>
        </p:spPr>
      </p:pic>
    </p:spTree>
    <p:extLst>
      <p:ext uri="{BB962C8B-B14F-4D97-AF65-F5344CB8AC3E}">
        <p14:creationId xmlns:p14="http://schemas.microsoft.com/office/powerpoint/2010/main" val="1645574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417095" y="1592542"/>
            <a:ext cx="11582400" cy="4351338"/>
          </a:xfrm>
        </p:spPr>
        <p:txBody>
          <a:bodyPr>
            <a:normAutofit/>
          </a:bodyPr>
          <a:lstStyle/>
          <a:p>
            <a:pPr marL="0" indent="0" algn="ctr">
              <a:buNone/>
            </a:pPr>
            <a:r>
              <a:rPr lang="fr-FR" b="1" dirty="0">
                <a:latin typeface="Verdana" panose="020B0604030504040204" pitchFamily="34" charset="0"/>
                <a:ea typeface="Verdana" panose="020B0604030504040204" pitchFamily="34" charset="0"/>
              </a:rPr>
              <a:t>6. Énergie Électromagnétique : La Récolte de Radiofréquences (</a:t>
            </a:r>
            <a:r>
              <a:rPr lang="fr-FR" b="1" i="1" dirty="0">
                <a:latin typeface="Verdana" panose="020B0604030504040204" pitchFamily="34" charset="0"/>
                <a:ea typeface="Verdana" panose="020B0604030504040204" pitchFamily="34" charset="0"/>
              </a:rPr>
              <a:t>RF </a:t>
            </a:r>
            <a:r>
              <a:rPr lang="fr-FR" b="1" i="1" dirty="0" err="1">
                <a:latin typeface="Verdana" panose="020B0604030504040204" pitchFamily="34" charset="0"/>
                <a:ea typeface="Verdana" panose="020B0604030504040204" pitchFamily="34" charset="0"/>
              </a:rPr>
              <a:t>Harvesting</a:t>
            </a:r>
            <a:r>
              <a:rPr lang="fr-FR" b="1" dirty="0">
                <a:latin typeface="Verdana" panose="020B0604030504040204" pitchFamily="34" charset="0"/>
                <a:ea typeface="Verdana" panose="020B0604030504040204" pitchFamily="34" charset="0"/>
              </a:rPr>
              <a:t>)</a:t>
            </a:r>
          </a:p>
          <a:p>
            <a:pPr marL="0" indent="0" algn="ctr">
              <a:buNone/>
            </a:pPr>
            <a:endPar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50000"/>
              </a:lnSpc>
              <a:spcBef>
                <a:spcPct val="0"/>
              </a:spcBef>
              <a:spcAft>
                <a:spcPct val="0"/>
              </a:spcAft>
              <a:buClrTx/>
              <a:buSzTx/>
              <a:buNone/>
              <a:tabLst/>
            </a:pPr>
            <a:r>
              <a:rPr lang="fr-FR" sz="2400" b="1" dirty="0">
                <a:latin typeface="Verdana" panose="020B0604030504040204" pitchFamily="34" charset="0"/>
                <a:ea typeface="Verdana" panose="020B0604030504040204" pitchFamily="34" charset="0"/>
              </a:rPr>
              <a:t>Le composant clé – La </a:t>
            </a:r>
            <a:r>
              <a:rPr lang="fr-FR" sz="2400" b="1" i="1" dirty="0" err="1">
                <a:latin typeface="Verdana" panose="020B0604030504040204" pitchFamily="34" charset="0"/>
                <a:ea typeface="Verdana" panose="020B0604030504040204" pitchFamily="34" charset="0"/>
              </a:rPr>
              <a:t>Rectenna</a:t>
            </a:r>
            <a:r>
              <a:rPr lang="fr-FR" sz="2400" b="1" dirty="0">
                <a:latin typeface="Verdana" panose="020B0604030504040204" pitchFamily="34" charset="0"/>
                <a:ea typeface="Verdana" panose="020B0604030504040204" pitchFamily="34" charset="0"/>
              </a:rPr>
              <a:t> (</a:t>
            </a:r>
            <a:r>
              <a:rPr lang="fr-FR" sz="2400" b="1" i="1" dirty="0" err="1">
                <a:latin typeface="Verdana" panose="020B0604030504040204" pitchFamily="34" charset="0"/>
                <a:ea typeface="Verdana" panose="020B0604030504040204" pitchFamily="34" charset="0"/>
              </a:rPr>
              <a:t>Rectifying</a:t>
            </a:r>
            <a:r>
              <a:rPr lang="fr-FR" sz="2400" b="1" i="1" dirty="0">
                <a:latin typeface="Verdana" panose="020B0604030504040204" pitchFamily="34" charset="0"/>
                <a:ea typeface="Verdana" panose="020B0604030504040204" pitchFamily="34" charset="0"/>
              </a:rPr>
              <a:t> </a:t>
            </a:r>
            <a:r>
              <a:rPr lang="fr-FR" sz="2400" b="1" i="1" dirty="0" err="1">
                <a:latin typeface="Verdana" panose="020B0604030504040204" pitchFamily="34" charset="0"/>
                <a:ea typeface="Verdana" panose="020B0604030504040204" pitchFamily="34" charset="0"/>
              </a:rPr>
              <a:t>Antenna</a:t>
            </a:r>
            <a:r>
              <a:rPr lang="fr-FR" sz="2400" b="1" dirty="0">
                <a:latin typeface="Verdana" panose="020B0604030504040204" pitchFamily="34" charset="0"/>
                <a:ea typeface="Verdana" panose="020B0604030504040204" pitchFamily="34" charset="0"/>
              </a:rPr>
              <a:t>) :</a:t>
            </a:r>
            <a:r>
              <a:rPr lang="fr-FR" sz="2400" dirty="0">
                <a:latin typeface="Verdana" panose="020B0604030504040204" pitchFamily="34" charset="0"/>
                <a:ea typeface="Verdana" panose="020B0604030504040204" pitchFamily="34" charset="0"/>
              </a:rPr>
              <a:t> Il s'agit de la combinaison :</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D'une </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antenne</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accordée sur les fréquences d'intérêt (ex: 2,4 GHz pour le Wi-Fi).</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lang="fr-FR" altLang="fr-FR" sz="2400" dirty="0">
                <a:latin typeface="Verdana" panose="020B0604030504040204" pitchFamily="34" charset="0"/>
                <a:ea typeface="Verdana" panose="020B0604030504040204" pitchFamily="34" charset="0"/>
              </a:rPr>
              <a:t> </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D'un </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circuit de filtrage et d'adaptation d'impédance</a:t>
            </a:r>
            <a:r>
              <a:rPr lang="fr-FR" altLang="fr-FR" sz="2400" dirty="0">
                <a:latin typeface="Verdana" panose="020B0604030504040204" pitchFamily="34" charset="0"/>
                <a:ea typeface="Verdana" panose="020B0604030504040204" pitchFamily="34" charset="0"/>
              </a:rPr>
              <a:t> ;</a:t>
            </a:r>
            <a:endPar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D'un </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redresseur ultra-rapide à diodes Schottky</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pour transformer ce signal haute fréquence en tension continue (DC) ;</a:t>
            </a:r>
          </a:p>
          <a:p>
            <a:pPr marL="0" marR="0" lvl="0" indent="0" algn="l" defTabSz="914400" rtl="0" eaLnBrk="0" fontAlgn="base" latinLnBrk="0" hangingPunct="0">
              <a:lnSpc>
                <a:spcPct val="150000"/>
              </a:lnSpc>
              <a:spcBef>
                <a:spcPct val="0"/>
              </a:spcBef>
              <a:spcAft>
                <a:spcPct val="0"/>
              </a:spcAft>
              <a:buClrTx/>
              <a:buSz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21</a:t>
            </a:fld>
            <a:endParaRPr lang="fr-FR"/>
          </a:p>
        </p:txBody>
      </p:sp>
    </p:spTree>
    <p:extLst>
      <p:ext uri="{BB962C8B-B14F-4D97-AF65-F5344CB8AC3E}">
        <p14:creationId xmlns:p14="http://schemas.microsoft.com/office/powerpoint/2010/main" val="1580610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algn="ctr"/>
            <a:r>
              <a:rPr lang="fr-FR" b="1" dirty="0">
                <a:latin typeface="Verdana" panose="020B0604030504040204" pitchFamily="34" charset="0"/>
                <a:ea typeface="Verdana" panose="020B0604030504040204" pitchFamily="34" charset="0"/>
              </a:rPr>
              <a:t>II - LA PHYSIQUE DES SOURCES D'ÉNERGIE / TRANSDUCTEUR</a:t>
            </a:r>
            <a:br>
              <a:rPr lang="fr-FR" b="1" dirty="0">
                <a:latin typeface="Verdana" panose="020B0604030504040204" pitchFamily="34" charset="0"/>
                <a:ea typeface="Verdana" panose="020B0604030504040204" pitchFamily="34" charset="0"/>
              </a:rPr>
            </a:br>
            <a:endParaRPr lang="fr-FR" b="1"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417095" y="1592542"/>
            <a:ext cx="11582400" cy="4351338"/>
          </a:xfrm>
        </p:spPr>
        <p:txBody>
          <a:bodyPr>
            <a:normAutofit fontScale="77500" lnSpcReduction="20000"/>
          </a:bodyPr>
          <a:lstStyle/>
          <a:p>
            <a:pPr marL="0" indent="0" algn="ctr">
              <a:buNone/>
            </a:pPr>
            <a:r>
              <a:rPr lang="fr-FR" sz="3600" b="1" dirty="0">
                <a:latin typeface="Verdana" panose="020B0604030504040204" pitchFamily="34" charset="0"/>
                <a:ea typeface="Verdana" panose="020B0604030504040204" pitchFamily="34" charset="0"/>
              </a:rPr>
              <a:t>6. Énergie Électromagnétique : La Récolte de Radiofréquences (</a:t>
            </a:r>
            <a:r>
              <a:rPr lang="fr-FR" sz="3600" b="1" i="1" dirty="0">
                <a:latin typeface="Verdana" panose="020B0604030504040204" pitchFamily="34" charset="0"/>
                <a:ea typeface="Verdana" panose="020B0604030504040204" pitchFamily="34" charset="0"/>
              </a:rPr>
              <a:t>RF </a:t>
            </a:r>
            <a:r>
              <a:rPr lang="fr-FR" sz="3600" b="1" i="1" dirty="0" err="1">
                <a:latin typeface="Verdana" panose="020B0604030504040204" pitchFamily="34" charset="0"/>
                <a:ea typeface="Verdana" panose="020B0604030504040204" pitchFamily="34" charset="0"/>
              </a:rPr>
              <a:t>Harvesting</a:t>
            </a:r>
            <a:r>
              <a:rPr lang="fr-FR" sz="3600" b="1" dirty="0">
                <a:latin typeface="Verdana" panose="020B0604030504040204" pitchFamily="34" charset="0"/>
                <a:ea typeface="Verdana" panose="020B0604030504040204" pitchFamily="34" charset="0"/>
              </a:rPr>
              <a:t>)</a:t>
            </a:r>
            <a:endParaRPr kumimoji="0" lang="fr-FR" altLang="fr-FR" sz="36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50000"/>
              </a:lnSpc>
              <a:spcBef>
                <a:spcPct val="0"/>
              </a:spcBef>
              <a:spcAft>
                <a:spcPct val="0"/>
              </a:spcAft>
              <a:buClrTx/>
              <a:buSzTx/>
              <a:buNone/>
              <a:tabLst/>
            </a:pPr>
            <a:endParaRPr lang="fr-FR" b="1" u="sng" dirty="0"/>
          </a:p>
          <a:p>
            <a:pPr marL="0" marR="0" lvl="0" indent="0" algn="l" defTabSz="914400" rtl="0" eaLnBrk="0" fontAlgn="base" latinLnBrk="0" hangingPunct="0">
              <a:lnSpc>
                <a:spcPct val="150000"/>
              </a:lnSpc>
              <a:spcBef>
                <a:spcPct val="0"/>
              </a:spcBef>
              <a:spcAft>
                <a:spcPct val="0"/>
              </a:spcAft>
              <a:buClrTx/>
              <a:buSzTx/>
              <a:buNone/>
              <a:tabLst/>
            </a:pPr>
            <a:r>
              <a:rPr lang="fr-FR" b="1" u="sng" dirty="0">
                <a:latin typeface="Verdana" panose="020B0604030504040204" pitchFamily="34" charset="0"/>
                <a:ea typeface="Verdana" panose="020B0604030504040204" pitchFamily="34" charset="0"/>
              </a:rPr>
              <a:t>Applications :</a:t>
            </a:r>
          </a:p>
          <a:p>
            <a:pPr marR="0" lvl="0" algn="l" defTabSz="914400" rtl="0" eaLnBrk="0" fontAlgn="base" latinLnBrk="0" hangingPunct="0">
              <a:lnSpc>
                <a:spcPct val="150000"/>
              </a:lnSpc>
              <a:spcBef>
                <a:spcPct val="0"/>
              </a:spcBef>
              <a:spcAft>
                <a:spcPct val="0"/>
              </a:spcAft>
              <a:buClrTx/>
              <a:buSzTx/>
              <a:buFont typeface="Wingdings" panose="05000000000000000000" pitchFamily="2" charset="2"/>
              <a:buChar char="§"/>
              <a:tabLst/>
            </a:pPr>
            <a:r>
              <a:rPr lang="fr-FR" b="1" dirty="0">
                <a:latin typeface="Verdana" panose="020B0604030504040204" pitchFamily="34" charset="0"/>
                <a:ea typeface="Verdana" panose="020B0604030504040204" pitchFamily="34" charset="0"/>
              </a:rPr>
              <a:t>RF Dédié (Ambient </a:t>
            </a:r>
            <a:r>
              <a:rPr lang="fr-FR" b="1" dirty="0" err="1">
                <a:latin typeface="Verdana" panose="020B0604030504040204" pitchFamily="34" charset="0"/>
                <a:ea typeface="Verdana" panose="020B0604030504040204" pitchFamily="34" charset="0"/>
              </a:rPr>
              <a:t>Backscatter</a:t>
            </a:r>
            <a:r>
              <a:rPr lang="fr-FR" b="1" dirty="0">
                <a:latin typeface="Verdana" panose="020B0604030504040204" pitchFamily="34" charset="0"/>
                <a:ea typeface="Verdana" panose="020B0604030504040204" pitchFamily="34" charset="0"/>
              </a:rPr>
              <a:t> / WPT) :</a:t>
            </a:r>
            <a:r>
              <a:rPr lang="fr-FR" dirty="0">
                <a:latin typeface="Verdana" panose="020B0604030504040204" pitchFamily="34" charset="0"/>
                <a:ea typeface="Verdana" panose="020B0604030504040204" pitchFamily="34" charset="0"/>
              </a:rPr>
              <a:t> Un émetteur dédié envoie volontairement une onde pour alimenter un capteur sans fil à distance (recharge sans contact).</a:t>
            </a:r>
          </a:p>
          <a:p>
            <a:pPr marR="0" lvl="0" algn="l" defTabSz="914400" rtl="0" eaLnBrk="0" fontAlgn="base" latinLnBrk="0" hangingPunct="0">
              <a:lnSpc>
                <a:spcPct val="150000"/>
              </a:lnSpc>
              <a:spcBef>
                <a:spcPct val="0"/>
              </a:spcBef>
              <a:spcAft>
                <a:spcPct val="0"/>
              </a:spcAft>
              <a:buClrTx/>
              <a:buSzTx/>
              <a:buFont typeface="Wingdings" panose="05000000000000000000" pitchFamily="2" charset="2"/>
              <a:buChar char="§"/>
              <a:tabLst/>
            </a:pPr>
            <a:r>
              <a:rPr lang="fr-FR" b="1" dirty="0">
                <a:latin typeface="Verdana" panose="020B0604030504040204" pitchFamily="34" charset="0"/>
                <a:ea typeface="Verdana" panose="020B0604030504040204" pitchFamily="34" charset="0"/>
              </a:rPr>
              <a:t>RF Ambiant :</a:t>
            </a:r>
            <a:r>
              <a:rPr lang="fr-FR" dirty="0">
                <a:latin typeface="Verdana" panose="020B0604030504040204" pitchFamily="34" charset="0"/>
                <a:ea typeface="Verdana" panose="020B0604030504040204" pitchFamily="34" charset="0"/>
              </a:rPr>
              <a:t> Capter passivement le "bruit" électromagnétique ambiant.</a:t>
            </a:r>
          </a:p>
          <a:p>
            <a:pPr marL="0" indent="0" eaLnBrk="0" fontAlgn="base" hangingPunct="0">
              <a:lnSpc>
                <a:spcPct val="150000"/>
              </a:lnSpc>
              <a:spcBef>
                <a:spcPct val="0"/>
              </a:spcBef>
              <a:spcAft>
                <a:spcPct val="0"/>
              </a:spcAft>
              <a:buNone/>
            </a:pPr>
            <a:r>
              <a:rPr kumimoji="0" lang="fr-FR" altLang="fr-FR" sz="2800" b="1" i="0" u="sng" strike="noStrike" cap="none" normalizeH="0" baseline="0" dirty="0">
                <a:ln>
                  <a:noFill/>
                </a:ln>
                <a:solidFill>
                  <a:schemeClr val="tx1"/>
                </a:solidFill>
                <a:effectLst/>
                <a:latin typeface="Verdana" panose="020B0604030504040204" pitchFamily="34" charset="0"/>
                <a:ea typeface="Verdana" panose="020B0604030504040204" pitchFamily="34" charset="0"/>
              </a:rPr>
              <a:t>Densité de puissance :</a:t>
            </a:r>
            <a:r>
              <a:rPr kumimoji="0" lang="fr-FR" altLang="fr-FR" sz="2800" b="0" i="0" u="sng"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C'est la source la plus faible  0,1uW à 10 </a:t>
            </a:r>
            <a:r>
              <a:rPr kumimoji="0" lang="fr-FR" altLang="fr-FR" sz="2800" b="0"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uW</a:t>
            </a:r>
            <a:r>
              <a:rPr kumimoji="0" lang="fr-FR" altLang="fr-FR" sz="2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/cm². Elle ne convient que pour des capteurs extrêmement sobres ou périodiques.</a:t>
            </a:r>
          </a:p>
          <a:p>
            <a:pPr marL="0" marR="0" lvl="0" indent="0" algn="l" defTabSz="914400" rtl="0" eaLnBrk="0" fontAlgn="base" latinLnBrk="0" hangingPunct="0">
              <a:lnSpc>
                <a:spcPct val="150000"/>
              </a:lnSpc>
              <a:spcBef>
                <a:spcPct val="0"/>
              </a:spcBef>
              <a:spcAft>
                <a:spcPct val="0"/>
              </a:spcAft>
              <a:buClrTx/>
              <a:buSzTx/>
              <a:buNone/>
              <a:tabLst/>
            </a:pPr>
            <a:endParaRPr lang="fr-FR" dirty="0">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50000"/>
              </a:lnSpc>
              <a:spcBef>
                <a:spcPct val="0"/>
              </a:spcBef>
              <a:spcAft>
                <a:spcPct val="0"/>
              </a:spcAft>
              <a:buClrTx/>
              <a:buSz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endParaRPr>
          </a:p>
          <a:p>
            <a:pPr marL="0" indent="0" algn="ctr" eaLnBrk="0" fontAlgn="base" hangingPunct="0">
              <a:lnSpc>
                <a:spcPct val="100000"/>
              </a:lnSpc>
              <a:spcBef>
                <a:spcPct val="0"/>
              </a:spcBef>
              <a:spcAft>
                <a:spcPct val="0"/>
              </a:spcAft>
              <a:buNone/>
            </a:pPr>
            <a:endParaRPr kumimoji="0" lang="fr-FR" altLang="fr-FR" sz="2800" b="1" i="1"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22</a:t>
            </a:fld>
            <a:endParaRPr lang="fr-FR"/>
          </a:p>
        </p:txBody>
      </p:sp>
    </p:spTree>
    <p:extLst>
      <p:ext uri="{BB962C8B-B14F-4D97-AF65-F5344CB8AC3E}">
        <p14:creationId xmlns:p14="http://schemas.microsoft.com/office/powerpoint/2010/main" val="2864534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913382"/>
            <a:ext cx="11715078" cy="476380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6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Avoir un transducteur (piézoélectrique, Peltier, solaire) ne suffit pas.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6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Le signal électrique produit par la récolte d'énergie est souvent </a:t>
            </a:r>
            <a:r>
              <a:rPr kumimoji="0" lang="fr-FR" altLang="fr-FR" sz="26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inexploitable directement</a:t>
            </a:r>
            <a:r>
              <a:rPr kumimoji="0" lang="fr-FR" altLang="fr-FR" sz="26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par un microcontrôleur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0" b="0" i="0" u="none" strike="noStrike" cap="none" normalizeH="0" baseline="0" dirty="0">
              <a:ln>
                <a:noFill/>
              </a:ln>
              <a:solidFill>
                <a:schemeClr val="tx1"/>
              </a:solidFill>
              <a:effectLst/>
            </a:endParaRPr>
          </a:p>
          <a:p>
            <a:pPr marL="0" indent="0" algn="l">
              <a:lnSpc>
                <a:spcPct val="150000"/>
              </a:lnSpc>
              <a:buNone/>
            </a:pPr>
            <a:endParaRPr lang="fr-FR" sz="60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23</a:t>
            </a:fld>
            <a:endParaRPr lang="fr-FR"/>
          </a:p>
        </p:txBody>
      </p:sp>
      <p:pic>
        <p:nvPicPr>
          <p:cNvPr id="7" name="Picture 6">
            <a:extLst>
              <a:ext uri="{FF2B5EF4-FFF2-40B4-BE49-F238E27FC236}">
                <a16:creationId xmlns:a16="http://schemas.microsoft.com/office/drawing/2014/main" id="{1D054E68-D3BE-43AD-BB98-4CE18B34F965}"/>
              </a:ext>
            </a:extLst>
          </p:cNvPr>
          <p:cNvPicPr>
            <a:picLocks noChangeAspect="1"/>
          </p:cNvPicPr>
          <p:nvPr/>
        </p:nvPicPr>
        <p:blipFill>
          <a:blip r:embed="rId4"/>
          <a:stretch>
            <a:fillRect/>
          </a:stretch>
        </p:blipFill>
        <p:spPr>
          <a:xfrm>
            <a:off x="1378189" y="3289300"/>
            <a:ext cx="8809487" cy="2641600"/>
          </a:xfrm>
          <a:prstGeom prst="rect">
            <a:avLst/>
          </a:prstGeom>
        </p:spPr>
      </p:pic>
    </p:spTree>
    <p:extLst>
      <p:ext uri="{BB962C8B-B14F-4D97-AF65-F5344CB8AC3E}">
        <p14:creationId xmlns:p14="http://schemas.microsoft.com/office/powerpoint/2010/main" val="4263808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913382"/>
            <a:ext cx="6827371" cy="4763808"/>
          </a:xfrm>
        </p:spPr>
        <p:txBody>
          <a:bodyPr>
            <a:normAutofit fontScale="85000" lnSpcReduction="10000"/>
          </a:bodyPr>
          <a:lstStyle/>
          <a:p>
            <a:pPr marL="0" marR="0" lvl="0" indent="0" algn="l" defTabSz="914400" rtl="0" eaLnBrk="0" fontAlgn="base" latinLnBrk="0" hangingPunct="0">
              <a:lnSpc>
                <a:spcPct val="150000"/>
              </a:lnSpc>
              <a:spcBef>
                <a:spcPct val="0"/>
              </a:spcBef>
              <a:spcAft>
                <a:spcPct val="0"/>
              </a:spcAft>
              <a:buClrTx/>
              <a:buSzTx/>
              <a:buFontTx/>
              <a:buNone/>
              <a:tabLst/>
            </a:pPr>
            <a:endParaRPr kumimoji="0" lang="fr-FR" altLang="fr-FR" sz="30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fr-FR" altLang="fr-FR" sz="3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La tension est parfois trop faible (20 mV) ou trop forte (pics de 50 V).</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fr-FR" altLang="fr-FR" sz="3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Le courant est alternatif (AC) ou très bruité.</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fr-FR" altLang="fr-FR" sz="3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La puissance disponible est intermittente (la lumière s'éteint, la machine s'arrête de vibrer).</a:t>
            </a:r>
          </a:p>
          <a:p>
            <a:pPr marL="0" indent="0" algn="l">
              <a:lnSpc>
                <a:spcPct val="150000"/>
              </a:lnSpc>
              <a:buNone/>
            </a:pPr>
            <a:endParaRPr lang="fr-FR" sz="60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24</a:t>
            </a:fld>
            <a:endParaRPr lang="fr-FR"/>
          </a:p>
        </p:txBody>
      </p:sp>
      <p:sp>
        <p:nvSpPr>
          <p:cNvPr id="10" name="TextBox 9">
            <a:extLst>
              <a:ext uri="{FF2B5EF4-FFF2-40B4-BE49-F238E27FC236}">
                <a16:creationId xmlns:a16="http://schemas.microsoft.com/office/drawing/2014/main" id="{A54C1655-8D51-4233-8EB1-CE3650AF1813}"/>
              </a:ext>
            </a:extLst>
          </p:cNvPr>
          <p:cNvSpPr txBox="1"/>
          <p:nvPr/>
        </p:nvSpPr>
        <p:spPr>
          <a:xfrm>
            <a:off x="7779871" y="3700353"/>
            <a:ext cx="4114800"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C'est ici qu'intervient </a:t>
            </a:r>
            <a:r>
              <a:rPr kumimoji="0" lang="fr-FR" altLang="fr-FR" sz="18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la chaîne de gestion d'énergie</a:t>
            </a:r>
            <a:r>
              <a:rPr kumimoji="0" lang="fr-FR" altLang="fr-FR" sz="1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1800" b="0" i="1" u="none" strike="noStrike" cap="none" normalizeH="0" baseline="0" dirty="0">
                <a:ln>
                  <a:noFill/>
                </a:ln>
                <a:solidFill>
                  <a:schemeClr val="tx1"/>
                </a:solidFill>
                <a:effectLst/>
                <a:latin typeface="Verdana" panose="020B0604030504040204" pitchFamily="34" charset="0"/>
                <a:ea typeface="Verdana" panose="020B0604030504040204" pitchFamily="34" charset="0"/>
              </a:rPr>
              <a:t>Power Management</a:t>
            </a:r>
            <a:r>
              <a:rPr kumimoji="0" lang="fr-FR" altLang="fr-FR" sz="18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2234054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913382"/>
            <a:ext cx="11715078" cy="476380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b="1" dirty="0">
                <a:latin typeface="Verdana" panose="020B0604030504040204" pitchFamily="34" charset="0"/>
                <a:ea typeface="Verdana" panose="020B0604030504040204" pitchFamily="34" charset="0"/>
              </a:rPr>
              <a:t>1. L'Architecture Globale de la Chaîne d'Alimentation</a:t>
            </a:r>
          </a:p>
          <a:p>
            <a:pPr marL="0" indent="0" algn="l">
              <a:lnSpc>
                <a:spcPct val="100000"/>
              </a:lnSpc>
              <a:buNone/>
            </a:pPr>
            <a:r>
              <a:rPr lang="fr-FR" dirty="0">
                <a:latin typeface="Verdana" panose="020B0604030504040204" pitchFamily="34" charset="0"/>
                <a:ea typeface="Verdana" panose="020B0604030504040204" pitchFamily="34" charset="0"/>
              </a:rPr>
              <a:t>Pour passer de la source physique à l'application numérique, le système s'articule autour de 5 étages indissociables :</a:t>
            </a:r>
          </a:p>
          <a:p>
            <a:pPr marL="0" indent="0" algn="l">
              <a:lnSpc>
                <a:spcPct val="150000"/>
              </a:lnSpc>
              <a:buNone/>
            </a:pPr>
            <a:endParaRPr lang="fr-FR" dirty="0"/>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25</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Picture 6">
            <a:extLst>
              <a:ext uri="{FF2B5EF4-FFF2-40B4-BE49-F238E27FC236}">
                <a16:creationId xmlns:a16="http://schemas.microsoft.com/office/drawing/2014/main" id="{3F406552-B829-4651-BCAF-AB183DB003BF}"/>
              </a:ext>
            </a:extLst>
          </p:cNvPr>
          <p:cNvPicPr>
            <a:picLocks noChangeAspect="1"/>
          </p:cNvPicPr>
          <p:nvPr/>
        </p:nvPicPr>
        <p:blipFill>
          <a:blip r:embed="rId4"/>
          <a:stretch>
            <a:fillRect/>
          </a:stretch>
        </p:blipFill>
        <p:spPr>
          <a:xfrm>
            <a:off x="2549562" y="3549608"/>
            <a:ext cx="6788075" cy="2943267"/>
          </a:xfrm>
          <a:prstGeom prst="rect">
            <a:avLst/>
          </a:prstGeom>
        </p:spPr>
      </p:pic>
    </p:spTree>
    <p:extLst>
      <p:ext uri="{BB962C8B-B14F-4D97-AF65-F5344CB8AC3E}">
        <p14:creationId xmlns:p14="http://schemas.microsoft.com/office/powerpoint/2010/main" val="1197814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913382"/>
            <a:ext cx="11715078" cy="476380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b="1" dirty="0">
                <a:latin typeface="Verdana" panose="020B0604030504040204" pitchFamily="34" charset="0"/>
                <a:ea typeface="Verdana" panose="020B0604030504040204" pitchFamily="34" charset="0"/>
              </a:rPr>
              <a:t>2. Le Cœur du Système : Les PMIC Dédiés (</a:t>
            </a:r>
            <a:r>
              <a:rPr lang="fr-FR" b="1" i="1" dirty="0" err="1">
                <a:latin typeface="Verdana" panose="020B0604030504040204" pitchFamily="34" charset="0"/>
                <a:ea typeface="Verdana" panose="020B0604030504040204" pitchFamily="34" charset="0"/>
              </a:rPr>
              <a:t>Harvesting</a:t>
            </a:r>
            <a:r>
              <a:rPr lang="fr-FR" b="1" i="1" dirty="0">
                <a:latin typeface="Verdana" panose="020B0604030504040204" pitchFamily="34" charset="0"/>
                <a:ea typeface="Verdana" panose="020B0604030504040204" pitchFamily="34" charset="0"/>
              </a:rPr>
              <a:t> PMIC</a:t>
            </a:r>
            <a:r>
              <a:rPr lang="fr-FR" b="1" dirty="0">
                <a:latin typeface="Verdana" panose="020B0604030504040204" pitchFamily="34" charset="0"/>
                <a:ea typeface="Verdana" panose="020B0604030504040204" pitchFamily="34" charset="0"/>
              </a:rPr>
              <a:t>)</a:t>
            </a:r>
          </a:p>
          <a:p>
            <a:pPr marL="0" indent="0" eaLnBrk="0" fontAlgn="base" hangingPunct="0">
              <a:lnSpc>
                <a:spcPct val="150000"/>
              </a:lnSpc>
              <a:spcBef>
                <a:spcPct val="0"/>
              </a:spcBef>
              <a:spcAft>
                <a:spcPct val="0"/>
              </a:spcAft>
              <a:buNone/>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Un PMIC classique de smartphone ou de PC consomme lui-même trop d'énergie pour être utilisé ici. </a:t>
            </a:r>
          </a:p>
          <a:p>
            <a:pPr marL="0" indent="0" eaLnBrk="0" fontAlgn="base" hangingPunct="0">
              <a:lnSpc>
                <a:spcPct val="150000"/>
              </a:lnSpc>
              <a:spcBef>
                <a:spcPct val="0"/>
              </a:spcBef>
              <a:spcAft>
                <a:spcPct val="0"/>
              </a:spcAft>
              <a:buNone/>
            </a:pP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Les </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PMIC pour la récolte d'énergie</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sont des composants spéciaux conçus pour démarrer et fonctionner avec des consommations propres au repos (</a:t>
            </a:r>
            <a:r>
              <a:rPr kumimoji="0" lang="fr-FR" altLang="fr-FR" sz="2400" b="0" i="1" u="none" strike="noStrike" cap="none" normalizeH="0" baseline="0" dirty="0">
                <a:ln>
                  <a:noFill/>
                </a:ln>
                <a:solidFill>
                  <a:schemeClr val="tx1"/>
                </a:solidFill>
                <a:effectLst/>
                <a:latin typeface="Verdana" panose="020B0604030504040204" pitchFamily="34" charset="0"/>
                <a:ea typeface="Verdana" panose="020B0604030504040204" pitchFamily="34" charset="0"/>
              </a:rPr>
              <a:t>Quiescent </a:t>
            </a:r>
            <a:r>
              <a:rPr kumimoji="0" lang="fr-FR" altLang="fr-FR" sz="2400" b="0"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Current</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inférieures à quelques centaines de nanoampères (</a:t>
            </a:r>
            <a:r>
              <a:rPr kumimoji="0" lang="fr-FR" altLang="fr-FR" sz="2400" b="1"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nA</a:t>
            </a:r>
            <a:r>
              <a:rPr kumimoji="0" lang="fr-FR" altLang="fr-FR" sz="2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0" lang="fr-FR" altLang="fr-FR" sz="2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fr-FR" b="1" dirty="0"/>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26</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160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717072"/>
            <a:ext cx="11715078" cy="496011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b="1" dirty="0"/>
              <a:t>2. Le Cœur du Système : Les PMIC Dédiés (</a:t>
            </a:r>
            <a:r>
              <a:rPr lang="fr-FR" b="1" i="1" dirty="0" err="1"/>
              <a:t>Harvesting</a:t>
            </a:r>
            <a:r>
              <a:rPr lang="fr-FR" b="1" i="1" dirty="0"/>
              <a:t> PMIC</a:t>
            </a:r>
            <a:r>
              <a:rPr lang="fr-FR" b="1" dirty="0"/>
              <a:t>)</a:t>
            </a:r>
          </a:p>
          <a:p>
            <a:pPr marL="0" marR="0" lvl="0" indent="0" algn="l" defTabSz="914400" rtl="0" eaLnBrk="0" fontAlgn="base" latinLnBrk="0" hangingPunct="0">
              <a:lnSpc>
                <a:spcPct val="100000"/>
              </a:lnSpc>
              <a:spcBef>
                <a:spcPct val="0"/>
              </a:spcBef>
              <a:spcAft>
                <a:spcPct val="0"/>
              </a:spcAft>
              <a:buClrTx/>
              <a:buSzTx/>
              <a:buFontTx/>
              <a:buNone/>
              <a:tabLst/>
            </a:pPr>
            <a:endParaRPr lang="fr-FR" b="1" dirty="0"/>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27</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9349E212-8F28-4088-815F-EA6C369DAEE9}"/>
              </a:ext>
            </a:extLst>
          </p:cNvPr>
          <p:cNvSpPr txBox="1"/>
          <p:nvPr/>
        </p:nvSpPr>
        <p:spPr>
          <a:xfrm>
            <a:off x="154193" y="2541603"/>
            <a:ext cx="5120979" cy="830997"/>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0"/>
              </a:spcBef>
              <a:spcAft>
                <a:spcPct val="0"/>
              </a:spcAft>
              <a:buClrTx/>
              <a:buSzTx/>
              <a:buFontTx/>
              <a:buAutoNum type="alphaUcPeriod"/>
              <a:tabLst/>
            </a:pPr>
            <a:r>
              <a:rPr kumimoji="0" lang="fr-FR" altLang="fr-FR" sz="16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Le Démarrage à Froid (</a:t>
            </a:r>
            <a:r>
              <a:rPr kumimoji="0" lang="fr-FR" altLang="fr-FR" sz="1600"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Cold Start</a:t>
            </a:r>
            <a:r>
              <a:rPr kumimoji="0" lang="fr-FR" altLang="fr-FR" sz="16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1600" dirty="0">
                <a:latin typeface="Verdana" panose="020B0604030504040204" pitchFamily="34" charset="0"/>
                <a:ea typeface="Verdana" panose="020B0604030504040204" pitchFamily="34" charset="0"/>
              </a:rPr>
              <a:t>C</a:t>
            </a:r>
            <a:r>
              <a:rPr kumimoji="0" lang="fr-FR" altLang="fr-FR" sz="16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apacité de "s'éveiller" avec une tension extrêmement faible.</a:t>
            </a:r>
          </a:p>
        </p:txBody>
      </p:sp>
      <p:sp>
        <p:nvSpPr>
          <p:cNvPr id="12" name="TextBox 11">
            <a:extLst>
              <a:ext uri="{FF2B5EF4-FFF2-40B4-BE49-F238E27FC236}">
                <a16:creationId xmlns:a16="http://schemas.microsoft.com/office/drawing/2014/main" id="{4DBFF1AA-2761-4E43-A874-78D83218C5A8}"/>
              </a:ext>
            </a:extLst>
          </p:cNvPr>
          <p:cNvSpPr txBox="1"/>
          <p:nvPr/>
        </p:nvSpPr>
        <p:spPr>
          <a:xfrm>
            <a:off x="214305" y="3734907"/>
            <a:ext cx="5120979" cy="2308324"/>
          </a:xfrm>
          <a:prstGeom prst="rect">
            <a:avLst/>
          </a:prstGeom>
          <a:noFill/>
        </p:spPr>
        <p:txBody>
          <a:bodyPr wrap="square">
            <a:spAutoFit/>
          </a:bodyPr>
          <a:lstStyle/>
          <a:p>
            <a:r>
              <a:rPr lang="fr-FR" sz="1600" b="1" dirty="0">
                <a:latin typeface="Verdana" panose="020B0604030504040204" pitchFamily="34" charset="0"/>
                <a:ea typeface="Verdana" panose="020B0604030504040204" pitchFamily="34" charset="0"/>
              </a:rPr>
              <a:t>B. La Recherche du Point de Puissance Maximale (</a:t>
            </a:r>
            <a:r>
              <a:rPr lang="fr-FR" sz="1600" b="1" i="1" dirty="0">
                <a:latin typeface="Verdana" panose="020B0604030504040204" pitchFamily="34" charset="0"/>
                <a:ea typeface="Verdana" panose="020B0604030504040204" pitchFamily="34" charset="0"/>
              </a:rPr>
              <a:t>MPPT - Maximum Power Point </a:t>
            </a:r>
            <a:r>
              <a:rPr lang="fr-FR" sz="1600" b="1" i="1" dirty="0" err="1">
                <a:latin typeface="Verdana" panose="020B0604030504040204" pitchFamily="34" charset="0"/>
                <a:ea typeface="Verdana" panose="020B0604030504040204" pitchFamily="34" charset="0"/>
              </a:rPr>
              <a:t>Tracking</a:t>
            </a:r>
            <a:r>
              <a:rPr lang="fr-FR" sz="1600" b="1" dirty="0">
                <a:latin typeface="Verdana" panose="020B0604030504040204" pitchFamily="34" charset="0"/>
                <a:ea typeface="Verdana" panose="020B0604030504040204" pitchFamily="34" charset="0"/>
              </a:rPr>
              <a:t>)</a:t>
            </a:r>
          </a:p>
          <a:p>
            <a:r>
              <a:rPr lang="fr-FR" sz="1600" dirty="0">
                <a:latin typeface="Verdana" panose="020B0604030504040204" pitchFamily="34" charset="0"/>
                <a:ea typeface="Verdana" panose="020B0604030504040204" pitchFamily="34" charset="0"/>
              </a:rPr>
              <a:t>Un PMIC dédié intègre un algorithme ou un circuit matériel de </a:t>
            </a:r>
            <a:r>
              <a:rPr lang="fr-FR" sz="1600" b="1" dirty="0">
                <a:latin typeface="Verdana" panose="020B0604030504040204" pitchFamily="34" charset="0"/>
                <a:ea typeface="Verdana" panose="020B0604030504040204" pitchFamily="34" charset="0"/>
              </a:rPr>
              <a:t>MPPT</a:t>
            </a:r>
            <a:r>
              <a:rPr lang="fr-FR" sz="1600" dirty="0">
                <a:latin typeface="Verdana" panose="020B0604030504040204" pitchFamily="34" charset="0"/>
                <a:ea typeface="Verdana" panose="020B0604030504040204" pitchFamily="34" charset="0"/>
              </a:rPr>
              <a:t> qui ajuste en continu l'impédance d'entrée du système pour extraire à chaque instant </a:t>
            </a:r>
            <a:r>
              <a:rPr lang="fr-FR" sz="1600" b="1" dirty="0">
                <a:latin typeface="Verdana" panose="020B0604030504040204" pitchFamily="34" charset="0"/>
                <a:ea typeface="Verdana" panose="020B0604030504040204" pitchFamily="34" charset="0"/>
              </a:rPr>
              <a:t>100 % de la puissance maximale disponible</a:t>
            </a:r>
            <a:r>
              <a:rPr lang="fr-FR" sz="1600" dirty="0">
                <a:latin typeface="Verdana" panose="020B0604030504040204" pitchFamily="34" charset="0"/>
                <a:ea typeface="Verdana" panose="020B0604030504040204" pitchFamily="34" charset="0"/>
              </a:rPr>
              <a:t> de la source (solaire, TEG ou </a:t>
            </a:r>
            <a:r>
              <a:rPr lang="fr-FR" sz="1600" dirty="0" err="1">
                <a:latin typeface="Verdana" panose="020B0604030504040204" pitchFamily="34" charset="0"/>
                <a:ea typeface="Verdana" panose="020B0604030504040204" pitchFamily="34" charset="0"/>
              </a:rPr>
              <a:t>piézo</a:t>
            </a:r>
            <a:r>
              <a:rPr lang="fr-FR" sz="1600" dirty="0">
                <a:latin typeface="Verdana" panose="020B0604030504040204" pitchFamily="34" charset="0"/>
                <a:ea typeface="Verdana" panose="020B0604030504040204" pitchFamily="34" charset="0"/>
              </a:rPr>
              <a:t>).</a:t>
            </a:r>
          </a:p>
        </p:txBody>
      </p:sp>
      <p:sp>
        <p:nvSpPr>
          <p:cNvPr id="13" name="TextBox 12">
            <a:extLst>
              <a:ext uri="{FF2B5EF4-FFF2-40B4-BE49-F238E27FC236}">
                <a16:creationId xmlns:a16="http://schemas.microsoft.com/office/drawing/2014/main" id="{A6EC6939-0AC2-4181-BF66-2210CF508FB3}"/>
              </a:ext>
            </a:extLst>
          </p:cNvPr>
          <p:cNvSpPr txBox="1"/>
          <p:nvPr/>
        </p:nvSpPr>
        <p:spPr>
          <a:xfrm>
            <a:off x="5715642" y="2458494"/>
            <a:ext cx="5941807" cy="34163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C. Les Convertisseurs Continu-Continu </a:t>
            </a:r>
            <a:r>
              <a:rPr kumimoji="0" lang="fr-FR" altLang="fr-FR" b="1"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Éléveurs</a:t>
            </a: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 Abaisseurs (</a:t>
            </a:r>
            <a:r>
              <a:rPr kumimoji="0" lang="fr-FR" altLang="fr-FR"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Boost / Buck Converter</a:t>
            </a: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Régulateur Boost Ultra-Low-Power :</a:t>
            </a:r>
            <a:r>
              <a:rPr kumimoji="0" lang="fr-FR" altLang="fr-FR"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Si un composant thermoélectrique délivre 50 mV, le PMIC élève la tension pour pouvoir alimenter la puce logique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Gestion des seuils de charge :</a:t>
            </a:r>
            <a:r>
              <a:rPr kumimoji="0" lang="fr-FR" altLang="fr-FR"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Le PMIC surveille l'élément de stockage à l'aide de comparateurs d'hystérésis </a:t>
            </a:r>
            <a:r>
              <a:rPr lang="fr-FR" altLang="fr-FR" dirty="0">
                <a:latin typeface="Verdana" panose="020B0604030504040204" pitchFamily="34" charset="0"/>
                <a:ea typeface="Verdana" panose="020B0604030504040204" pitchFamily="34" charset="0"/>
              </a:rPr>
              <a:t>(high et </a:t>
            </a:r>
            <a:r>
              <a:rPr lang="fr-FR" altLang="fr-FR" dirty="0" err="1">
                <a:latin typeface="Verdana" panose="020B0604030504040204" pitchFamily="34" charset="0"/>
                <a:ea typeface="Verdana" panose="020B0604030504040204" pitchFamily="34" charset="0"/>
              </a:rPr>
              <a:t>low</a:t>
            </a:r>
            <a:r>
              <a:rPr lang="fr-FR" altLang="fr-FR" dirty="0">
                <a:latin typeface="Verdana" panose="020B0604030504040204" pitchFamily="34" charset="0"/>
                <a:ea typeface="Verdana" panose="020B0604030504040204" pitchFamily="34" charset="0"/>
              </a:rPr>
              <a:t>).</a:t>
            </a:r>
            <a:endParaRPr kumimoji="0" lang="fr-FR" altLang="fr-FR"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16C28CFF-39BB-4016-8281-1731ABD8F508}"/>
              </a:ext>
            </a:extLst>
          </p:cNvPr>
          <p:cNvSpPr>
            <a:spLocks noChangeArrowheads="1"/>
          </p:cNvSpPr>
          <p:nvPr/>
        </p:nvSpPr>
        <p:spPr bwMode="auto">
          <a:xfrm>
            <a:off x="0" y="67017"/>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8057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30" y="1717072"/>
            <a:ext cx="6594438" cy="496011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b="1" dirty="0"/>
              <a:t>3. Les Technologies de Stockage Tampon</a:t>
            </a:r>
          </a:p>
          <a:p>
            <a:pPr marL="0" marR="0" lvl="0" indent="0" algn="l" defTabSz="914400" rtl="0" eaLnBrk="0" fontAlgn="base" latinLnBrk="0" hangingPunct="0">
              <a:lnSpc>
                <a:spcPct val="100000"/>
              </a:lnSpc>
              <a:spcBef>
                <a:spcPct val="0"/>
              </a:spcBef>
              <a:spcAft>
                <a:spcPct val="0"/>
              </a:spcAft>
              <a:buClrTx/>
              <a:buSzTx/>
              <a:buFontTx/>
              <a:buNone/>
              <a:tabLst/>
            </a:pPr>
            <a:r>
              <a:rPr lang="fr-FR" sz="2200" dirty="0"/>
              <a:t>Comme la source ambiante est variable, il est indispensable de stocker temporairement l'énergie sous forme d'impulsions.</a:t>
            </a:r>
          </a:p>
          <a:p>
            <a:pPr marL="0" marR="0" lvl="0" indent="0" algn="l" defTabSz="914400" rtl="0" eaLnBrk="0" fontAlgn="base" latinLnBrk="0" hangingPunct="0">
              <a:lnSpc>
                <a:spcPct val="100000"/>
              </a:lnSpc>
              <a:spcBef>
                <a:spcPct val="0"/>
              </a:spcBef>
              <a:spcAft>
                <a:spcPct val="0"/>
              </a:spcAft>
              <a:buClrTx/>
              <a:buSzTx/>
              <a:buFontTx/>
              <a:buNone/>
              <a:tabLst/>
            </a:pPr>
            <a:endParaRPr lang="fr-FR" b="1" dirty="0"/>
          </a:p>
          <a:p>
            <a:pPr marR="0" lvl="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fr-FR" altLang="fr-FR" sz="2000" b="1" i="0" u="none" strike="noStrike" cap="none" normalizeH="0" baseline="0" dirty="0">
                <a:ln>
                  <a:noFill/>
                </a:ln>
                <a:solidFill>
                  <a:schemeClr val="tx1"/>
                </a:solidFill>
                <a:effectLst/>
                <a:latin typeface="Arial" panose="020B0604020202020204" pitchFamily="34" charset="0"/>
              </a:rPr>
              <a:t>Supercondensateurs ;</a:t>
            </a:r>
            <a:r>
              <a:rPr kumimoji="0" lang="fr-FR" altLang="fr-FR" sz="2000" b="0" i="0" u="none" strike="noStrike" cap="none" normalizeH="0" baseline="0" dirty="0">
                <a:ln>
                  <a:noFill/>
                </a:ln>
                <a:solidFill>
                  <a:schemeClr val="tx1"/>
                </a:solidFill>
                <a:effectLst/>
                <a:latin typeface="Arial" panose="020B0604020202020204" pitchFamily="34" charset="0"/>
              </a:rPr>
              <a:t> </a:t>
            </a:r>
          </a:p>
          <a:p>
            <a:pPr marR="0" lvl="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endParaRPr lang="fr-FR" altLang="fr-FR" sz="2000"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Courier New" panose="02070309020205020404" pitchFamily="49" charset="0"/>
              <a:buChar char="o"/>
              <a:tabLst/>
            </a:pPr>
            <a:r>
              <a:rPr kumimoji="0" lang="fr-FR" altLang="fr-FR" sz="2000" b="1" i="0" u="none" strike="noStrike" cap="none" normalizeH="0" baseline="0" dirty="0">
                <a:ln>
                  <a:noFill/>
                </a:ln>
                <a:solidFill>
                  <a:schemeClr val="tx1"/>
                </a:solidFill>
                <a:effectLst/>
                <a:latin typeface="Arial" panose="020B0604020202020204" pitchFamily="34" charset="0"/>
              </a:rPr>
              <a:t>Micro-batteries au Lithium solides (Solid-State).</a:t>
            </a:r>
            <a:r>
              <a:rPr kumimoji="0" lang="fr-FR" altLang="fr-FR" sz="2000" b="0" i="0" u="none" strike="noStrike" cap="none" normalizeH="0" baseline="0" dirty="0">
                <a:ln>
                  <a:noFill/>
                </a:ln>
                <a:solidFill>
                  <a:schemeClr val="tx1"/>
                </a:solidFill>
                <a:effectLst/>
                <a:latin typeface="Arial" panose="020B0604020202020204" pitchFamily="34" charset="0"/>
              </a:rPr>
              <a:t> </a:t>
            </a:r>
            <a:endParaRPr lang="fr-FR" b="1" dirty="0"/>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28</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16C28CFF-39BB-4016-8281-1731ABD8F508}"/>
              </a:ext>
            </a:extLst>
          </p:cNvPr>
          <p:cNvSpPr>
            <a:spLocks noChangeArrowheads="1"/>
          </p:cNvSpPr>
          <p:nvPr/>
        </p:nvSpPr>
        <p:spPr bwMode="auto">
          <a:xfrm>
            <a:off x="0" y="67017"/>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14" name="Picture 13">
            <a:extLst>
              <a:ext uri="{FF2B5EF4-FFF2-40B4-BE49-F238E27FC236}">
                <a16:creationId xmlns:a16="http://schemas.microsoft.com/office/drawing/2014/main" id="{D4A1A7B1-AF5E-41E3-8BFC-39D1981200CC}"/>
              </a:ext>
            </a:extLst>
          </p:cNvPr>
          <p:cNvPicPr>
            <a:picLocks noChangeAspect="1"/>
          </p:cNvPicPr>
          <p:nvPr/>
        </p:nvPicPr>
        <p:blipFill>
          <a:blip r:embed="rId4"/>
          <a:stretch>
            <a:fillRect/>
          </a:stretch>
        </p:blipFill>
        <p:spPr>
          <a:xfrm>
            <a:off x="7006668" y="2248349"/>
            <a:ext cx="5034721" cy="3829722"/>
          </a:xfrm>
          <a:prstGeom prst="rect">
            <a:avLst/>
          </a:prstGeom>
        </p:spPr>
      </p:pic>
    </p:spTree>
    <p:extLst>
      <p:ext uri="{BB962C8B-B14F-4D97-AF65-F5344CB8AC3E}">
        <p14:creationId xmlns:p14="http://schemas.microsoft.com/office/powerpoint/2010/main" val="1696318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8" y="1717072"/>
            <a:ext cx="9795962" cy="496011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4. La Révolution Logicielle : Le Calcul Intermittent (</a:t>
            </a:r>
            <a:r>
              <a:rPr kumimoji="0" lang="fr-FR" altLang="fr-FR"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Intermittent </a:t>
            </a:r>
            <a:r>
              <a:rPr kumimoji="0" lang="fr-FR" altLang="fr-FR" b="1"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Computing</a:t>
            </a: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29</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16C28CFF-39BB-4016-8281-1731ABD8F508}"/>
              </a:ext>
            </a:extLst>
          </p:cNvPr>
          <p:cNvSpPr>
            <a:spLocks noChangeArrowheads="1"/>
          </p:cNvSpPr>
          <p:nvPr/>
        </p:nvSpPr>
        <p:spPr bwMode="auto">
          <a:xfrm>
            <a:off x="0" y="67017"/>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3074" name="Picture 2" descr="Intermittent Computing | Getting Started with Intermittent Computing">
            <a:extLst>
              <a:ext uri="{FF2B5EF4-FFF2-40B4-BE49-F238E27FC236}">
                <a16:creationId xmlns:a16="http://schemas.microsoft.com/office/drawing/2014/main" id="{B26F90B2-EE14-4EEC-9AF7-3CEA405289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2716" y="3266517"/>
            <a:ext cx="474345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041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717072"/>
            <a:ext cx="11715078" cy="496011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4. La Révolution Logicielle : Le Calcul Intermittent (</a:t>
            </a:r>
            <a:r>
              <a:rPr kumimoji="0" lang="fr-FR" altLang="fr-FR"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Intermittent </a:t>
            </a:r>
            <a:r>
              <a:rPr kumimoji="0" lang="fr-FR" altLang="fr-FR" b="1"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Computing</a:t>
            </a: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fr-FR" sz="2000" dirty="0">
                <a:latin typeface="Verdana" panose="020B0604030504040204" pitchFamily="34" charset="0"/>
                <a:ea typeface="Verdana" panose="020B0604030504040204" pitchFamily="34" charset="0"/>
              </a:rPr>
              <a:t>Pour résoudre ce problème, l'informatique embarquée a inventé le </a:t>
            </a:r>
            <a:r>
              <a:rPr lang="fr-FR" sz="2000" b="1" dirty="0">
                <a:latin typeface="Verdana" panose="020B0604030504040204" pitchFamily="34" charset="0"/>
                <a:ea typeface="Verdana" panose="020B0604030504040204" pitchFamily="34" charset="0"/>
              </a:rPr>
              <a:t>Calcul Intermittent</a:t>
            </a:r>
            <a:r>
              <a:rPr lang="fr-FR" sz="2000" dirty="0">
                <a:latin typeface="Verdana" panose="020B0604030504040204" pitchFamily="34" charset="0"/>
                <a:ea typeface="Verdana" panose="020B0604030504040204" pitchFamily="34" charset="0"/>
              </a:rPr>
              <a:t> :</a:t>
            </a:r>
            <a:endParaRPr kumimoji="0" lang="fr-FR" altLang="fr-FR" sz="32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30</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16C28CFF-39BB-4016-8281-1731ABD8F508}"/>
              </a:ext>
            </a:extLst>
          </p:cNvPr>
          <p:cNvSpPr>
            <a:spLocks noChangeArrowheads="1"/>
          </p:cNvSpPr>
          <p:nvPr/>
        </p:nvSpPr>
        <p:spPr bwMode="auto">
          <a:xfrm>
            <a:off x="0" y="67017"/>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D1E2CC03-5B2E-42F9-BA9C-CC07F3BC99C4}"/>
              </a:ext>
            </a:extLst>
          </p:cNvPr>
          <p:cNvSpPr txBox="1"/>
          <p:nvPr/>
        </p:nvSpPr>
        <p:spPr>
          <a:xfrm>
            <a:off x="322729" y="3195459"/>
            <a:ext cx="7603864" cy="350865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 Le Principe de la Sauvegarde d'État (</a:t>
            </a:r>
            <a:r>
              <a:rPr kumimoji="0" lang="fr-FR" altLang="fr-FR" sz="1700" b="1"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Checkpointing</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Le microcontrôleur exécute son code par petites étapes.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Un circuit surveille la baisse de tension de l'élément de stockage.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Juste avant la coupure d'énergie irréversible, le processeur exécute un </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drapeau de sauvegarde (</a:t>
            </a:r>
            <a:r>
              <a:rPr kumimoji="0" lang="fr-FR" altLang="fr-FR" sz="1700"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checkpoint</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 il copie l'état exact de ses registres et de sa mémoire dans une mémoire non-volatile ultra-rapide (comme la </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FRAM</a:t>
            </a: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ou la </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MRAM</a:t>
            </a: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La puce s'éteint complètement (0 W).</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Dès que le PMIC a récolté à nouveau assez d'énergie, le processeur se réveille, restaure l'état exact où il s'était arrêté, et poursuit son exécution </a:t>
            </a:r>
            <a:r>
              <a:rPr kumimoji="0" lang="fr-FR" altLang="fr-FR" sz="17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sans perdre la moindre donnée ni recommencer au début</a:t>
            </a:r>
            <a:r>
              <a:rPr kumimoji="0" lang="fr-FR" altLang="fr-FR" sz="17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56501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1069102" y="365125"/>
            <a:ext cx="10053796"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III - L'ÉLECTRONIQUE DE POINTE &amp; GESTION DE L'ÉNERGIE</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717072"/>
            <a:ext cx="11715078" cy="4960118"/>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4. La Révolution Logicielle : Le Calcul Intermittent (</a:t>
            </a:r>
            <a:r>
              <a:rPr kumimoji="0" lang="fr-FR" altLang="fr-FR"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Intermittent </a:t>
            </a:r>
            <a:r>
              <a:rPr kumimoji="0" lang="fr-FR" altLang="fr-FR" b="1"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Computing</a:t>
            </a:r>
            <a:r>
              <a:rPr kumimoji="0" lang="fr-FR" altLang="fr-FR"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endParaRPr kumimoji="0" lang="fr-FR" altLang="fr-FR"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31</a:t>
            </a:fld>
            <a:endParaRPr lang="fr-FR"/>
          </a:p>
        </p:txBody>
      </p:sp>
      <p:sp>
        <p:nvSpPr>
          <p:cNvPr id="4" name="AutoShape 2" descr=", généré par IA">
            <a:extLst>
              <a:ext uri="{FF2B5EF4-FFF2-40B4-BE49-F238E27FC236}">
                <a16:creationId xmlns:a16="http://schemas.microsoft.com/office/drawing/2014/main" id="{5E8518E4-3B2B-4467-97F2-D07C292873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ectangle 1">
            <a:extLst>
              <a:ext uri="{FF2B5EF4-FFF2-40B4-BE49-F238E27FC236}">
                <a16:creationId xmlns:a16="http://schemas.microsoft.com/office/drawing/2014/main" id="{14F070CA-1476-4CBE-9967-F0E998A7F4D2}"/>
              </a:ext>
            </a:extLst>
          </p:cNvPr>
          <p:cNvSpPr>
            <a:spLocks noChangeArrowheads="1"/>
          </p:cNvSpPr>
          <p:nvPr/>
        </p:nvSpPr>
        <p:spPr bwMode="auto">
          <a:xfrm>
            <a:off x="0" y="-161582"/>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16C28CFF-39BB-4016-8281-1731ABD8F508}"/>
              </a:ext>
            </a:extLst>
          </p:cNvPr>
          <p:cNvSpPr>
            <a:spLocks noChangeArrowheads="1"/>
          </p:cNvSpPr>
          <p:nvPr/>
        </p:nvSpPr>
        <p:spPr bwMode="auto">
          <a:xfrm>
            <a:off x="0" y="67017"/>
            <a:ext cx="6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TextBox 12">
            <a:extLst>
              <a:ext uri="{FF2B5EF4-FFF2-40B4-BE49-F238E27FC236}">
                <a16:creationId xmlns:a16="http://schemas.microsoft.com/office/drawing/2014/main" id="{B8331A6C-5774-4EFB-9BEF-007E3B28AFBB}"/>
              </a:ext>
            </a:extLst>
          </p:cNvPr>
          <p:cNvSpPr txBox="1"/>
          <p:nvPr/>
        </p:nvSpPr>
        <p:spPr>
          <a:xfrm>
            <a:off x="744341" y="2753260"/>
            <a:ext cx="8279079" cy="378565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sz="2000" b="1" dirty="0">
                <a:latin typeface="Verdana" panose="020B0604030504040204" pitchFamily="34" charset="0"/>
                <a:ea typeface="Verdana" panose="020B0604030504040204" pitchFamily="34" charset="0"/>
              </a:rPr>
              <a:t>B. La Transition vers les Mémoires Non-Volatiles (NVM)</a:t>
            </a:r>
          </a:p>
          <a:p>
            <a:pPr marL="0" marR="0" lvl="0" indent="0" algn="l" defTabSz="914400" rtl="0" eaLnBrk="0" fontAlgn="base" latinLnBrk="0" hangingPunct="0">
              <a:lnSpc>
                <a:spcPct val="100000"/>
              </a:lnSpc>
              <a:spcBef>
                <a:spcPct val="0"/>
              </a:spcBef>
              <a:spcAft>
                <a:spcPct val="0"/>
              </a:spcAft>
              <a:buClrTx/>
              <a:buSzTx/>
              <a:buFontTx/>
              <a:buNone/>
              <a:tabLst/>
            </a:pPr>
            <a:endParaRPr lang="fr-FR" sz="2000" b="1" dirty="0">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Le calcul intermittent repose fortement sur de nouvelles architectures matérielles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FRAM (</a:t>
            </a:r>
            <a:r>
              <a:rPr kumimoji="0" lang="fr-FR" altLang="fr-FR" sz="2000" b="1"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Ferroelectric</a:t>
            </a:r>
            <a:r>
              <a:rPr kumimoji="0" lang="fr-FR" altLang="fr-FR" sz="2000" b="1" i="1" u="none" strike="noStrike" cap="none" normalizeH="0" baseline="0" dirty="0">
                <a:ln>
                  <a:noFill/>
                </a:ln>
                <a:solidFill>
                  <a:schemeClr val="tx1"/>
                </a:solidFill>
                <a:effectLst/>
                <a:latin typeface="Verdana" panose="020B0604030504040204" pitchFamily="34" charset="0"/>
                <a:ea typeface="Verdana" panose="020B0604030504040204" pitchFamily="34" charset="0"/>
              </a:rPr>
              <a:t> RAM</a:t>
            </a:r>
            <a:r>
              <a:rPr kumimoji="0" lang="fr-FR" altLang="fr-FR" sz="20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Consomme 100 fois moins d'énergie à l'écriture que la mémoire Flash classique et s'écrit en quelques nanosecondes.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MCUs</a:t>
            </a:r>
            <a:r>
              <a:rPr kumimoji="0" lang="fr-FR" altLang="fr-FR" sz="20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Éco-conçus (Ultra-Low-Power) :</a:t>
            </a:r>
            <a:r>
              <a:rPr kumimoji="0" lang="fr-FR" altLang="fr-FR"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Processeurs (souvent basés sur des cœurs ARM Cortex-M0+ ou RISC-V) capables de consommer moins de 1muW en mode veille profonde (</a:t>
            </a:r>
            <a:r>
              <a:rPr kumimoji="0" lang="fr-FR" altLang="fr-FR" sz="2000" b="0"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Deep</a:t>
            </a:r>
            <a:r>
              <a:rPr kumimoji="0" lang="fr-FR" altLang="fr-FR" sz="2000" b="0" i="1"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0" lang="fr-FR" altLang="fr-FR" sz="2000" b="0" i="1" u="none" strike="noStrike" cap="none" normalizeH="0" baseline="0" dirty="0" err="1">
                <a:ln>
                  <a:noFill/>
                </a:ln>
                <a:solidFill>
                  <a:schemeClr val="tx1"/>
                </a:solidFill>
                <a:effectLst/>
                <a:latin typeface="Verdana" panose="020B0604030504040204" pitchFamily="34" charset="0"/>
                <a:ea typeface="Verdana" panose="020B0604030504040204" pitchFamily="34" charset="0"/>
              </a:rPr>
              <a:t>Sleep</a:t>
            </a:r>
            <a:r>
              <a:rPr kumimoji="0" lang="fr-FR" altLang="fr-FR"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75007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592542"/>
            <a:ext cx="7153836" cy="4763808"/>
          </a:xfrm>
        </p:spPr>
        <p:txBody>
          <a:bodyPr>
            <a:normAutofit lnSpcReduction="10000"/>
          </a:bodyPr>
          <a:lstStyle/>
          <a:p>
            <a:pPr marL="0" indent="0" algn="l">
              <a:lnSpc>
                <a:spcPct val="150000"/>
              </a:lnSpc>
              <a:buNone/>
            </a:pPr>
            <a:r>
              <a:rPr lang="fr-FR" sz="1600" dirty="0">
                <a:latin typeface="Verdana" panose="020B0604030504040204" pitchFamily="34" charset="0"/>
                <a:ea typeface="Verdana" panose="020B0604030504040204" pitchFamily="34" charset="0"/>
              </a:rPr>
              <a:t>La récupération d'énergie n'est plus une technologie de laboratoire : elle est déjà déployée à grande échelle dans de nombreux secteurs stratégiques.</a:t>
            </a:r>
          </a:p>
          <a:p>
            <a:pPr marL="0" indent="0">
              <a:buNone/>
            </a:pPr>
            <a:r>
              <a:rPr lang="fr-FR" sz="1900" b="1" dirty="0">
                <a:latin typeface="Verdana" panose="020B0604030504040204" pitchFamily="34" charset="0"/>
                <a:ea typeface="Verdana" panose="020B0604030504040204" pitchFamily="34" charset="0"/>
              </a:rPr>
              <a:t>1. Bâtiments Intelligents &amp; Domotique (</a:t>
            </a:r>
            <a:r>
              <a:rPr lang="fr-FR" sz="1900" b="1" i="1" dirty="0">
                <a:latin typeface="Verdana" panose="020B0604030504040204" pitchFamily="34" charset="0"/>
                <a:ea typeface="Verdana" panose="020B0604030504040204" pitchFamily="34" charset="0"/>
              </a:rPr>
              <a:t>Smart Buildings</a:t>
            </a:r>
            <a:r>
              <a:rPr lang="fr-FR" sz="1900" b="1" dirty="0">
                <a:latin typeface="Verdana" panose="020B0604030504040204" pitchFamily="34" charset="0"/>
                <a:ea typeface="Verdana" panose="020B0604030504040204" pitchFamily="34" charset="0"/>
              </a:rPr>
              <a:t>)</a:t>
            </a:r>
          </a:p>
          <a:p>
            <a:pPr marL="0" indent="0">
              <a:buNone/>
            </a:pPr>
            <a:r>
              <a:rPr lang="fr-FR" sz="1900" b="1" dirty="0">
                <a:latin typeface="Verdana" panose="020B0604030504040204" pitchFamily="34" charset="0"/>
                <a:ea typeface="Verdana" panose="020B0604030504040204" pitchFamily="34" charset="0"/>
              </a:rPr>
              <a:t>Interrupteurs sans fil et sans pile :</a:t>
            </a:r>
            <a:endParaRPr lang="fr-FR" sz="1900"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sz="1900" b="1" dirty="0">
                <a:latin typeface="Verdana" panose="020B0604030504040204" pitchFamily="34" charset="0"/>
                <a:ea typeface="Verdana" panose="020B0604030504040204" pitchFamily="34" charset="0"/>
              </a:rPr>
              <a:t>Fonctionnement :</a:t>
            </a:r>
            <a:r>
              <a:rPr lang="fr-FR" sz="1900" dirty="0">
                <a:latin typeface="Verdana" panose="020B0604030504040204" pitchFamily="34" charset="0"/>
                <a:ea typeface="Verdana" panose="020B0604030504040204" pitchFamily="34" charset="0"/>
              </a:rPr>
              <a:t> Envoyer un signal radio au récepteur de la lampe.</a:t>
            </a:r>
          </a:p>
          <a:p>
            <a:pPr marL="742950" lvl="1" indent="-285750">
              <a:buFont typeface="Arial" panose="020B0604020202020204" pitchFamily="34" charset="0"/>
              <a:buChar char="•"/>
            </a:pPr>
            <a:r>
              <a:rPr lang="fr-FR" sz="1900" b="1" dirty="0">
                <a:latin typeface="Verdana" panose="020B0604030504040204" pitchFamily="34" charset="0"/>
                <a:ea typeface="Verdana" panose="020B0604030504040204" pitchFamily="34" charset="0"/>
              </a:rPr>
              <a:t>Bénéfice :</a:t>
            </a:r>
            <a:r>
              <a:rPr lang="fr-FR" sz="1900" dirty="0">
                <a:latin typeface="Verdana" panose="020B0604030504040204" pitchFamily="34" charset="0"/>
                <a:ea typeface="Verdana" panose="020B0604030504040204" pitchFamily="34" charset="0"/>
              </a:rPr>
              <a:t> Économie massive de câblage cuivre avec une installation multi surface (verre, bois, béton).</a:t>
            </a:r>
          </a:p>
          <a:p>
            <a:pPr marL="0" indent="0">
              <a:buNone/>
            </a:pPr>
            <a:r>
              <a:rPr lang="fr-FR" sz="1900" b="1" dirty="0">
                <a:latin typeface="Verdana" panose="020B0604030504040204" pitchFamily="34" charset="0"/>
                <a:ea typeface="Verdana" panose="020B0604030504040204" pitchFamily="34" charset="0"/>
              </a:rPr>
              <a:t>Capteurs de température et de présence auto-alimentés :</a:t>
            </a:r>
            <a:endParaRPr lang="fr-FR" sz="1900"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sz="1900" b="1" dirty="0">
                <a:latin typeface="Verdana" panose="020B0604030504040204" pitchFamily="34" charset="0"/>
                <a:ea typeface="Verdana" panose="020B0604030504040204" pitchFamily="34" charset="0"/>
              </a:rPr>
              <a:t>Fonctionnement :</a:t>
            </a:r>
            <a:r>
              <a:rPr lang="fr-FR" sz="1900" dirty="0">
                <a:latin typeface="Verdana" panose="020B0604030504040204" pitchFamily="34" charset="0"/>
                <a:ea typeface="Verdana" panose="020B0604030504040204" pitchFamily="34" charset="0"/>
              </a:rPr>
              <a:t> ils mesurent la qualité de l'air, la température ou la luminosité ambiante et régulent le chauffage (CVC) en continu.</a:t>
            </a:r>
          </a:p>
          <a:p>
            <a:pPr marL="0" indent="0" algn="l">
              <a:lnSpc>
                <a:spcPct val="150000"/>
              </a:lnSpc>
              <a:buNone/>
            </a:pPr>
            <a:endParaRPr lang="fr-FR" sz="24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32</a:t>
            </a:fld>
            <a:endParaRPr lang="fr-FR"/>
          </a:p>
        </p:txBody>
      </p:sp>
    </p:spTree>
    <p:extLst>
      <p:ext uri="{BB962C8B-B14F-4D97-AF65-F5344CB8AC3E}">
        <p14:creationId xmlns:p14="http://schemas.microsoft.com/office/powerpoint/2010/main" val="2501177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690688"/>
            <a:ext cx="8610256" cy="4665662"/>
          </a:xfrm>
        </p:spPr>
        <p:txBody>
          <a:bodyPr>
            <a:normAutofit fontScale="70000" lnSpcReduction="20000"/>
          </a:bodyPr>
          <a:lstStyle/>
          <a:p>
            <a:pPr marL="0" indent="0">
              <a:buNone/>
            </a:pPr>
            <a:r>
              <a:rPr lang="fr-FR" sz="4000" b="1" dirty="0">
                <a:latin typeface="Verdana" panose="020B0604030504040204" pitchFamily="34" charset="0"/>
                <a:ea typeface="Verdana" panose="020B0604030504040204" pitchFamily="34" charset="0"/>
              </a:rPr>
              <a:t>2. Industrie 4.0 &amp; Maintenance Prédictive</a:t>
            </a:r>
          </a:p>
          <a:p>
            <a:pPr marL="0" indent="0">
              <a:buNone/>
            </a:pPr>
            <a:r>
              <a:rPr lang="fr-FR" dirty="0">
                <a:latin typeface="Verdana" panose="020B0604030504040204" pitchFamily="34" charset="0"/>
                <a:ea typeface="Verdana" panose="020B0604030504040204" pitchFamily="34" charset="0"/>
              </a:rPr>
              <a:t>Dans les usines, le coût d'arrêt d'une chaîne de production dépasse largement le coût d'un capteur.</a:t>
            </a:r>
          </a:p>
          <a:p>
            <a:pPr marL="0" indent="0">
              <a:buNone/>
            </a:pPr>
            <a:r>
              <a:rPr lang="fr-FR" b="1" dirty="0">
                <a:latin typeface="Verdana" panose="020B0604030504040204" pitchFamily="34" charset="0"/>
                <a:ea typeface="Verdana" panose="020B0604030504040204" pitchFamily="34" charset="0"/>
              </a:rPr>
              <a:t>Surveillance vibratoire des moteurs et pompes :</a:t>
            </a:r>
            <a:endParaRPr lang="fr-FR"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Fonctionnement :</a:t>
            </a:r>
            <a:r>
              <a:rPr lang="fr-FR" dirty="0">
                <a:latin typeface="Verdana" panose="020B0604030504040204" pitchFamily="34" charset="0"/>
                <a:ea typeface="Verdana" panose="020B0604030504040204" pitchFamily="34" charset="0"/>
              </a:rPr>
              <a:t> IL sont directement vissés sur les carters de machines industrielles. Ils récoltent l'énergie des vibrations produites par le moteur pour alimenter un accéléromètre et un module radio.</a:t>
            </a: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Cas d'usage :</a:t>
            </a:r>
            <a:r>
              <a:rPr lang="fr-FR" dirty="0">
                <a:latin typeface="Verdana" panose="020B0604030504040204" pitchFamily="34" charset="0"/>
                <a:ea typeface="Verdana" panose="020B0604030504040204" pitchFamily="34" charset="0"/>
              </a:rPr>
              <a:t> il envoie une alerte en cas de détection d’anomalie avant la panne irréversible.</a:t>
            </a: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Bénéfice :</a:t>
            </a:r>
            <a:r>
              <a:rPr lang="fr-FR" dirty="0">
                <a:latin typeface="Verdana" panose="020B0604030504040204" pitchFamily="34" charset="0"/>
                <a:ea typeface="Verdana" panose="020B0604030504040204" pitchFamily="34" charset="0"/>
              </a:rPr>
              <a:t> Zéro câble à tirer dans des environnements dangereux ou d'accès difficile, et zéro pile à changer sur des milliers de machines.</a:t>
            </a:r>
          </a:p>
          <a:p>
            <a:pPr marL="0" indent="0">
              <a:buNone/>
            </a:pPr>
            <a:r>
              <a:rPr lang="fr-FR" b="1" dirty="0">
                <a:latin typeface="Verdana" panose="020B0604030504040204" pitchFamily="34" charset="0"/>
                <a:ea typeface="Verdana" panose="020B0604030504040204" pitchFamily="34" charset="0"/>
              </a:rPr>
              <a:t>Suivi de tuyauteries industrielles :</a:t>
            </a:r>
            <a:endParaRPr lang="fr-FR"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Fonctionnement :</a:t>
            </a:r>
            <a:r>
              <a:rPr lang="fr-FR" dirty="0">
                <a:latin typeface="Verdana" panose="020B0604030504040204" pitchFamily="34" charset="0"/>
                <a:ea typeface="Verdana" panose="020B0604030504040204" pitchFamily="34" charset="0"/>
              </a:rPr>
              <a:t> Générateurs thermoélectriques (TEG) exploités via le gradient de température entre le fluide chaud circulant dans le tuyau et l'air ambiant de l'usine.</a:t>
            </a:r>
          </a:p>
          <a:p>
            <a:pPr marL="0" indent="0" algn="l">
              <a:lnSpc>
                <a:spcPct val="150000"/>
              </a:lnSpc>
              <a:buNone/>
            </a:pPr>
            <a:endParaRPr lang="fr-FR" sz="24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33</a:t>
            </a:fld>
            <a:endParaRPr lang="fr-FR"/>
          </a:p>
        </p:txBody>
      </p:sp>
    </p:spTree>
    <p:extLst>
      <p:ext uri="{BB962C8B-B14F-4D97-AF65-F5344CB8AC3E}">
        <p14:creationId xmlns:p14="http://schemas.microsoft.com/office/powerpoint/2010/main" val="3560053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690688"/>
            <a:ext cx="7082906" cy="4665662"/>
          </a:xfrm>
        </p:spPr>
        <p:txBody>
          <a:bodyPr>
            <a:normAutofit fontScale="70000" lnSpcReduction="20000"/>
          </a:bodyPr>
          <a:lstStyle/>
          <a:p>
            <a:pPr marL="0" indent="0">
              <a:buNone/>
            </a:pPr>
            <a:r>
              <a:rPr lang="fr-FR" sz="4000" b="1" dirty="0">
                <a:latin typeface="Verdana" panose="020B0604030504040204" pitchFamily="34" charset="0"/>
                <a:ea typeface="Verdana" panose="020B0604030504040204" pitchFamily="34" charset="0"/>
              </a:rPr>
              <a:t>3. Santé, Dispositifs Médicaux &amp; </a:t>
            </a:r>
            <a:r>
              <a:rPr lang="fr-FR" sz="4000" b="1" i="1" dirty="0" err="1">
                <a:latin typeface="Verdana" panose="020B0604030504040204" pitchFamily="34" charset="0"/>
                <a:ea typeface="Verdana" panose="020B0604030504040204" pitchFamily="34" charset="0"/>
              </a:rPr>
              <a:t>Wearables</a:t>
            </a:r>
            <a:endParaRPr lang="fr-FR" sz="4000" b="1" dirty="0">
              <a:latin typeface="Verdana" panose="020B0604030504040204" pitchFamily="34" charset="0"/>
              <a:ea typeface="Verdana" panose="020B0604030504040204" pitchFamily="34" charset="0"/>
            </a:endParaRPr>
          </a:p>
          <a:p>
            <a:pPr marL="0" indent="0">
              <a:buNone/>
            </a:pPr>
            <a:r>
              <a:rPr lang="fr-FR" dirty="0">
                <a:latin typeface="Verdana" panose="020B0604030504040204" pitchFamily="34" charset="0"/>
                <a:ea typeface="Verdana" panose="020B0604030504040204" pitchFamily="34" charset="0"/>
              </a:rPr>
              <a:t>L'électronique médicale cherche à éliminer les chirurgies de remplacement de batterie et à rendre les patchs de suivi invisibles pour le patient.</a:t>
            </a:r>
          </a:p>
          <a:p>
            <a:pPr>
              <a:buFont typeface="Arial" panose="020B0604020202020204" pitchFamily="34" charset="0"/>
              <a:buChar char="•"/>
            </a:pPr>
            <a:r>
              <a:rPr lang="fr-FR" b="1" dirty="0">
                <a:latin typeface="Verdana" panose="020B0604030504040204" pitchFamily="34" charset="0"/>
                <a:ea typeface="Verdana" panose="020B0604030504040204" pitchFamily="34" charset="0"/>
              </a:rPr>
              <a:t>Implants cardiaques et pacemakers de nouvelle génération :</a:t>
            </a:r>
            <a:endParaRPr lang="fr-FR"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Fonctionnement :</a:t>
            </a:r>
            <a:r>
              <a:rPr lang="fr-FR" dirty="0">
                <a:latin typeface="Verdana" panose="020B0604030504040204" pitchFamily="34" charset="0"/>
                <a:ea typeface="Verdana" panose="020B0604030504040204" pitchFamily="34" charset="0"/>
              </a:rPr>
              <a:t> Récolte de l'énergie mécanique des battements du cœur (via des </a:t>
            </a:r>
            <a:r>
              <a:rPr lang="fr-FR" dirty="0" err="1">
                <a:latin typeface="Verdana" panose="020B0604030504040204" pitchFamily="34" charset="0"/>
                <a:ea typeface="Verdana" panose="020B0604030504040204" pitchFamily="34" charset="0"/>
              </a:rPr>
              <a:t>micro-films</a:t>
            </a:r>
            <a:r>
              <a:rPr lang="fr-FR" dirty="0">
                <a:latin typeface="Verdana" panose="020B0604030504040204" pitchFamily="34" charset="0"/>
                <a:ea typeface="Verdana" panose="020B0604030504040204" pitchFamily="34" charset="0"/>
              </a:rPr>
              <a:t> piézoélectriques) ou du flux sanguin.</a:t>
            </a: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Bénéfice :</a:t>
            </a:r>
            <a:r>
              <a:rPr lang="fr-FR" dirty="0">
                <a:latin typeface="Verdana" panose="020B0604030504040204" pitchFamily="34" charset="0"/>
                <a:ea typeface="Verdana" panose="020B0604030504040204" pitchFamily="34" charset="0"/>
              </a:rPr>
              <a:t> Évite les opérations chirurgicales répétées tous les 7 à 10 ans uniquement pour remplacer la batterie d'un pacemaker.</a:t>
            </a:r>
          </a:p>
          <a:p>
            <a:pPr>
              <a:buFont typeface="Arial" panose="020B0604020202020204" pitchFamily="34" charset="0"/>
              <a:buChar char="•"/>
            </a:pPr>
            <a:r>
              <a:rPr lang="fr-FR" b="1" dirty="0">
                <a:latin typeface="Verdana" panose="020B0604030504040204" pitchFamily="34" charset="0"/>
                <a:ea typeface="Verdana" panose="020B0604030504040204" pitchFamily="34" charset="0"/>
              </a:rPr>
              <a:t>Patchs cutanés de suivi médical (</a:t>
            </a:r>
            <a:r>
              <a:rPr lang="fr-FR" b="1" dirty="0" err="1">
                <a:latin typeface="Verdana" panose="020B0604030504040204" pitchFamily="34" charset="0"/>
                <a:ea typeface="Verdana" panose="020B0604030504040204" pitchFamily="34" charset="0"/>
              </a:rPr>
              <a:t>Wearables</a:t>
            </a:r>
            <a:r>
              <a:rPr lang="fr-FR" b="1" dirty="0">
                <a:latin typeface="Verdana" panose="020B0604030504040204" pitchFamily="34" charset="0"/>
                <a:ea typeface="Verdana" panose="020B0604030504040204" pitchFamily="34" charset="0"/>
              </a:rPr>
              <a:t>) :</a:t>
            </a:r>
            <a:endParaRPr lang="fr-FR" dirty="0">
              <a:latin typeface="Verdana" panose="020B0604030504040204" pitchFamily="34" charset="0"/>
              <a:ea typeface="Verdana" panose="020B0604030504040204" pitchFamily="34" charset="0"/>
            </a:endParaRP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Fonctionnement :</a:t>
            </a:r>
            <a:r>
              <a:rPr lang="fr-FR" dirty="0">
                <a:latin typeface="Verdana" panose="020B0604030504040204" pitchFamily="34" charset="0"/>
                <a:ea typeface="Verdana" panose="020B0604030504040204" pitchFamily="34" charset="0"/>
              </a:rPr>
              <a:t> Patchs flexibles imprimés alimentés par l'effet Seebeck (chaleur corporelle) ou par la sueur (piles enzymatiques/bio-piles).</a:t>
            </a:r>
          </a:p>
          <a:p>
            <a:pPr marL="742950" lvl="1" indent="-285750">
              <a:buFont typeface="Arial" panose="020B0604020202020204" pitchFamily="34" charset="0"/>
              <a:buChar char="•"/>
            </a:pPr>
            <a:r>
              <a:rPr lang="fr-FR" b="1" dirty="0">
                <a:latin typeface="Verdana" panose="020B0604030504040204" pitchFamily="34" charset="0"/>
                <a:ea typeface="Verdana" panose="020B0604030504040204" pitchFamily="34" charset="0"/>
              </a:rPr>
              <a:t>Cas d'usage :</a:t>
            </a:r>
            <a:r>
              <a:rPr lang="fr-FR" dirty="0">
                <a:latin typeface="Verdana" panose="020B0604030504040204" pitchFamily="34" charset="0"/>
                <a:ea typeface="Verdana" panose="020B0604030504040204" pitchFamily="34" charset="0"/>
              </a:rPr>
              <a:t> Mesure en continu du glucose, de l'ECG ou de la température des patients à domicile.</a:t>
            </a:r>
          </a:p>
          <a:p>
            <a:pPr marL="0" indent="0" algn="l">
              <a:lnSpc>
                <a:spcPct val="150000"/>
              </a:lnSpc>
              <a:buNone/>
            </a:pPr>
            <a:endParaRPr lang="fr-FR" sz="24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34</a:t>
            </a:fld>
            <a:endParaRPr lang="fr-FR"/>
          </a:p>
        </p:txBody>
      </p:sp>
    </p:spTree>
    <p:extLst>
      <p:ext uri="{BB962C8B-B14F-4D97-AF65-F5344CB8AC3E}">
        <p14:creationId xmlns:p14="http://schemas.microsoft.com/office/powerpoint/2010/main" val="39409766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322729" y="1690688"/>
            <a:ext cx="7153836" cy="4665662"/>
          </a:xfrm>
        </p:spPr>
        <p:txBody>
          <a:bodyPr>
            <a:normAutofit fontScale="92500" lnSpcReduction="20000"/>
          </a:bodyPr>
          <a:lstStyle/>
          <a:p>
            <a:r>
              <a:rPr lang="fr-FR" b="1" dirty="0"/>
              <a:t>4. Villes Intelligentes, Logistique &amp; Infrastructure (</a:t>
            </a:r>
            <a:r>
              <a:rPr lang="fr-FR" b="1" i="1" dirty="0"/>
              <a:t>Smart Cities</a:t>
            </a:r>
            <a:r>
              <a:rPr lang="fr-FR" b="1" dirty="0"/>
              <a:t>)</a:t>
            </a:r>
          </a:p>
          <a:p>
            <a:pPr>
              <a:buFont typeface="Arial" panose="020B0604020202020204" pitchFamily="34" charset="0"/>
              <a:buChar char="•"/>
            </a:pPr>
            <a:r>
              <a:rPr lang="fr-FR" b="1" dirty="0"/>
              <a:t>Surveillance des infrastructures (Ponts, Routes, Rails) :</a:t>
            </a:r>
            <a:endParaRPr lang="fr-FR" dirty="0"/>
          </a:p>
          <a:p>
            <a:pPr marL="742950" lvl="1" indent="-285750">
              <a:buFont typeface="Arial" panose="020B0604020202020204" pitchFamily="34" charset="0"/>
              <a:buChar char="•"/>
            </a:pPr>
            <a:r>
              <a:rPr lang="fr-FR" b="1" dirty="0"/>
              <a:t>Fonctionnement :</a:t>
            </a:r>
            <a:r>
              <a:rPr lang="fr-FR" dirty="0"/>
              <a:t> Des capteurs noyés dans le béton des ponts ou fixés sous les rails de train utilisent les déformations et vibrations lors du passage des véhicules pour mesurer la fatigue des matériaux (</a:t>
            </a:r>
            <a:r>
              <a:rPr lang="fr-FR" i="1" dirty="0"/>
              <a:t>Structural </a:t>
            </a:r>
            <a:r>
              <a:rPr lang="fr-FR" i="1" dirty="0" err="1"/>
              <a:t>Health</a:t>
            </a:r>
            <a:r>
              <a:rPr lang="fr-FR" i="1" dirty="0"/>
              <a:t> Monitoring</a:t>
            </a:r>
            <a:r>
              <a:rPr lang="fr-FR" dirty="0"/>
              <a:t>).</a:t>
            </a:r>
          </a:p>
          <a:p>
            <a:pPr>
              <a:buFont typeface="Arial" panose="020B0604020202020204" pitchFamily="34" charset="0"/>
              <a:buChar char="•"/>
            </a:pPr>
            <a:r>
              <a:rPr lang="fr-FR" b="1" dirty="0"/>
              <a:t>Étiquettes intelligentes et traçabilité (RFID Actif / IoT) :</a:t>
            </a:r>
            <a:endParaRPr lang="fr-FR" dirty="0"/>
          </a:p>
          <a:p>
            <a:pPr marL="742950" lvl="1" indent="-285750">
              <a:buFont typeface="Arial" panose="020B0604020202020204" pitchFamily="34" charset="0"/>
              <a:buChar char="•"/>
            </a:pPr>
            <a:r>
              <a:rPr lang="fr-FR" b="1" dirty="0"/>
              <a:t>Fonctionnement :</a:t>
            </a:r>
            <a:r>
              <a:rPr lang="fr-FR" dirty="0"/>
              <a:t> Suivi de conteneurs ou de palettes dans les entrepôts à l'aide de puces captant les ondes RF ambiantes ou la lumière des entrepôts pour transmettre leur géolocalisation et état.</a:t>
            </a:r>
          </a:p>
          <a:p>
            <a:pPr marL="0" indent="0" algn="l">
              <a:lnSpc>
                <a:spcPct val="150000"/>
              </a:lnSpc>
              <a:buNone/>
            </a:pPr>
            <a:endParaRPr lang="fr-FR" sz="2400"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35</a:t>
            </a:fld>
            <a:endParaRPr lang="fr-FR"/>
          </a:p>
        </p:txBody>
      </p:sp>
    </p:spTree>
    <p:extLst>
      <p:ext uri="{BB962C8B-B14F-4D97-AF65-F5344CB8AC3E}">
        <p14:creationId xmlns:p14="http://schemas.microsoft.com/office/powerpoint/2010/main" val="3973625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2519082" y="1690688"/>
            <a:ext cx="7153836" cy="4665662"/>
          </a:xfrm>
        </p:spPr>
        <p:txBody>
          <a:bodyPr>
            <a:normAutofit/>
          </a:bodyPr>
          <a:lstStyle/>
          <a:p>
            <a:pPr marL="0" indent="0">
              <a:buNone/>
            </a:pPr>
            <a:r>
              <a:rPr lang="fr-FR" b="1" u="sng" dirty="0"/>
              <a:t>Impact Économiques et Avantages Métier</a:t>
            </a:r>
            <a:endParaRPr lang="fr-FR" sz="2400" b="1" u="sng"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36</a:t>
            </a:fld>
            <a:endParaRPr lang="fr-FR"/>
          </a:p>
        </p:txBody>
      </p:sp>
      <p:pic>
        <p:nvPicPr>
          <p:cNvPr id="7" name="Picture 6">
            <a:extLst>
              <a:ext uri="{FF2B5EF4-FFF2-40B4-BE49-F238E27FC236}">
                <a16:creationId xmlns:a16="http://schemas.microsoft.com/office/drawing/2014/main" id="{B2DD0A64-90EC-4ED8-8B5E-AEF52219C924}"/>
              </a:ext>
            </a:extLst>
          </p:cNvPr>
          <p:cNvPicPr>
            <a:picLocks noChangeAspect="1"/>
          </p:cNvPicPr>
          <p:nvPr/>
        </p:nvPicPr>
        <p:blipFill>
          <a:blip r:embed="rId4"/>
          <a:stretch>
            <a:fillRect/>
          </a:stretch>
        </p:blipFill>
        <p:spPr>
          <a:xfrm>
            <a:off x="1438275" y="2195908"/>
            <a:ext cx="8381999" cy="4407989"/>
          </a:xfrm>
          <a:prstGeom prst="rect">
            <a:avLst/>
          </a:prstGeom>
        </p:spPr>
      </p:pic>
    </p:spTree>
    <p:extLst>
      <p:ext uri="{BB962C8B-B14F-4D97-AF65-F5344CB8AC3E}">
        <p14:creationId xmlns:p14="http://schemas.microsoft.com/office/powerpoint/2010/main" val="1757912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690A-2B4B-47BB-AEA2-1376D6268776}"/>
              </a:ext>
            </a:extLst>
          </p:cNvPr>
          <p:cNvSpPr>
            <a:spLocks noGrp="1"/>
          </p:cNvSpPr>
          <p:nvPr>
            <p:ph type="title"/>
          </p:nvPr>
        </p:nvSpPr>
        <p:spPr>
          <a:xfrm>
            <a:off x="838200" y="365125"/>
            <a:ext cx="10515600" cy="1325563"/>
          </a:xfrm>
        </p:spPr>
        <p:txBody>
          <a:bodyPr>
            <a:normAutofit fontScale="90000"/>
          </a:bodyPr>
          <a:lstStyle/>
          <a:p>
            <a:pPr marL="0" indent="0" algn="ctr">
              <a:lnSpc>
                <a:spcPct val="100000"/>
              </a:lnSpc>
              <a:buNone/>
            </a:pPr>
            <a:r>
              <a:rPr lang="fr-FR" b="1" dirty="0">
                <a:latin typeface="Verdana" panose="020B0604030504040204" pitchFamily="34" charset="0"/>
                <a:ea typeface="Verdana" panose="020B0604030504040204" pitchFamily="34" charset="0"/>
              </a:rPr>
              <a:t>IV - APPLICATIONS INDUSTRIELLES ET CAS D'USAGES</a:t>
            </a:r>
          </a:p>
        </p:txBody>
      </p:sp>
      <p:sp>
        <p:nvSpPr>
          <p:cNvPr id="3" name="Content Placeholder 2">
            <a:extLst>
              <a:ext uri="{FF2B5EF4-FFF2-40B4-BE49-F238E27FC236}">
                <a16:creationId xmlns:a16="http://schemas.microsoft.com/office/drawing/2014/main" id="{42D1ED67-6849-4073-BC3D-C29FED7E43B8}"/>
              </a:ext>
            </a:extLst>
          </p:cNvPr>
          <p:cNvSpPr>
            <a:spLocks noGrp="1"/>
          </p:cNvSpPr>
          <p:nvPr>
            <p:ph idx="1"/>
          </p:nvPr>
        </p:nvSpPr>
        <p:spPr>
          <a:xfrm>
            <a:off x="723900" y="1690688"/>
            <a:ext cx="10106026" cy="4665662"/>
          </a:xfrm>
        </p:spPr>
        <p:txBody>
          <a:bodyPr>
            <a:normAutofit/>
          </a:bodyPr>
          <a:lstStyle/>
          <a:p>
            <a:pPr marL="0" indent="0" algn="ctr">
              <a:buNone/>
            </a:pPr>
            <a:r>
              <a:rPr lang="fr-FR" sz="2400" b="1" u="sng" dirty="0">
                <a:latin typeface="Verdana" panose="020B0604030504040204" pitchFamily="34" charset="0"/>
                <a:ea typeface="Verdana" panose="020B0604030504040204" pitchFamily="34" charset="0"/>
              </a:rPr>
              <a:t>SOLUTION A RECOMMANDER</a:t>
            </a:r>
          </a:p>
          <a:p>
            <a:pPr>
              <a:buFont typeface="Wingdings" panose="05000000000000000000" pitchFamily="2" charset="2"/>
              <a:buChar char="v"/>
            </a:pPr>
            <a:endParaRPr lang="fr-FR" sz="1600" dirty="0"/>
          </a:p>
          <a:p>
            <a:pPr>
              <a:buFont typeface="Wingdings" panose="05000000000000000000" pitchFamily="2" charset="2"/>
              <a:buChar char="v"/>
            </a:pPr>
            <a:r>
              <a:rPr lang="fr-FR" sz="1600" dirty="0">
                <a:latin typeface="Verdana" panose="020B0604030504040204" pitchFamily="34" charset="0"/>
                <a:ea typeface="Verdana" panose="020B0604030504040204" pitchFamily="34" charset="0"/>
              </a:rPr>
              <a:t>Les Interrupteurs et Commandes sans Fil ni Pile</a:t>
            </a:r>
            <a:endParaRPr lang="fr-FR" sz="2400" b="1" u="sng" dirty="0">
              <a:latin typeface="Verdana" panose="020B0604030504040204" pitchFamily="34" charset="0"/>
              <a:ea typeface="Verdana" panose="020B0604030504040204" pitchFamily="34" charset="0"/>
            </a:endParaRPr>
          </a:p>
          <a:p>
            <a:pPr marL="0" indent="0" algn="l">
              <a:lnSpc>
                <a:spcPct val="150000"/>
              </a:lnSpc>
              <a:buNone/>
            </a:pPr>
            <a:endParaRPr lang="fr-FR" dirty="0">
              <a:latin typeface="Verdana" panose="020B0604030504040204" pitchFamily="34" charset="0"/>
              <a:ea typeface="Verdana" panose="020B0604030504040204" pitchFamily="34" charset="0"/>
            </a:endParaRPr>
          </a:p>
        </p:txBody>
      </p:sp>
      <p:pic>
        <p:nvPicPr>
          <p:cNvPr id="8" name="Picture 4">
            <a:extLst>
              <a:ext uri="{FF2B5EF4-FFF2-40B4-BE49-F238E27FC236}">
                <a16:creationId xmlns:a16="http://schemas.microsoft.com/office/drawing/2014/main" id="{A0280D19-7745-4BC7-AB2B-DCC886CC29DE}"/>
              </a:ext>
            </a:extLst>
          </p:cNvPr>
          <p:cNvPicPr>
            <a:picLocks noChangeAspect="1"/>
          </p:cNvPicPr>
          <p:nvPr/>
        </p:nvPicPr>
        <p:blipFill>
          <a:blip r:embed="rId3"/>
          <a:stretch>
            <a:fillRect/>
          </a:stretch>
        </p:blipFill>
        <p:spPr>
          <a:xfrm>
            <a:off x="0" y="-9524"/>
            <a:ext cx="1069102" cy="800100"/>
          </a:xfrm>
          <a:prstGeom prst="rect">
            <a:avLst/>
          </a:prstGeom>
        </p:spPr>
      </p:pic>
      <p:pic>
        <p:nvPicPr>
          <p:cNvPr id="9" name="Picture 4">
            <a:extLst>
              <a:ext uri="{FF2B5EF4-FFF2-40B4-BE49-F238E27FC236}">
                <a16:creationId xmlns:a16="http://schemas.microsoft.com/office/drawing/2014/main" id="{97C39C78-379A-4639-8000-12A8408B767A}"/>
              </a:ext>
            </a:extLst>
          </p:cNvPr>
          <p:cNvPicPr>
            <a:picLocks noChangeAspect="1"/>
          </p:cNvPicPr>
          <p:nvPr/>
        </p:nvPicPr>
        <p:blipFill>
          <a:blip r:embed="rId3"/>
          <a:stretch>
            <a:fillRect/>
          </a:stretch>
        </p:blipFill>
        <p:spPr>
          <a:xfrm>
            <a:off x="11122898" y="9526"/>
            <a:ext cx="1069102" cy="800100"/>
          </a:xfrm>
          <a:prstGeom prst="rect">
            <a:avLst/>
          </a:prstGeom>
        </p:spPr>
      </p:pic>
      <p:sp>
        <p:nvSpPr>
          <p:cNvPr id="5" name="Slide Number Placeholder 4">
            <a:extLst>
              <a:ext uri="{FF2B5EF4-FFF2-40B4-BE49-F238E27FC236}">
                <a16:creationId xmlns:a16="http://schemas.microsoft.com/office/drawing/2014/main" id="{AC557596-F154-44FA-B650-345EA4C22A0B}"/>
              </a:ext>
            </a:extLst>
          </p:cNvPr>
          <p:cNvSpPr>
            <a:spLocks noGrp="1"/>
          </p:cNvSpPr>
          <p:nvPr>
            <p:ph type="sldNum" sz="quarter" idx="12"/>
          </p:nvPr>
        </p:nvSpPr>
        <p:spPr/>
        <p:txBody>
          <a:bodyPr/>
          <a:lstStyle/>
          <a:p>
            <a:fld id="{817F7197-B699-4758-B258-186E57F57597}" type="slidenum">
              <a:rPr lang="fr-FR" smtClean="0"/>
              <a:t>37</a:t>
            </a:fld>
            <a:endParaRPr lang="fr-FR"/>
          </a:p>
        </p:txBody>
      </p:sp>
      <p:pic>
        <p:nvPicPr>
          <p:cNvPr id="1026" name="Picture 2" descr="067723L Commande sans fils, sans pile Self-e Céliane with Netatmo pour éclairage et prises - enjoliveur blanc - professionnel | Legrand">
            <a:extLst>
              <a:ext uri="{FF2B5EF4-FFF2-40B4-BE49-F238E27FC236}">
                <a16:creationId xmlns:a16="http://schemas.microsoft.com/office/drawing/2014/main" id="{512A00CD-910D-470D-AE0D-D15AD3169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2525" y="3016251"/>
            <a:ext cx="3128963" cy="31289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rveillance de l'ambiance intérieure, QAI, COVID - AM319 - Capteur  température, humidité, CO2, HCHO ou O3, TVOC,">
            <a:extLst>
              <a:ext uri="{FF2B5EF4-FFF2-40B4-BE49-F238E27FC236}">
                <a16:creationId xmlns:a16="http://schemas.microsoft.com/office/drawing/2014/main" id="{27F59AAC-447E-4B80-A571-D06E2A77D8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068" t="16569" r="27778" b="15982"/>
          <a:stretch/>
        </p:blipFill>
        <p:spPr bwMode="auto">
          <a:xfrm>
            <a:off x="7234238" y="3566318"/>
            <a:ext cx="2571750" cy="21907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13F124F-BE9A-4FF1-A377-517CB088E150}"/>
              </a:ext>
            </a:extLst>
          </p:cNvPr>
          <p:cNvSpPr txBox="1"/>
          <p:nvPr/>
        </p:nvSpPr>
        <p:spPr>
          <a:xfrm>
            <a:off x="5857875" y="2443837"/>
            <a:ext cx="6096000" cy="646331"/>
          </a:xfrm>
          <a:prstGeom prst="rect">
            <a:avLst/>
          </a:prstGeom>
          <a:noFill/>
        </p:spPr>
        <p:txBody>
          <a:bodyPr wrap="square">
            <a:spAutoFit/>
          </a:bodyPr>
          <a:lstStyle/>
          <a:p>
            <a:pPr algn="ctr">
              <a:buFont typeface="Wingdings" panose="05000000000000000000" pitchFamily="2" charset="2"/>
              <a:buChar char="v"/>
            </a:pPr>
            <a:r>
              <a:rPr lang="fr-FR" dirty="0">
                <a:latin typeface="Verdana" panose="020B0604030504040204" pitchFamily="34" charset="0"/>
                <a:ea typeface="Verdana" panose="020B0604030504040204" pitchFamily="34" charset="0"/>
              </a:rPr>
              <a:t>Les Capteurs d’Ambiance Autonomes (Température, Humidité, CO2, Présence)</a:t>
            </a:r>
            <a:endParaRPr lang="fr-FR" sz="2800" b="1" u="sng"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60469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04F5E-F714-4793-AE58-1194A52DDC45}"/>
              </a:ext>
            </a:extLst>
          </p:cNvPr>
          <p:cNvSpPr>
            <a:spLocks noGrp="1"/>
          </p:cNvSpPr>
          <p:nvPr>
            <p:ph type="title"/>
          </p:nvPr>
        </p:nvSpPr>
        <p:spPr/>
        <p:txBody>
          <a:bodyPr/>
          <a:lstStyle/>
          <a:p>
            <a:pPr algn="ctr"/>
            <a:r>
              <a:rPr lang="fr-FR" b="1" dirty="0">
                <a:latin typeface="Verdana" panose="020B0604030504040204" pitchFamily="34" charset="0"/>
                <a:ea typeface="Verdana" panose="020B0604030504040204" pitchFamily="34" charset="0"/>
              </a:rPr>
              <a:t>CONCLUSION</a:t>
            </a:r>
          </a:p>
        </p:txBody>
      </p:sp>
      <p:sp>
        <p:nvSpPr>
          <p:cNvPr id="3" name="Content Placeholder 2">
            <a:extLst>
              <a:ext uri="{FF2B5EF4-FFF2-40B4-BE49-F238E27FC236}">
                <a16:creationId xmlns:a16="http://schemas.microsoft.com/office/drawing/2014/main" id="{C8E761D3-D84E-46EB-A67F-28FC4B816F6C}"/>
              </a:ext>
            </a:extLst>
          </p:cNvPr>
          <p:cNvSpPr>
            <a:spLocks noGrp="1"/>
          </p:cNvSpPr>
          <p:nvPr>
            <p:ph idx="1"/>
          </p:nvPr>
        </p:nvSpPr>
        <p:spPr/>
        <p:txBody>
          <a:bodyPr>
            <a:normAutofit fontScale="85000" lnSpcReduction="20000"/>
          </a:bodyPr>
          <a:lstStyle/>
          <a:p>
            <a:pPr marL="0" indent="0">
              <a:lnSpc>
                <a:spcPct val="150000"/>
              </a:lnSpc>
              <a:buNone/>
            </a:pPr>
            <a:r>
              <a:rPr lang="fr-FR" dirty="0">
                <a:latin typeface="Verdana" panose="020B0604030504040204" pitchFamily="34" charset="0"/>
                <a:ea typeface="Verdana" panose="020B0604030504040204" pitchFamily="34" charset="0"/>
              </a:rPr>
              <a:t>	L’émergence du </a:t>
            </a:r>
            <a:r>
              <a:rPr lang="fr-FR" i="1" dirty="0">
                <a:latin typeface="Verdana" panose="020B0604030504040204" pitchFamily="34" charset="0"/>
                <a:ea typeface="Verdana" panose="020B0604030504040204" pitchFamily="34" charset="0"/>
              </a:rPr>
              <a:t>Energy </a:t>
            </a:r>
            <a:r>
              <a:rPr lang="fr-FR" i="1" dirty="0" err="1">
                <a:latin typeface="Verdana" panose="020B0604030504040204" pitchFamily="34" charset="0"/>
                <a:ea typeface="Verdana" panose="020B0604030504040204" pitchFamily="34" charset="0"/>
              </a:rPr>
              <a:t>Harvesting</a:t>
            </a:r>
            <a:r>
              <a:rPr lang="fr-FR" dirty="0">
                <a:latin typeface="Verdana" panose="020B0604030504040204" pitchFamily="34" charset="0"/>
                <a:ea typeface="Verdana" panose="020B0604030504040204" pitchFamily="34" charset="0"/>
              </a:rPr>
              <a:t> marque la transition d’une électronique dépendante de piles jetables vers des systèmes capables de capturer l'énergie ambiante pour fonctionner de manière autonome. Portée par la synergie entre transducteurs, composants de gestion </a:t>
            </a:r>
            <a:r>
              <a:rPr lang="fr-FR" dirty="0" err="1">
                <a:latin typeface="Verdana" panose="020B0604030504040204" pitchFamily="34" charset="0"/>
                <a:ea typeface="Verdana" panose="020B0604030504040204" pitchFamily="34" charset="0"/>
              </a:rPr>
              <a:t>ultra-sobres</a:t>
            </a:r>
            <a:r>
              <a:rPr lang="fr-FR" dirty="0">
                <a:latin typeface="Verdana" panose="020B0604030504040204" pitchFamily="34" charset="0"/>
                <a:ea typeface="Verdana" panose="020B0604030504040204" pitchFamily="34" charset="0"/>
              </a:rPr>
              <a:t> et calcul intermittent, cette technologie élimine les frais de maintenance liés au remplacement des batteries tout en réduisant l'empreinte écologique liée aux déchets toxiques. </a:t>
            </a:r>
            <a:r>
              <a:rPr lang="fr-FR" dirty="0"/>
              <a:t>elle ouvre la voie à un numérique plus durable, autonome et rentable à long terme. </a:t>
            </a:r>
            <a:endParaRPr lang="fr-FR" dirty="0">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7BF1EFD6-D9F9-47D1-BC28-3BD3EAC5F821}"/>
              </a:ext>
            </a:extLst>
          </p:cNvPr>
          <p:cNvPicPr>
            <a:picLocks noChangeAspect="1"/>
          </p:cNvPicPr>
          <p:nvPr/>
        </p:nvPicPr>
        <p:blipFill>
          <a:blip r:embed="rId3"/>
          <a:stretch>
            <a:fillRect/>
          </a:stretch>
        </p:blipFill>
        <p:spPr>
          <a:xfrm>
            <a:off x="0" y="9526"/>
            <a:ext cx="1069102" cy="800100"/>
          </a:xfrm>
          <a:prstGeom prst="rect">
            <a:avLst/>
          </a:prstGeom>
        </p:spPr>
      </p:pic>
      <p:pic>
        <p:nvPicPr>
          <p:cNvPr id="6" name="Picture 4">
            <a:extLst>
              <a:ext uri="{FF2B5EF4-FFF2-40B4-BE49-F238E27FC236}">
                <a16:creationId xmlns:a16="http://schemas.microsoft.com/office/drawing/2014/main" id="{066D9C66-8562-43C6-BACE-CCA473DBE819}"/>
              </a:ext>
            </a:extLst>
          </p:cNvPr>
          <p:cNvPicPr>
            <a:picLocks noChangeAspect="1"/>
          </p:cNvPicPr>
          <p:nvPr/>
        </p:nvPicPr>
        <p:blipFill>
          <a:blip r:embed="rId3"/>
          <a:stretch>
            <a:fillRect/>
          </a:stretch>
        </p:blipFill>
        <p:spPr>
          <a:xfrm>
            <a:off x="11122898" y="9526"/>
            <a:ext cx="1069102" cy="800100"/>
          </a:xfrm>
          <a:prstGeom prst="rect">
            <a:avLst/>
          </a:prstGeom>
        </p:spPr>
      </p:pic>
      <p:sp>
        <p:nvSpPr>
          <p:cNvPr id="7" name="Slide Number Placeholder 6">
            <a:extLst>
              <a:ext uri="{FF2B5EF4-FFF2-40B4-BE49-F238E27FC236}">
                <a16:creationId xmlns:a16="http://schemas.microsoft.com/office/drawing/2014/main" id="{345FE9EA-D759-4366-903C-1EA25BA56580}"/>
              </a:ext>
            </a:extLst>
          </p:cNvPr>
          <p:cNvSpPr>
            <a:spLocks noGrp="1"/>
          </p:cNvSpPr>
          <p:nvPr>
            <p:ph type="sldNum" sz="quarter" idx="12"/>
          </p:nvPr>
        </p:nvSpPr>
        <p:spPr/>
        <p:txBody>
          <a:bodyPr/>
          <a:lstStyle/>
          <a:p>
            <a:fld id="{817F7197-B699-4758-B258-186E57F57597}" type="slidenum">
              <a:rPr lang="fr-FR" smtClean="0"/>
              <a:t>38</a:t>
            </a:fld>
            <a:endParaRPr lang="fr-FR"/>
          </a:p>
        </p:txBody>
      </p:sp>
    </p:spTree>
    <p:extLst>
      <p:ext uri="{BB962C8B-B14F-4D97-AF65-F5344CB8AC3E}">
        <p14:creationId xmlns:p14="http://schemas.microsoft.com/office/powerpoint/2010/main" val="84912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Merci Beaucoup - Free video on Pixabay">
            <a:extLst>
              <a:ext uri="{FF2B5EF4-FFF2-40B4-BE49-F238E27FC236}">
                <a16:creationId xmlns:a16="http://schemas.microsoft.com/office/drawing/2014/main" id="{3E51988D-25FE-427A-B902-932D31B47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1160" y="0"/>
            <a:ext cx="6375964"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Schéma de point d'interrogation Photo Stock - Alamy">
            <a:extLst>
              <a:ext uri="{FF2B5EF4-FFF2-40B4-BE49-F238E27FC236}">
                <a16:creationId xmlns:a16="http://schemas.microsoft.com/office/drawing/2014/main" id="{AE6E9495-DD61-4193-A5CA-FE224DB8B7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93"/>
          <a:stretch/>
        </p:blipFill>
        <p:spPr bwMode="auto">
          <a:xfrm>
            <a:off x="14876" y="3948056"/>
            <a:ext cx="2913894" cy="29099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ny Questions?">
            <a:extLst>
              <a:ext uri="{FF2B5EF4-FFF2-40B4-BE49-F238E27FC236}">
                <a16:creationId xmlns:a16="http://schemas.microsoft.com/office/drawing/2014/main" id="{E071F69E-B14B-4826-99F6-CCCF4EC8EF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425" r="-7286"/>
          <a:stretch/>
        </p:blipFill>
        <p:spPr bwMode="auto">
          <a:xfrm>
            <a:off x="3387987" y="3861994"/>
            <a:ext cx="2610664" cy="298519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47818954-1299-4B19-966C-AAE1F0507855}"/>
              </a:ext>
            </a:extLst>
          </p:cNvPr>
          <p:cNvSpPr>
            <a:spLocks noGrp="1"/>
          </p:cNvSpPr>
          <p:nvPr>
            <p:ph type="sldNum" sz="quarter" idx="12"/>
          </p:nvPr>
        </p:nvSpPr>
        <p:spPr/>
        <p:txBody>
          <a:bodyPr/>
          <a:lstStyle/>
          <a:p>
            <a:fld id="{817F7197-B699-4758-B258-186E57F57597}" type="slidenum">
              <a:rPr lang="fr-FR" smtClean="0"/>
              <a:t>39</a:t>
            </a:fld>
            <a:endParaRPr lang="fr-FR"/>
          </a:p>
        </p:txBody>
      </p:sp>
      <p:pic>
        <p:nvPicPr>
          <p:cNvPr id="7170" name="Picture 2" descr="149,287 Energy Harvesting Royalty-Free Images, Stock Photos &amp; Pictures |  Shutterstock">
            <a:extLst>
              <a:ext uri="{FF2B5EF4-FFF2-40B4-BE49-F238E27FC236}">
                <a16:creationId xmlns:a16="http://schemas.microsoft.com/office/drawing/2014/main" id="{535178A3-F1B0-4EBE-94C9-F84C2079B0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858"/>
          <a:stretch/>
        </p:blipFill>
        <p:spPr bwMode="auto">
          <a:xfrm>
            <a:off x="0" y="0"/>
            <a:ext cx="5801160" cy="341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93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E6C21F-2E58-49DB-A046-18A96F0895B3}"/>
              </a:ext>
            </a:extLst>
          </p:cNvPr>
          <p:cNvSpPr>
            <a:spLocks noGrp="1"/>
          </p:cNvSpPr>
          <p:nvPr>
            <p:ph type="sldNum" sz="quarter" idx="12"/>
          </p:nvPr>
        </p:nvSpPr>
        <p:spPr/>
        <p:txBody>
          <a:bodyPr/>
          <a:lstStyle/>
          <a:p>
            <a:fld id="{817F7197-B699-4758-B258-186E57F57597}" type="slidenum">
              <a:rPr lang="fr-FR" smtClean="0"/>
              <a:t>40</a:t>
            </a:fld>
            <a:endParaRPr lang="fr-FR"/>
          </a:p>
        </p:txBody>
      </p:sp>
      <p:pic>
        <p:nvPicPr>
          <p:cNvPr id="6" name="Picture 5">
            <a:extLst>
              <a:ext uri="{FF2B5EF4-FFF2-40B4-BE49-F238E27FC236}">
                <a16:creationId xmlns:a16="http://schemas.microsoft.com/office/drawing/2014/main" id="{D044C558-2AED-46EC-8E05-7C4DECD90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125" y="0"/>
            <a:ext cx="4847749" cy="6858000"/>
          </a:xfrm>
          <a:prstGeom prst="rect">
            <a:avLst/>
          </a:prstGeom>
        </p:spPr>
      </p:pic>
    </p:spTree>
    <p:extLst>
      <p:ext uri="{BB962C8B-B14F-4D97-AF65-F5344CB8AC3E}">
        <p14:creationId xmlns:p14="http://schemas.microsoft.com/office/powerpoint/2010/main" val="263217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7963</TotalTime>
  <Words>2898</Words>
  <Application>Microsoft Office PowerPoint</Application>
  <PresentationFormat>Widescreen</PresentationFormat>
  <Paragraphs>328</Paragraphs>
  <Slides>40</Slides>
  <Notes>37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vt:lpstr>
      <vt:lpstr>Bahnschrift SemiBold</vt:lpstr>
      <vt:lpstr>Calibri</vt:lpstr>
      <vt:lpstr>Calibri Light</vt:lpstr>
      <vt:lpstr>Courier New</vt:lpstr>
      <vt:lpstr>Google Sans Text</vt:lpstr>
      <vt:lpstr>Source Sans 3</vt:lpstr>
      <vt:lpstr>Verdana</vt:lpstr>
      <vt:lpstr>Wingdings</vt:lpstr>
      <vt:lpstr>Office Theme</vt:lpstr>
      <vt:lpstr>CYBER WEDNESDAY</vt:lpstr>
      <vt:lpstr>IDEE MAITRESSE</vt:lpstr>
      <vt:lpstr>PLAN</vt:lpstr>
      <vt:lpstr>I- INTRODUCTION &amp; CHANGEMENT DE PARADIGME  </vt:lpstr>
      <vt:lpstr>I- INTRODUCTION &amp; CHANGEMENT DE PARADIGME  </vt:lpstr>
      <vt:lpstr>I- INTRODUCTION &amp; CHANGEMENT DE PARADIGME  </vt:lpstr>
      <vt:lpstr>I- INTRODUCTION &amp; CHANGEMENT DE PARADIGME  </vt:lpstr>
      <vt:lpstr>I- INTRODUCTION &amp; CHANGEMENT DE PARADIGME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 - LA PHYSIQUE DES SOURCES D'ÉNERGIE / TRANSDUCTEUR </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III - L'ÉLECTRONIQUE DE POINTE &amp; GESTION DE L'ÉNERGIE</vt:lpstr>
      <vt:lpstr>IV - APPLICATIONS INDUSTRIELLES ET CAS D'USAGES</vt:lpstr>
      <vt:lpstr>IV - APPLICATIONS INDUSTRIELLES ET CAS D'USAGES</vt:lpstr>
      <vt:lpstr>IV - APPLICATIONS INDUSTRIELLES ET CAS D'USAGES</vt:lpstr>
      <vt:lpstr>IV - APPLICATIONS INDUSTRIELLES ET CAS D'USAGES</vt:lpstr>
      <vt:lpstr>IV - APPLICATIONS INDUSTRIELLES ET CAS D'USAGES</vt:lpstr>
      <vt:lpstr>IV - APPLICATIONS INDUSTRIELLES ET CAS D'USAGES</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MERCREDI CYBER</dc:title>
  <dc:creator>Ousmaila Kari</dc:creator>
  <cp:lastModifiedBy>Ousmaila Kari</cp:lastModifiedBy>
  <cp:revision>677</cp:revision>
  <dcterms:created xsi:type="dcterms:W3CDTF">2025-11-09T21:28:04Z</dcterms:created>
  <dcterms:modified xsi:type="dcterms:W3CDTF">2026-10-01T06:57:55Z</dcterms:modified>
</cp:coreProperties>
</file>