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10"/>
  </p:normalViewPr>
  <p:slideViewPr>
    <p:cSldViewPr snapToGrid="0" snapToObjects="1">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old Tassi" userId="fb0302307adca999" providerId="LiveId" clId="{C08A9FE3-320B-4B33-98C1-FB30D16C22FC}"/>
    <pc:docChg chg="modSld">
      <pc:chgData name="Harold Tassi" userId="fb0302307adca999" providerId="LiveId" clId="{C08A9FE3-320B-4B33-98C1-FB30D16C22FC}" dt="2026-09-23T13:11:20.967" v="18" actId="20577"/>
      <pc:docMkLst>
        <pc:docMk/>
      </pc:docMkLst>
      <pc:sldChg chg="modNotesTx">
        <pc:chgData name="Harold Tassi" userId="fb0302307adca999" providerId="LiveId" clId="{C08A9FE3-320B-4B33-98C1-FB30D16C22FC}" dt="2026-09-23T13:08:39.854" v="0" actId="20577"/>
        <pc:sldMkLst>
          <pc:docMk/>
          <pc:sldMk cId="0" sldId="256"/>
        </pc:sldMkLst>
      </pc:sldChg>
      <pc:sldChg chg="modNotesTx">
        <pc:chgData name="Harold Tassi" userId="fb0302307adca999" providerId="LiveId" clId="{C08A9FE3-320B-4B33-98C1-FB30D16C22FC}" dt="2026-09-23T13:08:53.667" v="1" actId="20577"/>
        <pc:sldMkLst>
          <pc:docMk/>
          <pc:sldMk cId="0" sldId="257"/>
        </pc:sldMkLst>
      </pc:sldChg>
      <pc:sldChg chg="modNotesTx">
        <pc:chgData name="Harold Tassi" userId="fb0302307adca999" providerId="LiveId" clId="{C08A9FE3-320B-4B33-98C1-FB30D16C22FC}" dt="2026-09-23T13:09:02.604" v="2" actId="20577"/>
        <pc:sldMkLst>
          <pc:docMk/>
          <pc:sldMk cId="0" sldId="258"/>
        </pc:sldMkLst>
      </pc:sldChg>
      <pc:sldChg chg="modNotesTx">
        <pc:chgData name="Harold Tassi" userId="fb0302307adca999" providerId="LiveId" clId="{C08A9FE3-320B-4B33-98C1-FB30D16C22FC}" dt="2026-09-23T13:09:08.925" v="3" actId="20577"/>
        <pc:sldMkLst>
          <pc:docMk/>
          <pc:sldMk cId="0" sldId="259"/>
        </pc:sldMkLst>
      </pc:sldChg>
      <pc:sldChg chg="modNotesTx">
        <pc:chgData name="Harold Tassi" userId="fb0302307adca999" providerId="LiveId" clId="{C08A9FE3-320B-4B33-98C1-FB30D16C22FC}" dt="2026-09-23T13:09:14.813" v="4" actId="20577"/>
        <pc:sldMkLst>
          <pc:docMk/>
          <pc:sldMk cId="0" sldId="260"/>
        </pc:sldMkLst>
      </pc:sldChg>
      <pc:sldChg chg="modNotesTx">
        <pc:chgData name="Harold Tassi" userId="fb0302307adca999" providerId="LiveId" clId="{C08A9FE3-320B-4B33-98C1-FB30D16C22FC}" dt="2026-09-23T13:09:46.991" v="6" actId="20577"/>
        <pc:sldMkLst>
          <pc:docMk/>
          <pc:sldMk cId="0" sldId="264"/>
        </pc:sldMkLst>
      </pc:sldChg>
      <pc:sldChg chg="modNotesTx">
        <pc:chgData name="Harold Tassi" userId="fb0302307adca999" providerId="LiveId" clId="{C08A9FE3-320B-4B33-98C1-FB30D16C22FC}" dt="2026-09-23T13:09:53.537" v="7" actId="20577"/>
        <pc:sldMkLst>
          <pc:docMk/>
          <pc:sldMk cId="0" sldId="265"/>
        </pc:sldMkLst>
      </pc:sldChg>
      <pc:sldChg chg="modNotesTx">
        <pc:chgData name="Harold Tassi" userId="fb0302307adca999" providerId="LiveId" clId="{C08A9FE3-320B-4B33-98C1-FB30D16C22FC}" dt="2026-09-23T13:10:02.511" v="8" actId="20577"/>
        <pc:sldMkLst>
          <pc:docMk/>
          <pc:sldMk cId="0" sldId="266"/>
        </pc:sldMkLst>
      </pc:sldChg>
      <pc:sldChg chg="modNotesTx">
        <pc:chgData name="Harold Tassi" userId="fb0302307adca999" providerId="LiveId" clId="{C08A9FE3-320B-4B33-98C1-FB30D16C22FC}" dt="2026-09-23T13:10:08.570" v="9" actId="20577"/>
        <pc:sldMkLst>
          <pc:docMk/>
          <pc:sldMk cId="0" sldId="267"/>
        </pc:sldMkLst>
      </pc:sldChg>
      <pc:sldChg chg="modNotesTx">
        <pc:chgData name="Harold Tassi" userId="fb0302307adca999" providerId="LiveId" clId="{C08A9FE3-320B-4B33-98C1-FB30D16C22FC}" dt="2026-09-23T13:10:16.695" v="10" actId="20577"/>
        <pc:sldMkLst>
          <pc:docMk/>
          <pc:sldMk cId="0" sldId="268"/>
        </pc:sldMkLst>
      </pc:sldChg>
      <pc:sldChg chg="modNotesTx">
        <pc:chgData name="Harold Tassi" userId="fb0302307adca999" providerId="LiveId" clId="{C08A9FE3-320B-4B33-98C1-FB30D16C22FC}" dt="2026-09-23T13:10:22.517" v="11" actId="20577"/>
        <pc:sldMkLst>
          <pc:docMk/>
          <pc:sldMk cId="0" sldId="269"/>
        </pc:sldMkLst>
      </pc:sldChg>
      <pc:sldChg chg="modNotesTx">
        <pc:chgData name="Harold Tassi" userId="fb0302307adca999" providerId="LiveId" clId="{C08A9FE3-320B-4B33-98C1-FB30D16C22FC}" dt="2026-09-23T13:10:27.717" v="12" actId="20577"/>
        <pc:sldMkLst>
          <pc:docMk/>
          <pc:sldMk cId="0" sldId="270"/>
        </pc:sldMkLst>
      </pc:sldChg>
      <pc:sldChg chg="modNotesTx">
        <pc:chgData name="Harold Tassi" userId="fb0302307adca999" providerId="LiveId" clId="{C08A9FE3-320B-4B33-98C1-FB30D16C22FC}" dt="2026-09-23T13:10:44.029" v="13" actId="20577"/>
        <pc:sldMkLst>
          <pc:docMk/>
          <pc:sldMk cId="0" sldId="271"/>
        </pc:sldMkLst>
      </pc:sldChg>
      <pc:sldChg chg="modNotesTx">
        <pc:chgData name="Harold Tassi" userId="fb0302307adca999" providerId="LiveId" clId="{C08A9FE3-320B-4B33-98C1-FB30D16C22FC}" dt="2026-09-23T13:10:50.042" v="14" actId="20577"/>
        <pc:sldMkLst>
          <pc:docMk/>
          <pc:sldMk cId="0" sldId="272"/>
        </pc:sldMkLst>
      </pc:sldChg>
      <pc:sldChg chg="modNotesTx">
        <pc:chgData name="Harold Tassi" userId="fb0302307adca999" providerId="LiveId" clId="{C08A9FE3-320B-4B33-98C1-FB30D16C22FC}" dt="2026-09-23T13:10:58.253" v="15" actId="20577"/>
        <pc:sldMkLst>
          <pc:docMk/>
          <pc:sldMk cId="0" sldId="273"/>
        </pc:sldMkLst>
      </pc:sldChg>
      <pc:sldChg chg="modNotesTx">
        <pc:chgData name="Harold Tassi" userId="fb0302307adca999" providerId="LiveId" clId="{C08A9FE3-320B-4B33-98C1-FB30D16C22FC}" dt="2026-09-23T13:11:07.876" v="16" actId="20577"/>
        <pc:sldMkLst>
          <pc:docMk/>
          <pc:sldMk cId="0" sldId="274"/>
        </pc:sldMkLst>
      </pc:sldChg>
      <pc:sldChg chg="modNotesTx">
        <pc:chgData name="Harold Tassi" userId="fb0302307adca999" providerId="LiveId" clId="{C08A9FE3-320B-4B33-98C1-FB30D16C22FC}" dt="2026-09-23T13:11:13.411" v="17" actId="20577"/>
        <pc:sldMkLst>
          <pc:docMk/>
          <pc:sldMk cId="0" sldId="275"/>
        </pc:sldMkLst>
      </pc:sldChg>
      <pc:sldChg chg="modNotesTx">
        <pc:chgData name="Harold Tassi" userId="fb0302307adca999" providerId="LiveId" clId="{C08A9FE3-320B-4B33-98C1-FB30D16C22FC}" dt="2026-09-23T13:11:20.967" v="18" actId="20577"/>
        <pc:sldMkLst>
          <pc:docMk/>
          <pc:sldMk cId="0" sldId="276"/>
        </pc:sldMkLst>
      </pc:sldChg>
    </pc:docChg>
  </pc:docChgLst>
  <pc:docChgLst>
    <pc:chgData name="Harold Tassi" userId="fb0302307adca999" providerId="LiveId" clId="{350DB744-025E-4BA0-A98F-9615A16B2847}"/>
    <pc:docChg chg="custSel delSld modSld">
      <pc:chgData name="Harold Tassi" userId="fb0302307adca999" providerId="LiveId" clId="{350DB744-025E-4BA0-A98F-9615A16B2847}" dt="2026-09-23T09:28:35.316" v="679"/>
      <pc:docMkLst>
        <pc:docMk/>
      </pc:docMkLst>
      <pc:sldChg chg="modNotesTx">
        <pc:chgData name="Harold Tassi" userId="fb0302307adca999" providerId="LiveId" clId="{350DB744-025E-4BA0-A98F-9615A16B2847}" dt="2026-09-23T07:51:30.357" v="452" actId="20577"/>
        <pc:sldMkLst>
          <pc:docMk/>
          <pc:sldMk cId="0" sldId="258"/>
        </pc:sldMkLst>
      </pc:sldChg>
      <pc:sldChg chg="modNotesTx">
        <pc:chgData name="Harold Tassi" userId="fb0302307adca999" providerId="LiveId" clId="{350DB744-025E-4BA0-A98F-9615A16B2847}" dt="2026-09-23T07:55:33.851" v="453"/>
        <pc:sldMkLst>
          <pc:docMk/>
          <pc:sldMk cId="0" sldId="259"/>
        </pc:sldMkLst>
      </pc:sldChg>
      <pc:sldChg chg="modNotesTx">
        <pc:chgData name="Harold Tassi" userId="fb0302307adca999" providerId="LiveId" clId="{350DB744-025E-4BA0-A98F-9615A16B2847}" dt="2026-09-23T07:57:38.636" v="454"/>
        <pc:sldMkLst>
          <pc:docMk/>
          <pc:sldMk cId="0" sldId="260"/>
        </pc:sldMkLst>
      </pc:sldChg>
      <pc:sldChg chg="modNotesTx">
        <pc:chgData name="Harold Tassi" userId="fb0302307adca999" providerId="LiveId" clId="{350DB744-025E-4BA0-A98F-9615A16B2847}" dt="2026-09-23T08:15:54.245" v="460"/>
        <pc:sldMkLst>
          <pc:docMk/>
          <pc:sldMk cId="0" sldId="262"/>
        </pc:sldMkLst>
      </pc:sldChg>
      <pc:sldChg chg="modNotesTx">
        <pc:chgData name="Harold Tassi" userId="fb0302307adca999" providerId="LiveId" clId="{350DB744-025E-4BA0-A98F-9615A16B2847}" dt="2026-09-23T08:20:20.946" v="499" actId="20577"/>
        <pc:sldMkLst>
          <pc:docMk/>
          <pc:sldMk cId="0" sldId="264"/>
        </pc:sldMkLst>
      </pc:sldChg>
      <pc:sldChg chg="modSp mod modNotesTx">
        <pc:chgData name="Harold Tassi" userId="fb0302307adca999" providerId="LiveId" clId="{350DB744-025E-4BA0-A98F-9615A16B2847}" dt="2026-09-23T08:34:40.152" v="559"/>
        <pc:sldMkLst>
          <pc:docMk/>
          <pc:sldMk cId="0" sldId="265"/>
        </pc:sldMkLst>
        <pc:spChg chg="mod">
          <ac:chgData name="Harold Tassi" userId="fb0302307adca999" providerId="LiveId" clId="{350DB744-025E-4BA0-A98F-9615A16B2847}" dt="2026-09-22T11:01:08.065" v="1" actId="20577"/>
          <ac:spMkLst>
            <pc:docMk/>
            <pc:sldMk cId="0" sldId="265"/>
            <ac:spMk id="16" creationId="{00000000-0000-0000-0000-000000000000}"/>
          </ac:spMkLst>
        </pc:spChg>
      </pc:sldChg>
      <pc:sldChg chg="modNotesTx">
        <pc:chgData name="Harold Tassi" userId="fb0302307adca999" providerId="LiveId" clId="{350DB744-025E-4BA0-A98F-9615A16B2847}" dt="2026-09-23T08:45:25.694" v="565"/>
        <pc:sldMkLst>
          <pc:docMk/>
          <pc:sldMk cId="0" sldId="267"/>
        </pc:sldMkLst>
      </pc:sldChg>
      <pc:sldChg chg="modNotesTx">
        <pc:chgData name="Harold Tassi" userId="fb0302307adca999" providerId="LiveId" clId="{350DB744-025E-4BA0-A98F-9615A16B2847}" dt="2026-09-23T08:51:24.777" v="575" actId="20577"/>
        <pc:sldMkLst>
          <pc:docMk/>
          <pc:sldMk cId="0" sldId="269"/>
        </pc:sldMkLst>
      </pc:sldChg>
      <pc:sldChg chg="modNotesTx">
        <pc:chgData name="Harold Tassi" userId="fb0302307adca999" providerId="LiveId" clId="{350DB744-025E-4BA0-A98F-9615A16B2847}" dt="2026-09-23T09:03:35.518" v="613"/>
        <pc:sldMkLst>
          <pc:docMk/>
          <pc:sldMk cId="0" sldId="271"/>
        </pc:sldMkLst>
      </pc:sldChg>
      <pc:sldChg chg="modNotesTx">
        <pc:chgData name="Harold Tassi" userId="fb0302307adca999" providerId="LiveId" clId="{350DB744-025E-4BA0-A98F-9615A16B2847}" dt="2026-09-23T09:20:29.036" v="641"/>
        <pc:sldMkLst>
          <pc:docMk/>
          <pc:sldMk cId="0" sldId="272"/>
        </pc:sldMkLst>
      </pc:sldChg>
      <pc:sldChg chg="modNotesTx">
        <pc:chgData name="Harold Tassi" userId="fb0302307adca999" providerId="LiveId" clId="{350DB744-025E-4BA0-A98F-9615A16B2847}" dt="2026-09-23T09:28:35.316" v="679"/>
        <pc:sldMkLst>
          <pc:docMk/>
          <pc:sldMk cId="0" sldId="274"/>
        </pc:sldMkLst>
      </pc:sldChg>
      <pc:sldChg chg="del">
        <pc:chgData name="Harold Tassi" userId="fb0302307adca999" providerId="LiveId" clId="{350DB744-025E-4BA0-A98F-9615A16B2847}" dt="2026-09-23T07:47:46.473" v="401" actId="47"/>
        <pc:sldMkLst>
          <pc:docMk/>
          <pc:sldMk cId="2531915851" sldId="280"/>
        </pc:sldMkLst>
      </pc:sldChg>
      <pc:sldChg chg="del">
        <pc:chgData name="Harold Tassi" userId="fb0302307adca999" providerId="LiveId" clId="{350DB744-025E-4BA0-A98F-9615A16B2847}" dt="2026-09-23T07:47:39.683" v="400" actId="47"/>
        <pc:sldMkLst>
          <pc:docMk/>
          <pc:sldMk cId="1701084743" sldId="28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0733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est important de comprendre que cette compétition pour l'attention n'est pas née avec Internet. Elle existe depuis longtemps : la presse et les affiches publicitaires au dix-neuvième siècle, puis la radio et le cinéma, ensuite la télévision, qui vendait déjà des espaces publicitaires en fonction de son audience. Ce qui change avec Internet, c'est l'explosion du nombre de producteurs de contenu. Aujourd'hui, presque n'importe qui peut publier une vidéo ou un article. La difficulté n'est donc plus de produire de l'information, mais d'attirer l'attention au milieu d'une offre pléthorique.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Deux penseurs ont particulièrement marqué ce domaine. Herbert Simon, économiste et spécialiste des sciences de la décision, a été l'un des premiers à identifier ce problème dès 1971 : plus l'information est abondante, plus l'attention devient rare, car la difficulté se déplace vers celui qui doit sélectionner l'information pertinente. </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Dans son travail </a:t>
            </a:r>
            <a:r>
              <a:rPr lang="fr-FR" sz="1800" i="1" dirty="0" err="1">
                <a:effectLst/>
                <a:latin typeface="Times New Roman" panose="02020603050405020304" pitchFamily="18" charset="0"/>
                <a:ea typeface="Times New Roman" panose="02020603050405020304" pitchFamily="18" charset="0"/>
                <a:cs typeface="Times New Roman" panose="02020603050405020304" pitchFamily="18" charset="0"/>
              </a:rPr>
              <a:t>Designing</a:t>
            </a:r>
            <a:r>
              <a:rPr lang="fr-FR" sz="1800" i="1" dirty="0">
                <a:effectLst/>
                <a:latin typeface="Times New Roman" panose="02020603050405020304" pitchFamily="18" charset="0"/>
                <a:ea typeface="Times New Roman" panose="02020603050405020304" pitchFamily="18" charset="0"/>
                <a:cs typeface="Times New Roman" panose="02020603050405020304" pitchFamily="18" charset="0"/>
              </a:rPr>
              <a:t> Organizations for an Information-Rich World</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 publié en 1971, Simon analyse les conséquences d'un monde riche en informations. Il souligne que lorsque l'information devient abondante, le coût et la difficulté du traitement de cette information se déplacent vers le récepteur : celui-ci doit consacrer du temps et de l'attention pour sélectionner et comprendre ce qui est pertinent.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Imaginons une bibliothèque contenant 100 livres.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Une personne dispose d’un certain temps pour lire. Elle peut choisir quelques ouvrages et les consulter.</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Maintenant, imaginons une bibliothèque contenant </a:t>
            </a:r>
            <a:r>
              <a:rPr lang="fr-FR" sz="1800" b="1" dirty="0">
                <a:effectLst/>
                <a:latin typeface="Times New Roman" panose="02020603050405020304" pitchFamily="18" charset="0"/>
                <a:ea typeface="Times New Roman" panose="02020603050405020304" pitchFamily="18" charset="0"/>
                <a:cs typeface="Times New Roman" panose="02020603050405020304" pitchFamily="18" charset="0"/>
              </a:rPr>
              <a:t>10 millions de livres</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La quantité d’information disponible est beaucoup plus importante, mais le temps dont dispose la personne n’a pas augmenté.</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Elle doit donc sélectionner.</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Le problème devient alors : </a:t>
            </a:r>
            <a:r>
              <a:rPr lang="fr-FR" sz="1800" b="1" dirty="0">
                <a:effectLst/>
                <a:latin typeface="Times New Roman" panose="02020603050405020304" pitchFamily="18" charset="0"/>
                <a:ea typeface="Times New Roman" panose="02020603050405020304" pitchFamily="18" charset="0"/>
                <a:cs typeface="Times New Roman" panose="02020603050405020304" pitchFamily="18" charset="0"/>
              </a:rPr>
              <a:t>quelles informations mérite-t-elle de regarder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C’est exactement le problème qui se pose aujourd’hui sur Internet.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Chaque jour, de nouvelles vidéos, publications et informations sont ajoutées, mais notre capacité à les consulter reste limitée.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r>
              <a:rPr lang="en-US" dirty="0"/>
              <a:t>Michael Goldhaber, en 1997, a développé cette idée </a:t>
            </a:r>
            <a:r>
              <a:rPr lang="fr-FR" dirty="0" err="1"/>
              <a:t>Goldhaber</a:t>
            </a:r>
            <a:r>
              <a:rPr lang="fr-FR" dirty="0"/>
              <a:t> observe qu'Internet permet de produire et de diffuser une quantité énorme d'informations qui peut </a:t>
            </a:r>
            <a:r>
              <a:rPr lang="fr-FR" dirty="0" err="1"/>
              <a:t>etre</a:t>
            </a:r>
            <a:r>
              <a:rPr lang="fr-FR" dirty="0"/>
              <a:t> distribuée à un grand nombre de personnes.. L'</a:t>
            </a:r>
            <a:r>
              <a:rPr lang="fr-FR" dirty="0" err="1"/>
              <a:t>informationdevient</a:t>
            </a:r>
            <a:r>
              <a:rPr lang="fr-FR" dirty="0"/>
              <a:t> donc relativement </a:t>
            </a:r>
            <a:r>
              <a:rPr lang="fr-FR" dirty="0" err="1"/>
              <a:t>abondante.Enrevanche</a:t>
            </a:r>
            <a:r>
              <a:rPr lang="fr-FR" dirty="0"/>
              <a:t>, l'attention humaine reste </a:t>
            </a:r>
            <a:r>
              <a:rPr lang="fr-FR" dirty="0" err="1"/>
              <a:t>limitée.Une</a:t>
            </a:r>
            <a:endParaRPr lang="fr-FR" dirty="0"/>
          </a:p>
          <a:p>
            <a:r>
              <a:rPr lang="fr-FR" dirty="0"/>
              <a:t>personne ne peut pas regarder simultanément dix vidéos avec la même</a:t>
            </a:r>
          </a:p>
          <a:p>
            <a:r>
              <a:rPr lang="fr-FR" dirty="0"/>
              <a:t>concentration. Elle ne peut pas lire simultanément vingt articles et les</a:t>
            </a:r>
          </a:p>
          <a:p>
            <a:r>
              <a:rPr lang="fr-FR" dirty="0"/>
              <a:t>comprendre en </a:t>
            </a:r>
            <a:r>
              <a:rPr lang="fr-FR" dirty="0" err="1"/>
              <a:t>profondeur.Goldhaber</a:t>
            </a:r>
            <a:r>
              <a:rPr lang="fr-FR" dirty="0"/>
              <a:t> considère donc que l'attention devient une forme de ressource stratégique</a:t>
            </a:r>
          </a:p>
          <a:p>
            <a:r>
              <a:rPr lang="fr-FR" dirty="0"/>
              <a:t>Dans l'analyse de </a:t>
            </a:r>
            <a:r>
              <a:rPr lang="fr-FR" dirty="0" err="1"/>
              <a:t>Goldhaber</a:t>
            </a:r>
            <a:r>
              <a:rPr lang="fr-FR" dirty="0"/>
              <a:t>, attirer l'attention peut permettre d'obtenir différents types de valeur :de la visibilité ;de la notoriété ;de l'influence ; des abonnés ;des revenus ;des opportunités professionnelles ; des données sur </a:t>
            </a:r>
            <a:r>
              <a:rPr lang="fr-FR" dirty="0" err="1"/>
              <a:t>lesutilisateurs</a:t>
            </a:r>
            <a:r>
              <a:rPr lang="fr-FR" dirty="0"/>
              <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peut ainsi opposer deux logiques économiques. Dans l'économie traditionnelle, la chaîne de valeur est simple : on produit, on vend un produit, et on génère de l'argent. Dans l'économie numérique fondée sur l'attention, la chaîne est plus longue et plus complexe : un contenu capte l'attention, génère de l'engagement, produit des données, qui permettent de vendre de la publicité ciblée, qui génère des revenus. Ces deux modèles ne s'opposent pas : ils coexistent, une entreprise pouvant très bien vendre un produit physique tout en utilisant les réseaux sociaux pour capter l'attention de ses clients.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spcAft>
                <a:spcPts val="800"/>
              </a:spcAft>
              <a:buSzPts val="1000"/>
              <a:buFont typeface="Symbol" panose="05050102010706020507" pitchFamily="18" charset="2"/>
              <a:buChar char=""/>
              <a:tabLst>
                <a:tab pos="457200" algn="l"/>
              </a:tabLst>
            </a:pP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Prenons un exemple simple.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Deux étudiants recherchent exactement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b="1" dirty="0">
                <a:effectLst/>
                <a:latin typeface="Times New Roman" panose="02020603050405020304" pitchFamily="18" charset="0"/>
                <a:ea typeface="Times New Roman" panose="02020603050405020304" pitchFamily="18" charset="0"/>
                <a:cs typeface="Times New Roman" panose="02020603050405020304" pitchFamily="18" charset="0"/>
              </a:rPr>
              <a:t>« Les réseaux sociaux sont-ils dangereux ?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Ils pourraient ne pas obtenir exactement la même expérience de recherche ou ne pas cliquer sur les mêmes résultats, notamment parce que leurs historiques, leurs préférences, leurs interactions et leurs contextes peuvent être différents.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Cela montre que le Web n’est plus nécessairement une expérience identique pour tout le monde.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spcAft>
                <a:spcPts val="800"/>
              </a:spcAft>
              <a:buSzPts val="1000"/>
              <a:buFont typeface="Symbol" panose="05050102010706020507" pitchFamily="18" charset="2"/>
              <a:buChar char=""/>
              <a:tabLst>
                <a:tab pos="457200" algn="l"/>
              </a:tabLst>
            </a:pP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rendre tout cela plus concret, prenons l'exemple de Kevin, un étudiant de vingt ans, et suivons sa journée numérique. Le matin, sur TikTok, ses interactions sur le football, la mode et la tech orientent déjà son fil. Un peu plus tard, sur Instagram, il reçoit des publicités pour des chaussures après avoir regardé des Reels mode. L'après-midi, sur YouTube, chaque vidéo regardée affine un peu plus les recommandations suivantes. Une recherche Google sur des chaussures devient elle aussi une trace exploitable. Le soir, sur WhatsApp, il partage du contenu avec ses amis. Et la nuit, en retournant sur TikTok, son fil reflète déjà toute sa journée.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bonne nouvelle, c'est que les bulles de filtres ne sont pas une fatalité. Il existe plusieurs habitudes simples à adopter : diversifier ses sources d'information, suivre volontairement des opinions différentes des siennes, ajuster les paramètres de recommandation quand c'est possible, vérifier systématiquement les informations avant de les partager, utiliser plusieurs moteurs de recherche, développer son esprit critique, limiter son temps d'écran, et enfin, tout simplement, comprendre comment fonctionnent les algorithmes qui nous entourent.</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conclure, retenons ce paradoxe central : Internet nous donne accès à une quantité presque illimitée d'informations, mais les mêmes algorithmes qui nous aident à nous y retrouver peuvent, en retour, réduire la diversité de ce que nous voyons. L'économie de l'attention transforme notre attention en valeur économique. Les bulles de filtres façonnent, souvent invisiblement, notre environnement informationnel. Mais la diversité, la vérification des informations et l'esprit critique restent entre nos mains. Je vous remercie pour votre attention, et je reste à votre disposition pour vos questions.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3.png"/><Relationship Id="rId10" Type="http://schemas.openxmlformats.org/officeDocument/2006/relationships/image" Target="../media/image17.png"/><Relationship Id="rId4" Type="http://schemas.openxmlformats.org/officeDocument/2006/relationships/image" Target="../media/image1.pn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4.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13.png"/><Relationship Id="rId10" Type="http://schemas.openxmlformats.org/officeDocument/2006/relationships/image" Target="../media/image17.png"/><Relationship Id="rId4" Type="http://schemas.openxmlformats.org/officeDocument/2006/relationships/image" Target="../media/image1.png"/><Relationship Id="rId9"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0.png"/><Relationship Id="rId7"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9.png"/><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7.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5.png"/><Relationship Id="rId7"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15.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3.png"/><Relationship Id="rId7"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8.png"/><Relationship Id="rId10" Type="http://schemas.openxmlformats.org/officeDocument/2006/relationships/image" Target="../media/image10.png"/><Relationship Id="rId4" Type="http://schemas.openxmlformats.org/officeDocument/2006/relationships/image" Target="../media/image12.png"/><Relationship Id="rId9"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1F3B"/>
        </a:solidFill>
        <a:effectLst/>
      </p:bgPr>
    </p:bg>
    <p:spTree>
      <p:nvGrpSpPr>
        <p:cNvPr id="1" name=""/>
        <p:cNvGrpSpPr/>
        <p:nvPr/>
      </p:nvGrpSpPr>
      <p:grpSpPr>
        <a:xfrm>
          <a:off x="0" y="0"/>
          <a:ext cx="0" cy="0"/>
          <a:chOff x="0" y="0"/>
          <a:chExt cx="0" cy="0"/>
        </a:xfrm>
      </p:grpSpPr>
      <p:sp>
        <p:nvSpPr>
          <p:cNvPr id="2" name="Shape 0"/>
          <p:cNvSpPr/>
          <p:nvPr/>
        </p:nvSpPr>
        <p:spPr>
          <a:xfrm>
            <a:off x="10561320" y="640080"/>
            <a:ext cx="777240" cy="777240"/>
          </a:xfrm>
          <a:prstGeom prst="ellipse">
            <a:avLst/>
          </a:prstGeom>
          <a:solidFill>
            <a:srgbClr val="FF4B5C"/>
          </a:solidFill>
          <a:ln/>
        </p:spPr>
      </p:sp>
      <p:pic>
        <p:nvPicPr>
          <p:cNvPr id="3" name="Image 0" descr="/home/claude/attention_pptx/icons/bell_FFFFFF.png"/>
          <p:cNvPicPr>
            <a:picLocks noChangeAspect="1"/>
          </p:cNvPicPr>
          <p:nvPr/>
        </p:nvPicPr>
        <p:blipFill>
          <a:blip r:embed="rId3"/>
          <a:stretch>
            <a:fillRect/>
          </a:stretch>
        </p:blipFill>
        <p:spPr>
          <a:xfrm>
            <a:off x="10755630" y="834390"/>
            <a:ext cx="388620" cy="388620"/>
          </a:xfrm>
          <a:prstGeom prst="rect">
            <a:avLst/>
          </a:prstGeom>
        </p:spPr>
      </p:pic>
      <p:sp>
        <p:nvSpPr>
          <p:cNvPr id="4" name="Text 1"/>
          <p:cNvSpPr txBox="1"/>
          <p:nvPr/>
        </p:nvSpPr>
        <p:spPr>
          <a:xfrm>
            <a:off x="822960" y="1554480"/>
            <a:ext cx="7315200" cy="365760"/>
          </a:xfrm>
          <a:prstGeom prst="rect">
            <a:avLst/>
          </a:prstGeom>
          <a:noFill/>
          <a:ln/>
        </p:spPr>
        <p:txBody>
          <a:bodyPr wrap="square" lIns="0" tIns="0" rIns="0" bIns="0" rtlCol="0" anchor="ctr"/>
          <a:lstStyle/>
          <a:p>
            <a:pPr marL="0" indent="0">
              <a:buNone/>
            </a:pPr>
            <a:r>
              <a:rPr lang="en-US" sz="1300" b="1" kern="0" spc="200" dirty="0">
                <a:solidFill>
                  <a:srgbClr val="FF4B5C"/>
                </a:solidFill>
                <a:latin typeface="Calibri" pitchFamily="34" charset="0"/>
                <a:ea typeface="Calibri" pitchFamily="34" charset="-122"/>
                <a:cs typeface="Calibri" pitchFamily="34" charset="-120"/>
              </a:rPr>
              <a:t>PARTIE I – V   ·   ÉTUDE COMPLÈTE</a:t>
            </a:r>
            <a:endParaRPr lang="en-US" sz="1300" dirty="0"/>
          </a:p>
        </p:txBody>
      </p:sp>
      <p:sp>
        <p:nvSpPr>
          <p:cNvPr id="5" name="Text 2"/>
          <p:cNvSpPr txBox="1"/>
          <p:nvPr/>
        </p:nvSpPr>
        <p:spPr>
          <a:xfrm>
            <a:off x="777240" y="1965960"/>
            <a:ext cx="9601200" cy="2103120"/>
          </a:xfrm>
          <a:prstGeom prst="rect">
            <a:avLst/>
          </a:prstGeom>
          <a:noFill/>
          <a:ln/>
        </p:spPr>
        <p:txBody>
          <a:bodyPr wrap="square" lIns="0" tIns="0" rIns="0" bIns="0" rtlCol="0" anchor="ctr"/>
          <a:lstStyle/>
          <a:p>
            <a:pPr marL="0" indent="0">
              <a:lnSpc>
                <a:spcPct val="102000"/>
              </a:lnSpc>
              <a:buNone/>
            </a:pPr>
            <a:r>
              <a:rPr lang="en-US" sz="5400" b="1" dirty="0">
                <a:solidFill>
                  <a:srgbClr val="FFFFFF"/>
                </a:solidFill>
                <a:latin typeface="Cambria" pitchFamily="34" charset="0"/>
                <a:ea typeface="Cambria" pitchFamily="34" charset="-122"/>
                <a:cs typeface="Cambria" pitchFamily="34" charset="-120"/>
              </a:rPr>
              <a:t>L'ÉCONOMIE DE</a:t>
            </a:r>
            <a:endParaRPr lang="en-US" sz="5400" dirty="0"/>
          </a:p>
          <a:p>
            <a:pPr marL="0" indent="0">
              <a:lnSpc>
                <a:spcPct val="102000"/>
              </a:lnSpc>
              <a:buNone/>
            </a:pPr>
            <a:r>
              <a:rPr lang="en-US" sz="5400" b="1" dirty="0">
                <a:solidFill>
                  <a:srgbClr val="FFFFFF"/>
                </a:solidFill>
                <a:latin typeface="Cambria" pitchFamily="34" charset="0"/>
                <a:ea typeface="Cambria" pitchFamily="34" charset="-122"/>
                <a:cs typeface="Cambria" pitchFamily="34" charset="-120"/>
              </a:rPr>
              <a:t>L'ATTENTION</a:t>
            </a:r>
            <a:endParaRPr lang="en-US" sz="5400" dirty="0"/>
          </a:p>
        </p:txBody>
      </p:sp>
      <p:sp>
        <p:nvSpPr>
          <p:cNvPr id="6" name="Text 3"/>
          <p:cNvSpPr txBox="1"/>
          <p:nvPr/>
        </p:nvSpPr>
        <p:spPr>
          <a:xfrm>
            <a:off x="822960" y="4160520"/>
            <a:ext cx="8046720" cy="1005840"/>
          </a:xfrm>
          <a:prstGeom prst="rect">
            <a:avLst/>
          </a:prstGeom>
          <a:noFill/>
          <a:ln/>
        </p:spPr>
        <p:txBody>
          <a:bodyPr wrap="square" lIns="0" tIns="0" rIns="0" bIns="0" rtlCol="0" anchor="ctr"/>
          <a:lstStyle/>
          <a:p>
            <a:pPr marL="0" indent="0">
              <a:lnSpc>
                <a:spcPct val="125000"/>
              </a:lnSpc>
              <a:buNone/>
            </a:pPr>
            <a:r>
              <a:rPr lang="en-US" sz="1600" dirty="0">
                <a:solidFill>
                  <a:srgbClr val="C7CCDD"/>
                </a:solidFill>
                <a:latin typeface="Calibri" pitchFamily="34" charset="0"/>
                <a:ea typeface="Calibri" pitchFamily="34" charset="-122"/>
                <a:cs typeface="Calibri" pitchFamily="34" charset="-120"/>
              </a:rPr>
              <a:t>Comment les plateformes numériques captent, retiennent et</a:t>
            </a:r>
            <a:endParaRPr lang="en-US" sz="1600" dirty="0"/>
          </a:p>
          <a:p>
            <a:pPr marL="0" indent="0">
              <a:lnSpc>
                <a:spcPct val="125000"/>
              </a:lnSpc>
              <a:buNone/>
            </a:pPr>
            <a:r>
              <a:rPr lang="en-US" sz="1600" dirty="0">
                <a:solidFill>
                  <a:srgbClr val="C7CCDD"/>
                </a:solidFill>
                <a:latin typeface="Calibri" pitchFamily="34" charset="0"/>
                <a:ea typeface="Calibri" pitchFamily="34" charset="-122"/>
                <a:cs typeface="Calibri" pitchFamily="34" charset="-120"/>
              </a:rPr>
              <a:t>monétisent notre attention — et comment elles façonnent, ce</a:t>
            </a:r>
            <a:endParaRPr lang="en-US" sz="1600" dirty="0"/>
          </a:p>
          <a:p>
            <a:pPr marL="0" indent="0">
              <a:lnSpc>
                <a:spcPct val="125000"/>
              </a:lnSpc>
              <a:buNone/>
            </a:pPr>
            <a:r>
              <a:rPr lang="en-US" sz="1600" dirty="0">
                <a:solidFill>
                  <a:srgbClr val="C7CCDD"/>
                </a:solidFill>
                <a:latin typeface="Calibri" pitchFamily="34" charset="0"/>
                <a:ea typeface="Calibri" pitchFamily="34" charset="-122"/>
                <a:cs typeface="Calibri" pitchFamily="34" charset="-120"/>
              </a:rPr>
              <a:t>faisant, les bulles de filtres.</a:t>
            </a:r>
            <a:endParaRPr lang="en-US" sz="1600" dirty="0"/>
          </a:p>
        </p:txBody>
      </p:sp>
      <p:sp>
        <p:nvSpPr>
          <p:cNvPr id="7" name="Shape 4"/>
          <p:cNvSpPr/>
          <p:nvPr/>
        </p:nvSpPr>
        <p:spPr>
          <a:xfrm>
            <a:off x="822960" y="5532120"/>
            <a:ext cx="2011680" cy="0"/>
          </a:xfrm>
          <a:prstGeom prst="line">
            <a:avLst/>
          </a:prstGeom>
          <a:noFill/>
          <a:ln w="31750">
            <a:solidFill>
              <a:srgbClr val="FF4B5C"/>
            </a:solidFill>
            <a:prstDash val="solid"/>
          </a:ln>
        </p:spPr>
      </p:sp>
      <p:sp>
        <p:nvSpPr>
          <p:cNvPr id="8" name="Text 5"/>
          <p:cNvSpPr txBox="1"/>
          <p:nvPr/>
        </p:nvSpPr>
        <p:spPr>
          <a:xfrm>
            <a:off x="822960" y="5669280"/>
            <a:ext cx="7315200" cy="365760"/>
          </a:xfrm>
          <a:prstGeom prst="rect">
            <a:avLst/>
          </a:prstGeom>
          <a:noFill/>
          <a:ln/>
        </p:spPr>
        <p:txBody>
          <a:bodyPr wrap="square" lIns="0" tIns="0" rIns="0" bIns="0" rtlCol="0" anchor="ctr"/>
          <a:lstStyle/>
          <a:p>
            <a:pPr marL="0" indent="0">
              <a:buNone/>
            </a:pPr>
            <a:r>
              <a:rPr lang="en-US" sz="1200" i="1" dirty="0">
                <a:solidFill>
                  <a:srgbClr val="8891A8"/>
                </a:solidFill>
                <a:latin typeface="Calibri" pitchFamily="34" charset="0"/>
                <a:ea typeface="Calibri" pitchFamily="34" charset="-122"/>
                <a:cs typeface="Calibri" pitchFamily="34" charset="-120"/>
              </a:rPr>
              <a:t>Herbert Simon  ·  Michael Goldhaber  ·  Eli Pariser</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5F2"/>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SOMMAIRE</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3000" b="1" dirty="0">
                <a:solidFill>
                  <a:srgbClr val="1B1F3B"/>
                </a:solidFill>
                <a:latin typeface="Cambria" pitchFamily="34" charset="0"/>
                <a:ea typeface="Cambria" pitchFamily="34" charset="-122"/>
                <a:cs typeface="Cambria" pitchFamily="34" charset="-120"/>
              </a:rPr>
              <a:t>Cinq parties, un même fil conducteur</a:t>
            </a:r>
            <a:endParaRPr lang="en-US" sz="3000" dirty="0"/>
          </a:p>
        </p:txBody>
      </p:sp>
      <p:sp>
        <p:nvSpPr>
          <p:cNvPr id="4" name="Shape 2"/>
          <p:cNvSpPr/>
          <p:nvPr/>
        </p:nvSpPr>
        <p:spPr>
          <a:xfrm>
            <a:off x="548640" y="1874520"/>
            <a:ext cx="11064240" cy="704088"/>
          </a:xfrm>
          <a:prstGeom prst="rect">
            <a:avLst/>
          </a:prstGeom>
          <a:solidFill>
            <a:srgbClr val="FFFFFF"/>
          </a:solidFill>
          <a:ln/>
          <a:effectLst>
            <a:outerShdw blurRad="76200" dist="25400" dir="5400000" algn="bl" rotWithShape="0">
              <a:srgbClr val="9AA1B8">
                <a:alpha val="25000"/>
              </a:srgbClr>
            </a:outerShdw>
          </a:effectLst>
        </p:spPr>
      </p:sp>
      <p:sp>
        <p:nvSpPr>
          <p:cNvPr id="5" name="Shape 3"/>
          <p:cNvSpPr/>
          <p:nvPr/>
        </p:nvSpPr>
        <p:spPr>
          <a:xfrm>
            <a:off x="822960" y="1943100"/>
            <a:ext cx="566928" cy="566928"/>
          </a:xfrm>
          <a:prstGeom prst="ellipse">
            <a:avLst/>
          </a:prstGeom>
          <a:solidFill>
            <a:srgbClr val="1B1F3B"/>
          </a:solidFill>
          <a:ln/>
        </p:spPr>
      </p:sp>
      <p:pic>
        <p:nvPicPr>
          <p:cNvPr id="6" name="Image 0" descr="/home/claude/attention_pptx/icons/eye_FFFFFF.png"/>
          <p:cNvPicPr>
            <a:picLocks noChangeAspect="1"/>
          </p:cNvPicPr>
          <p:nvPr/>
        </p:nvPicPr>
        <p:blipFill>
          <a:blip r:embed="rId3"/>
          <a:stretch>
            <a:fillRect/>
          </a:stretch>
        </p:blipFill>
        <p:spPr>
          <a:xfrm>
            <a:off x="950519" y="2070659"/>
            <a:ext cx="311810" cy="311810"/>
          </a:xfrm>
          <a:prstGeom prst="rect">
            <a:avLst/>
          </a:prstGeom>
        </p:spPr>
      </p:pic>
      <p:sp>
        <p:nvSpPr>
          <p:cNvPr id="7" name="Text 4"/>
          <p:cNvSpPr txBox="1"/>
          <p:nvPr/>
        </p:nvSpPr>
        <p:spPr>
          <a:xfrm>
            <a:off x="1600200" y="1874520"/>
            <a:ext cx="548640" cy="704088"/>
          </a:xfrm>
          <a:prstGeom prst="rect">
            <a:avLst/>
          </a:prstGeom>
          <a:noFill/>
          <a:ln/>
        </p:spPr>
        <p:txBody>
          <a:bodyPr wrap="square" lIns="0" tIns="0" rIns="0" bIns="0" rtlCol="0" anchor="ctr"/>
          <a:lstStyle/>
          <a:p>
            <a:pPr marL="0" indent="0">
              <a:buNone/>
            </a:pPr>
            <a:r>
              <a:rPr lang="en-US" sz="2400" b="1" dirty="0">
                <a:solidFill>
                  <a:srgbClr val="FF4B5C"/>
                </a:solidFill>
                <a:latin typeface="Cambria" pitchFamily="34" charset="0"/>
                <a:ea typeface="Cambria" pitchFamily="34" charset="-122"/>
                <a:cs typeface="Cambria" pitchFamily="34" charset="-120"/>
              </a:rPr>
              <a:t>I</a:t>
            </a:r>
            <a:endParaRPr lang="en-US" sz="2400" dirty="0"/>
          </a:p>
        </p:txBody>
      </p:sp>
      <p:sp>
        <p:nvSpPr>
          <p:cNvPr id="8" name="Text 5"/>
          <p:cNvSpPr txBox="1"/>
          <p:nvPr/>
        </p:nvSpPr>
        <p:spPr>
          <a:xfrm>
            <a:off x="2240280" y="1947672"/>
            <a:ext cx="5669280" cy="365760"/>
          </a:xfrm>
          <a:prstGeom prst="rect">
            <a:avLst/>
          </a:prstGeom>
          <a:noFill/>
          <a:ln/>
        </p:spPr>
        <p:txBody>
          <a:bodyPr wrap="square" lIns="0" tIns="0" rIns="0" bIns="0" rtlCol="0" anchor="ctr"/>
          <a:lstStyle/>
          <a:p>
            <a:pPr marL="0" indent="0">
              <a:buNone/>
            </a:pPr>
            <a:r>
              <a:rPr lang="en-US" sz="1700" b="1" dirty="0">
                <a:solidFill>
                  <a:srgbClr val="1B1F3B"/>
                </a:solidFill>
                <a:latin typeface="Cambria" pitchFamily="34" charset="0"/>
                <a:ea typeface="Cambria" pitchFamily="34" charset="-122"/>
                <a:cs typeface="Cambria" pitchFamily="34" charset="-120"/>
              </a:rPr>
              <a:t>L'économie de l'attention</a:t>
            </a:r>
            <a:endParaRPr lang="en-US" sz="1700" dirty="0"/>
          </a:p>
        </p:txBody>
      </p:sp>
      <p:sp>
        <p:nvSpPr>
          <p:cNvPr id="9" name="Text 6"/>
          <p:cNvSpPr txBox="1"/>
          <p:nvPr/>
        </p:nvSpPr>
        <p:spPr>
          <a:xfrm>
            <a:off x="2240280" y="2258568"/>
            <a:ext cx="7498080" cy="320040"/>
          </a:xfrm>
          <a:prstGeom prst="rect">
            <a:avLst/>
          </a:prstGeom>
          <a:noFill/>
          <a:ln/>
        </p:spPr>
        <p:txBody>
          <a:bodyPr wrap="square" lIns="0" tIns="0" rIns="0" bIns="0" rtlCol="0" anchor="ctr"/>
          <a:lstStyle/>
          <a:p>
            <a:pPr marL="0" indent="0">
              <a:buNone/>
            </a:pPr>
            <a:r>
              <a:rPr lang="en-US" sz="1200" dirty="0">
                <a:solidFill>
                  <a:srgbClr val="5C6B8A"/>
                </a:solidFill>
                <a:latin typeface="Calibri" pitchFamily="34" charset="0"/>
                <a:ea typeface="Calibri" pitchFamily="34" charset="-122"/>
                <a:cs typeface="Calibri" pitchFamily="34" charset="-120"/>
              </a:rPr>
              <a:t>Une ressource humaine devenue rare et recherchée</a:t>
            </a:r>
            <a:endParaRPr lang="en-US" sz="1200" dirty="0"/>
          </a:p>
        </p:txBody>
      </p:sp>
      <p:sp>
        <p:nvSpPr>
          <p:cNvPr id="10" name="Shape 7"/>
          <p:cNvSpPr/>
          <p:nvPr/>
        </p:nvSpPr>
        <p:spPr>
          <a:xfrm>
            <a:off x="548640" y="2743200"/>
            <a:ext cx="11064240" cy="704088"/>
          </a:xfrm>
          <a:prstGeom prst="rect">
            <a:avLst/>
          </a:prstGeom>
          <a:solidFill>
            <a:srgbClr val="FFFFFF"/>
          </a:solidFill>
          <a:ln/>
          <a:effectLst>
            <a:outerShdw blurRad="76200" dist="25400" dir="5400000" algn="bl" rotWithShape="0">
              <a:srgbClr val="9AA1B8">
                <a:alpha val="25000"/>
              </a:srgbClr>
            </a:outerShdw>
          </a:effectLst>
        </p:spPr>
      </p:sp>
      <p:sp>
        <p:nvSpPr>
          <p:cNvPr id="11" name="Shape 8"/>
          <p:cNvSpPr/>
          <p:nvPr/>
        </p:nvSpPr>
        <p:spPr>
          <a:xfrm>
            <a:off x="822960" y="2811780"/>
            <a:ext cx="566928" cy="566928"/>
          </a:xfrm>
          <a:prstGeom prst="ellipse">
            <a:avLst/>
          </a:prstGeom>
          <a:solidFill>
            <a:srgbClr val="1B1F3B"/>
          </a:solidFill>
          <a:ln/>
        </p:spPr>
      </p:sp>
      <p:pic>
        <p:nvPicPr>
          <p:cNvPr id="12" name="Image 1" descr="/home/claude/attention_pptx/icons/layers_FFFFFF.png"/>
          <p:cNvPicPr>
            <a:picLocks noChangeAspect="1"/>
          </p:cNvPicPr>
          <p:nvPr/>
        </p:nvPicPr>
        <p:blipFill>
          <a:blip r:embed="rId4"/>
          <a:stretch>
            <a:fillRect/>
          </a:stretch>
        </p:blipFill>
        <p:spPr>
          <a:xfrm>
            <a:off x="950519" y="2939339"/>
            <a:ext cx="311810" cy="311810"/>
          </a:xfrm>
          <a:prstGeom prst="rect">
            <a:avLst/>
          </a:prstGeom>
        </p:spPr>
      </p:pic>
      <p:sp>
        <p:nvSpPr>
          <p:cNvPr id="13" name="Text 9"/>
          <p:cNvSpPr txBox="1"/>
          <p:nvPr/>
        </p:nvSpPr>
        <p:spPr>
          <a:xfrm>
            <a:off x="1600200" y="2743200"/>
            <a:ext cx="548640" cy="704088"/>
          </a:xfrm>
          <a:prstGeom prst="rect">
            <a:avLst/>
          </a:prstGeom>
          <a:noFill/>
          <a:ln/>
        </p:spPr>
        <p:txBody>
          <a:bodyPr wrap="square" lIns="0" tIns="0" rIns="0" bIns="0" rtlCol="0" anchor="ctr"/>
          <a:lstStyle/>
          <a:p>
            <a:pPr marL="0" indent="0">
              <a:buNone/>
            </a:pPr>
            <a:r>
              <a:rPr lang="en-US" sz="2400" b="1" dirty="0">
                <a:solidFill>
                  <a:srgbClr val="FF4B5C"/>
                </a:solidFill>
                <a:latin typeface="Cambria" pitchFamily="34" charset="0"/>
                <a:ea typeface="Cambria" pitchFamily="34" charset="-122"/>
                <a:cs typeface="Cambria" pitchFamily="34" charset="-120"/>
              </a:rPr>
              <a:t>II</a:t>
            </a:r>
            <a:endParaRPr lang="en-US" sz="2400" dirty="0"/>
          </a:p>
        </p:txBody>
      </p:sp>
      <p:sp>
        <p:nvSpPr>
          <p:cNvPr id="14" name="Text 10"/>
          <p:cNvSpPr txBox="1"/>
          <p:nvPr/>
        </p:nvSpPr>
        <p:spPr>
          <a:xfrm>
            <a:off x="2240280" y="2816352"/>
            <a:ext cx="5669280" cy="365760"/>
          </a:xfrm>
          <a:prstGeom prst="rect">
            <a:avLst/>
          </a:prstGeom>
          <a:noFill/>
          <a:ln/>
        </p:spPr>
        <p:txBody>
          <a:bodyPr wrap="square" lIns="0" tIns="0" rIns="0" bIns="0" rtlCol="0" anchor="ctr"/>
          <a:lstStyle/>
          <a:p>
            <a:pPr marL="0" indent="0">
              <a:buNone/>
            </a:pPr>
            <a:r>
              <a:rPr lang="en-US" sz="1700" b="1" dirty="0">
                <a:solidFill>
                  <a:srgbClr val="1B1F3B"/>
                </a:solidFill>
                <a:latin typeface="Cambria" pitchFamily="34" charset="0"/>
                <a:ea typeface="Cambria" pitchFamily="34" charset="-122"/>
                <a:cs typeface="Cambria" pitchFamily="34" charset="-120"/>
              </a:rPr>
              <a:t>Les bulles de filtres</a:t>
            </a:r>
            <a:endParaRPr lang="en-US" sz="1700" dirty="0"/>
          </a:p>
        </p:txBody>
      </p:sp>
      <p:sp>
        <p:nvSpPr>
          <p:cNvPr id="15" name="Text 11"/>
          <p:cNvSpPr txBox="1"/>
          <p:nvPr/>
        </p:nvSpPr>
        <p:spPr>
          <a:xfrm>
            <a:off x="2240280" y="3127248"/>
            <a:ext cx="7498080" cy="320040"/>
          </a:xfrm>
          <a:prstGeom prst="rect">
            <a:avLst/>
          </a:prstGeom>
          <a:noFill/>
          <a:ln/>
        </p:spPr>
        <p:txBody>
          <a:bodyPr wrap="square" lIns="0" tIns="0" rIns="0" bIns="0" rtlCol="0" anchor="ctr"/>
          <a:lstStyle/>
          <a:p>
            <a:pPr marL="0" indent="0">
              <a:buNone/>
            </a:pPr>
            <a:r>
              <a:rPr lang="en-US" sz="1200" dirty="0">
                <a:solidFill>
                  <a:srgbClr val="5C6B8A"/>
                </a:solidFill>
                <a:latin typeface="Calibri" pitchFamily="34" charset="0"/>
                <a:ea typeface="Calibri" pitchFamily="34" charset="-122"/>
                <a:cs typeface="Calibri" pitchFamily="34" charset="-120"/>
              </a:rPr>
              <a:t>Comment la personnalisation façonne ce que l'on voit</a:t>
            </a:r>
            <a:endParaRPr lang="en-US" sz="1200" dirty="0"/>
          </a:p>
        </p:txBody>
      </p:sp>
      <p:sp>
        <p:nvSpPr>
          <p:cNvPr id="16" name="Shape 12"/>
          <p:cNvSpPr/>
          <p:nvPr/>
        </p:nvSpPr>
        <p:spPr>
          <a:xfrm>
            <a:off x="548640" y="3611880"/>
            <a:ext cx="11064240" cy="704088"/>
          </a:xfrm>
          <a:prstGeom prst="rect">
            <a:avLst/>
          </a:prstGeom>
          <a:solidFill>
            <a:srgbClr val="FFFFFF"/>
          </a:solidFill>
          <a:ln/>
          <a:effectLst>
            <a:outerShdw blurRad="76200" dist="25400" dir="5400000" algn="bl" rotWithShape="0">
              <a:srgbClr val="9AA1B8">
                <a:alpha val="25000"/>
              </a:srgbClr>
            </a:outerShdw>
          </a:effectLst>
        </p:spPr>
      </p:sp>
      <p:sp>
        <p:nvSpPr>
          <p:cNvPr id="17" name="Shape 13"/>
          <p:cNvSpPr/>
          <p:nvPr/>
        </p:nvSpPr>
        <p:spPr>
          <a:xfrm>
            <a:off x="822960" y="3680460"/>
            <a:ext cx="566928" cy="566928"/>
          </a:xfrm>
          <a:prstGeom prst="ellipse">
            <a:avLst/>
          </a:prstGeom>
          <a:solidFill>
            <a:srgbClr val="1B1F3B"/>
          </a:solidFill>
          <a:ln/>
        </p:spPr>
      </p:sp>
      <p:pic>
        <p:nvPicPr>
          <p:cNvPr id="18" name="Image 2" descr="/home/claude/attention_pptx/icons/trendingUp_FFFFFF.png"/>
          <p:cNvPicPr>
            <a:picLocks noChangeAspect="1"/>
          </p:cNvPicPr>
          <p:nvPr/>
        </p:nvPicPr>
        <p:blipFill>
          <a:blip r:embed="rId5"/>
          <a:stretch>
            <a:fillRect/>
          </a:stretch>
        </p:blipFill>
        <p:spPr>
          <a:xfrm>
            <a:off x="950519" y="3808019"/>
            <a:ext cx="311810" cy="311810"/>
          </a:xfrm>
          <a:prstGeom prst="rect">
            <a:avLst/>
          </a:prstGeom>
        </p:spPr>
      </p:pic>
      <p:sp>
        <p:nvSpPr>
          <p:cNvPr id="19" name="Text 14"/>
          <p:cNvSpPr txBox="1"/>
          <p:nvPr/>
        </p:nvSpPr>
        <p:spPr>
          <a:xfrm>
            <a:off x="1600200" y="3611880"/>
            <a:ext cx="548640" cy="704088"/>
          </a:xfrm>
          <a:prstGeom prst="rect">
            <a:avLst/>
          </a:prstGeom>
          <a:noFill/>
          <a:ln/>
        </p:spPr>
        <p:txBody>
          <a:bodyPr wrap="square" lIns="0" tIns="0" rIns="0" bIns="0" rtlCol="0" anchor="ctr"/>
          <a:lstStyle/>
          <a:p>
            <a:pPr marL="0" indent="0">
              <a:buNone/>
            </a:pPr>
            <a:r>
              <a:rPr lang="en-US" sz="2400" b="1" dirty="0">
                <a:solidFill>
                  <a:srgbClr val="FF4B5C"/>
                </a:solidFill>
                <a:latin typeface="Cambria" pitchFamily="34" charset="0"/>
                <a:ea typeface="Cambria" pitchFamily="34" charset="-122"/>
                <a:cs typeface="Cambria" pitchFamily="34" charset="-120"/>
              </a:rPr>
              <a:t>III</a:t>
            </a:r>
            <a:endParaRPr lang="en-US" sz="2400" dirty="0"/>
          </a:p>
        </p:txBody>
      </p:sp>
      <p:sp>
        <p:nvSpPr>
          <p:cNvPr id="20" name="Text 15"/>
          <p:cNvSpPr txBox="1"/>
          <p:nvPr/>
        </p:nvSpPr>
        <p:spPr>
          <a:xfrm>
            <a:off x="2240280" y="3685032"/>
            <a:ext cx="5669280" cy="365760"/>
          </a:xfrm>
          <a:prstGeom prst="rect">
            <a:avLst/>
          </a:prstGeom>
          <a:noFill/>
          <a:ln/>
        </p:spPr>
        <p:txBody>
          <a:bodyPr wrap="square" lIns="0" tIns="0" rIns="0" bIns="0" rtlCol="0" anchor="ctr"/>
          <a:lstStyle/>
          <a:p>
            <a:pPr marL="0" indent="0">
              <a:buNone/>
            </a:pPr>
            <a:r>
              <a:rPr lang="en-US" sz="1700" b="1" dirty="0">
                <a:solidFill>
                  <a:srgbClr val="1B1F3B"/>
                </a:solidFill>
                <a:latin typeface="Cambria" pitchFamily="34" charset="0"/>
                <a:ea typeface="Cambria" pitchFamily="34" charset="-122"/>
                <a:cs typeface="Cambria" pitchFamily="34" charset="-120"/>
              </a:rPr>
              <a:t>Le lien entre les deux</a:t>
            </a:r>
            <a:endParaRPr lang="en-US" sz="1700" dirty="0"/>
          </a:p>
        </p:txBody>
      </p:sp>
      <p:sp>
        <p:nvSpPr>
          <p:cNvPr id="21" name="Text 16"/>
          <p:cNvSpPr txBox="1"/>
          <p:nvPr/>
        </p:nvSpPr>
        <p:spPr>
          <a:xfrm>
            <a:off x="2240280" y="3995928"/>
            <a:ext cx="7498080" cy="320040"/>
          </a:xfrm>
          <a:prstGeom prst="rect">
            <a:avLst/>
          </a:prstGeom>
          <a:noFill/>
          <a:ln/>
        </p:spPr>
        <p:txBody>
          <a:bodyPr wrap="square" lIns="0" tIns="0" rIns="0" bIns="0" rtlCol="0" anchor="ctr"/>
          <a:lstStyle/>
          <a:p>
            <a:pPr marL="0" indent="0">
              <a:buNone/>
            </a:pPr>
            <a:r>
              <a:rPr lang="en-US" sz="1200" dirty="0">
                <a:solidFill>
                  <a:srgbClr val="5C6B8A"/>
                </a:solidFill>
                <a:latin typeface="Calibri" pitchFamily="34" charset="0"/>
                <a:ea typeface="Calibri" pitchFamily="34" charset="-122"/>
                <a:cs typeface="Calibri" pitchFamily="34" charset="-120"/>
              </a:rPr>
              <a:t>Pourquoi les plateformes cherchent notre attention</a:t>
            </a:r>
            <a:endParaRPr lang="en-US" sz="1200" dirty="0"/>
          </a:p>
        </p:txBody>
      </p:sp>
      <p:sp>
        <p:nvSpPr>
          <p:cNvPr id="22" name="Shape 17"/>
          <p:cNvSpPr/>
          <p:nvPr/>
        </p:nvSpPr>
        <p:spPr>
          <a:xfrm>
            <a:off x="548640" y="4480560"/>
            <a:ext cx="11064240" cy="704088"/>
          </a:xfrm>
          <a:prstGeom prst="rect">
            <a:avLst/>
          </a:prstGeom>
          <a:solidFill>
            <a:srgbClr val="FFFFFF"/>
          </a:solidFill>
          <a:ln/>
          <a:effectLst>
            <a:outerShdw blurRad="76200" dist="25400" dir="5400000" algn="bl" rotWithShape="0">
              <a:srgbClr val="9AA1B8">
                <a:alpha val="25000"/>
              </a:srgbClr>
            </a:outerShdw>
          </a:effectLst>
        </p:spPr>
      </p:sp>
      <p:sp>
        <p:nvSpPr>
          <p:cNvPr id="23" name="Shape 18"/>
          <p:cNvSpPr/>
          <p:nvPr/>
        </p:nvSpPr>
        <p:spPr>
          <a:xfrm>
            <a:off x="822960" y="4549140"/>
            <a:ext cx="566928" cy="566928"/>
          </a:xfrm>
          <a:prstGeom prst="ellipse">
            <a:avLst/>
          </a:prstGeom>
          <a:solidFill>
            <a:srgbClr val="1B1F3B"/>
          </a:solidFill>
          <a:ln/>
        </p:spPr>
      </p:sp>
      <p:pic>
        <p:nvPicPr>
          <p:cNvPr id="24" name="Image 3" descr="/home/claude/attention_pptx/icons/smartphone_FFFFFF.png"/>
          <p:cNvPicPr>
            <a:picLocks noChangeAspect="1"/>
          </p:cNvPicPr>
          <p:nvPr/>
        </p:nvPicPr>
        <p:blipFill>
          <a:blip r:embed="rId6"/>
          <a:stretch>
            <a:fillRect/>
          </a:stretch>
        </p:blipFill>
        <p:spPr>
          <a:xfrm>
            <a:off x="950519" y="4676699"/>
            <a:ext cx="311810" cy="311810"/>
          </a:xfrm>
          <a:prstGeom prst="rect">
            <a:avLst/>
          </a:prstGeom>
        </p:spPr>
      </p:pic>
      <p:sp>
        <p:nvSpPr>
          <p:cNvPr id="25" name="Text 19"/>
          <p:cNvSpPr txBox="1"/>
          <p:nvPr/>
        </p:nvSpPr>
        <p:spPr>
          <a:xfrm>
            <a:off x="1600200" y="4480560"/>
            <a:ext cx="548640" cy="704088"/>
          </a:xfrm>
          <a:prstGeom prst="rect">
            <a:avLst/>
          </a:prstGeom>
          <a:noFill/>
          <a:ln/>
        </p:spPr>
        <p:txBody>
          <a:bodyPr wrap="square" lIns="0" tIns="0" rIns="0" bIns="0" rtlCol="0" anchor="ctr"/>
          <a:lstStyle/>
          <a:p>
            <a:pPr marL="0" indent="0">
              <a:buNone/>
            </a:pPr>
            <a:r>
              <a:rPr lang="en-US" sz="2400" b="1" dirty="0">
                <a:solidFill>
                  <a:srgbClr val="FF4B5C"/>
                </a:solidFill>
                <a:latin typeface="Cambria" pitchFamily="34" charset="0"/>
                <a:ea typeface="Cambria" pitchFamily="34" charset="-122"/>
                <a:cs typeface="Cambria" pitchFamily="34" charset="-120"/>
              </a:rPr>
              <a:t>IV</a:t>
            </a:r>
            <a:endParaRPr lang="en-US" sz="2400" dirty="0"/>
          </a:p>
        </p:txBody>
      </p:sp>
      <p:sp>
        <p:nvSpPr>
          <p:cNvPr id="26" name="Text 20"/>
          <p:cNvSpPr txBox="1"/>
          <p:nvPr/>
        </p:nvSpPr>
        <p:spPr>
          <a:xfrm>
            <a:off x="2240280" y="4553712"/>
            <a:ext cx="5669280" cy="365760"/>
          </a:xfrm>
          <a:prstGeom prst="rect">
            <a:avLst/>
          </a:prstGeom>
          <a:noFill/>
          <a:ln/>
        </p:spPr>
        <p:txBody>
          <a:bodyPr wrap="square" lIns="0" tIns="0" rIns="0" bIns="0" rtlCol="0" anchor="ctr"/>
          <a:lstStyle/>
          <a:p>
            <a:pPr marL="0" indent="0">
              <a:buNone/>
            </a:pPr>
            <a:r>
              <a:rPr lang="en-US" sz="1700" b="1" dirty="0">
                <a:solidFill>
                  <a:srgbClr val="1B1F3B"/>
                </a:solidFill>
                <a:latin typeface="Cambria" pitchFamily="34" charset="0"/>
                <a:ea typeface="Cambria" pitchFamily="34" charset="-122"/>
                <a:cs typeface="Cambria" pitchFamily="34" charset="-120"/>
              </a:rPr>
              <a:t>Étude de cas</a:t>
            </a:r>
            <a:endParaRPr lang="en-US" sz="1700" dirty="0"/>
          </a:p>
        </p:txBody>
      </p:sp>
      <p:sp>
        <p:nvSpPr>
          <p:cNvPr id="27" name="Text 21"/>
          <p:cNvSpPr txBox="1"/>
          <p:nvPr/>
        </p:nvSpPr>
        <p:spPr>
          <a:xfrm>
            <a:off x="2240280" y="4864608"/>
            <a:ext cx="7498080" cy="320040"/>
          </a:xfrm>
          <a:prstGeom prst="rect">
            <a:avLst/>
          </a:prstGeom>
          <a:noFill/>
          <a:ln/>
        </p:spPr>
        <p:txBody>
          <a:bodyPr wrap="square" lIns="0" tIns="0" rIns="0" bIns="0" rtlCol="0" anchor="ctr"/>
          <a:lstStyle/>
          <a:p>
            <a:pPr marL="0" indent="0">
              <a:buNone/>
            </a:pPr>
            <a:r>
              <a:rPr lang="en-US" sz="1200" dirty="0">
                <a:solidFill>
                  <a:srgbClr val="5C6B8A"/>
                </a:solidFill>
                <a:latin typeface="Calibri" pitchFamily="34" charset="0"/>
                <a:ea typeface="Calibri" pitchFamily="34" charset="-122"/>
                <a:cs typeface="Calibri" pitchFamily="34" charset="-120"/>
              </a:rPr>
              <a:t>TikTok, Instagram, YouTube, Facebook — et Kevin</a:t>
            </a:r>
            <a:endParaRPr lang="en-US" sz="1200" dirty="0"/>
          </a:p>
        </p:txBody>
      </p:sp>
      <p:sp>
        <p:nvSpPr>
          <p:cNvPr id="28" name="Shape 22"/>
          <p:cNvSpPr/>
          <p:nvPr/>
        </p:nvSpPr>
        <p:spPr>
          <a:xfrm>
            <a:off x="548640" y="5349240"/>
            <a:ext cx="11064240" cy="704088"/>
          </a:xfrm>
          <a:prstGeom prst="rect">
            <a:avLst/>
          </a:prstGeom>
          <a:solidFill>
            <a:srgbClr val="FFFFFF"/>
          </a:solidFill>
          <a:ln/>
          <a:effectLst>
            <a:outerShdw blurRad="76200" dist="25400" dir="5400000" algn="bl" rotWithShape="0">
              <a:srgbClr val="9AA1B8">
                <a:alpha val="25000"/>
              </a:srgbClr>
            </a:outerShdw>
          </a:effectLst>
        </p:spPr>
      </p:sp>
      <p:sp>
        <p:nvSpPr>
          <p:cNvPr id="29" name="Shape 23"/>
          <p:cNvSpPr/>
          <p:nvPr/>
        </p:nvSpPr>
        <p:spPr>
          <a:xfrm>
            <a:off x="822960" y="5417820"/>
            <a:ext cx="566928" cy="566928"/>
          </a:xfrm>
          <a:prstGeom prst="ellipse">
            <a:avLst/>
          </a:prstGeom>
          <a:solidFill>
            <a:srgbClr val="1B1F3B"/>
          </a:solidFill>
          <a:ln/>
        </p:spPr>
      </p:sp>
      <p:pic>
        <p:nvPicPr>
          <p:cNvPr id="30" name="Image 4" descr="/home/claude/attention_pptx/icons/shield_FFFFFF.png"/>
          <p:cNvPicPr>
            <a:picLocks noChangeAspect="1"/>
          </p:cNvPicPr>
          <p:nvPr/>
        </p:nvPicPr>
        <p:blipFill>
          <a:blip r:embed="rId7"/>
          <a:stretch>
            <a:fillRect/>
          </a:stretch>
        </p:blipFill>
        <p:spPr>
          <a:xfrm>
            <a:off x="950519" y="5545379"/>
            <a:ext cx="311810" cy="311810"/>
          </a:xfrm>
          <a:prstGeom prst="rect">
            <a:avLst/>
          </a:prstGeom>
        </p:spPr>
      </p:pic>
      <p:sp>
        <p:nvSpPr>
          <p:cNvPr id="31" name="Text 24"/>
          <p:cNvSpPr txBox="1"/>
          <p:nvPr/>
        </p:nvSpPr>
        <p:spPr>
          <a:xfrm>
            <a:off x="1600200" y="5349240"/>
            <a:ext cx="548640" cy="704088"/>
          </a:xfrm>
          <a:prstGeom prst="rect">
            <a:avLst/>
          </a:prstGeom>
          <a:noFill/>
          <a:ln/>
        </p:spPr>
        <p:txBody>
          <a:bodyPr wrap="square" lIns="0" tIns="0" rIns="0" bIns="0" rtlCol="0" anchor="ctr"/>
          <a:lstStyle/>
          <a:p>
            <a:pPr marL="0" indent="0">
              <a:buNone/>
            </a:pPr>
            <a:r>
              <a:rPr lang="en-US" sz="2400" b="1" dirty="0">
                <a:solidFill>
                  <a:srgbClr val="FF4B5C"/>
                </a:solidFill>
                <a:latin typeface="Cambria" pitchFamily="34" charset="0"/>
                <a:ea typeface="Cambria" pitchFamily="34" charset="-122"/>
                <a:cs typeface="Cambria" pitchFamily="34" charset="-120"/>
              </a:rPr>
              <a:t>V</a:t>
            </a:r>
            <a:endParaRPr lang="en-US" sz="2400" dirty="0"/>
          </a:p>
        </p:txBody>
      </p:sp>
      <p:sp>
        <p:nvSpPr>
          <p:cNvPr id="32" name="Text 25"/>
          <p:cNvSpPr txBox="1"/>
          <p:nvPr/>
        </p:nvSpPr>
        <p:spPr>
          <a:xfrm>
            <a:off x="2240280" y="5422392"/>
            <a:ext cx="5669280" cy="365760"/>
          </a:xfrm>
          <a:prstGeom prst="rect">
            <a:avLst/>
          </a:prstGeom>
          <a:noFill/>
          <a:ln/>
        </p:spPr>
        <p:txBody>
          <a:bodyPr wrap="square" lIns="0" tIns="0" rIns="0" bIns="0" rtlCol="0" anchor="ctr"/>
          <a:lstStyle/>
          <a:p>
            <a:pPr marL="0" indent="0">
              <a:buNone/>
            </a:pPr>
            <a:r>
              <a:rPr lang="en-US" sz="1700" b="1" dirty="0">
                <a:solidFill>
                  <a:srgbClr val="1B1F3B"/>
                </a:solidFill>
                <a:latin typeface="Cambria" pitchFamily="34" charset="0"/>
                <a:ea typeface="Cambria" pitchFamily="34" charset="-122"/>
                <a:cs typeface="Cambria" pitchFamily="34" charset="-120"/>
              </a:rPr>
              <a:t>Enjeux et solutions</a:t>
            </a:r>
            <a:endParaRPr lang="en-US" sz="1700" dirty="0"/>
          </a:p>
        </p:txBody>
      </p:sp>
      <p:sp>
        <p:nvSpPr>
          <p:cNvPr id="33" name="Text 26"/>
          <p:cNvSpPr txBox="1"/>
          <p:nvPr/>
        </p:nvSpPr>
        <p:spPr>
          <a:xfrm>
            <a:off x="2240280" y="5733288"/>
            <a:ext cx="7498080" cy="320040"/>
          </a:xfrm>
          <a:prstGeom prst="rect">
            <a:avLst/>
          </a:prstGeom>
          <a:noFill/>
          <a:ln/>
        </p:spPr>
        <p:txBody>
          <a:bodyPr wrap="square" lIns="0" tIns="0" rIns="0" bIns="0" rtlCol="0" anchor="ctr"/>
          <a:lstStyle/>
          <a:p>
            <a:pPr marL="0" indent="0">
              <a:buNone/>
            </a:pPr>
            <a:r>
              <a:rPr lang="en-US" sz="1200" dirty="0">
                <a:solidFill>
                  <a:srgbClr val="5C6B8A"/>
                </a:solidFill>
                <a:latin typeface="Calibri" pitchFamily="34" charset="0"/>
                <a:ea typeface="Calibri" pitchFamily="34" charset="-122"/>
                <a:cs typeface="Calibri" pitchFamily="34" charset="-120"/>
              </a:rPr>
              <a:t>Comment sortir des bulles de filtres</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B1F3B"/>
        </a:solidFill>
        <a:effectLst/>
      </p:bgPr>
    </p:bg>
    <p:spTree>
      <p:nvGrpSpPr>
        <p:cNvPr id="1" name=""/>
        <p:cNvGrpSpPr/>
        <p:nvPr/>
      </p:nvGrpSpPr>
      <p:grpSpPr>
        <a:xfrm>
          <a:off x="0" y="0"/>
          <a:ext cx="0" cy="0"/>
          <a:chOff x="0" y="0"/>
          <a:chExt cx="0" cy="0"/>
        </a:xfrm>
      </p:grpSpPr>
      <p:sp>
        <p:nvSpPr>
          <p:cNvPr id="2" name="Shape 0"/>
          <p:cNvSpPr/>
          <p:nvPr/>
        </p:nvSpPr>
        <p:spPr>
          <a:xfrm>
            <a:off x="822960" y="1417320"/>
            <a:ext cx="777240" cy="777240"/>
          </a:xfrm>
          <a:prstGeom prst="ellipse">
            <a:avLst/>
          </a:prstGeom>
          <a:solidFill>
            <a:srgbClr val="FF4B5C"/>
          </a:solidFill>
          <a:ln/>
        </p:spPr>
      </p:sp>
      <p:pic>
        <p:nvPicPr>
          <p:cNvPr id="3" name="Image 0" descr="/home/claude/attention_pptx/icons/eye_FFFFFF.png"/>
          <p:cNvPicPr>
            <a:picLocks noChangeAspect="1"/>
          </p:cNvPicPr>
          <p:nvPr/>
        </p:nvPicPr>
        <p:blipFill>
          <a:blip r:embed="rId3"/>
          <a:stretch>
            <a:fillRect/>
          </a:stretch>
        </p:blipFill>
        <p:spPr>
          <a:xfrm>
            <a:off x="1009498" y="1603858"/>
            <a:ext cx="404165" cy="404165"/>
          </a:xfrm>
          <a:prstGeom prst="rect">
            <a:avLst/>
          </a:prstGeom>
        </p:spPr>
      </p:pic>
      <p:sp>
        <p:nvSpPr>
          <p:cNvPr id="4" name="Text 1"/>
          <p:cNvSpPr txBox="1"/>
          <p:nvPr/>
        </p:nvSpPr>
        <p:spPr>
          <a:xfrm>
            <a:off x="1783080" y="1554480"/>
            <a:ext cx="5486400" cy="502920"/>
          </a:xfrm>
          <a:prstGeom prst="rect">
            <a:avLst/>
          </a:prstGeom>
          <a:noFill/>
          <a:ln/>
        </p:spPr>
        <p:txBody>
          <a:bodyPr wrap="square" lIns="0" tIns="0" rIns="0" bIns="0" rtlCol="0" anchor="ctr"/>
          <a:lstStyle/>
          <a:p>
            <a:pPr marL="0" indent="0">
              <a:buNone/>
            </a:pPr>
            <a:r>
              <a:rPr lang="en-US" sz="1400" b="1" kern="0" spc="200" dirty="0">
                <a:solidFill>
                  <a:srgbClr val="FF4B5C"/>
                </a:solidFill>
                <a:latin typeface="Calibri" pitchFamily="34" charset="0"/>
                <a:ea typeface="Calibri" pitchFamily="34" charset="-122"/>
                <a:cs typeface="Calibri" pitchFamily="34" charset="-120"/>
              </a:rPr>
              <a:t>PARTIE I</a:t>
            </a:r>
            <a:endParaRPr lang="en-US" sz="1400" dirty="0"/>
          </a:p>
        </p:txBody>
      </p:sp>
      <p:sp>
        <p:nvSpPr>
          <p:cNvPr id="5" name="Text 2"/>
          <p:cNvSpPr txBox="1"/>
          <p:nvPr/>
        </p:nvSpPr>
        <p:spPr>
          <a:xfrm>
            <a:off x="822960" y="2514600"/>
            <a:ext cx="10058400" cy="1554480"/>
          </a:xfrm>
          <a:prstGeom prst="rect">
            <a:avLst/>
          </a:prstGeom>
          <a:noFill/>
          <a:ln/>
        </p:spPr>
        <p:txBody>
          <a:bodyPr wrap="square" lIns="0" tIns="0" rIns="0" bIns="0" rtlCol="0" anchor="t"/>
          <a:lstStyle/>
          <a:p>
            <a:pPr marL="0" indent="0">
              <a:lnSpc>
                <a:spcPct val="105000"/>
              </a:lnSpc>
              <a:buNone/>
            </a:pPr>
            <a:r>
              <a:rPr lang="en-US" sz="4000" b="1" dirty="0">
                <a:solidFill>
                  <a:srgbClr val="FFFFFF"/>
                </a:solidFill>
                <a:latin typeface="Cambria" pitchFamily="34" charset="0"/>
                <a:ea typeface="Cambria" pitchFamily="34" charset="-122"/>
                <a:cs typeface="Cambria" pitchFamily="34" charset="-120"/>
              </a:rPr>
              <a:t>Comprendre l'économie</a:t>
            </a:r>
            <a:endParaRPr lang="en-US" sz="4000" dirty="0"/>
          </a:p>
          <a:p>
            <a:pPr marL="0" indent="0">
              <a:lnSpc>
                <a:spcPct val="105000"/>
              </a:lnSpc>
              <a:buNone/>
            </a:pPr>
            <a:r>
              <a:rPr lang="en-US" sz="4000" b="1" dirty="0">
                <a:solidFill>
                  <a:srgbClr val="FFFFFF"/>
                </a:solidFill>
                <a:latin typeface="Cambria" pitchFamily="34" charset="0"/>
                <a:ea typeface="Cambria" pitchFamily="34" charset="-122"/>
                <a:cs typeface="Cambria" pitchFamily="34" charset="-120"/>
              </a:rPr>
              <a:t>de l'attention</a:t>
            </a:r>
            <a:endParaRPr lang="en-US" sz="4000" dirty="0"/>
          </a:p>
        </p:txBody>
      </p:sp>
      <p:sp>
        <p:nvSpPr>
          <p:cNvPr id="6" name="Text 3"/>
          <p:cNvSpPr txBox="1"/>
          <p:nvPr/>
        </p:nvSpPr>
        <p:spPr>
          <a:xfrm>
            <a:off x="822960" y="4343400"/>
            <a:ext cx="8686800" cy="731520"/>
          </a:xfrm>
          <a:prstGeom prst="rect">
            <a:avLst/>
          </a:prstGeom>
          <a:noFill/>
          <a:ln/>
        </p:spPr>
        <p:txBody>
          <a:bodyPr wrap="square" lIns="0" tIns="0" rIns="0" bIns="0" rtlCol="0" anchor="ctr"/>
          <a:lstStyle/>
          <a:p>
            <a:pPr marL="0" indent="0">
              <a:lnSpc>
                <a:spcPct val="120000"/>
              </a:lnSpc>
              <a:buNone/>
            </a:pPr>
            <a:r>
              <a:rPr lang="en-US" sz="1500" dirty="0">
                <a:solidFill>
                  <a:srgbClr val="C7CCDD"/>
                </a:solidFill>
                <a:latin typeface="Calibri" pitchFamily="34" charset="0"/>
                <a:ea typeface="Calibri" pitchFamily="34" charset="-122"/>
                <a:cs typeface="Calibri" pitchFamily="34" charset="-120"/>
              </a:rPr>
              <a:t>L'attention humaine, une ressource limitée, sélective — et désormais économique.</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5F2"/>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CHAPITRE 1 · 1.1 – 1.2</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3000" b="1" dirty="0">
                <a:solidFill>
                  <a:srgbClr val="1B1F3B"/>
                </a:solidFill>
                <a:latin typeface="Cambria" pitchFamily="34" charset="0"/>
                <a:ea typeface="Cambria" pitchFamily="34" charset="-122"/>
                <a:cs typeface="Cambria" pitchFamily="34" charset="-120"/>
              </a:rPr>
              <a:t>L'attention : une capacité limitée, sélective et précieuse</a:t>
            </a:r>
            <a:endParaRPr lang="en-US" sz="3000" dirty="0"/>
          </a:p>
        </p:txBody>
      </p:sp>
      <p:sp>
        <p:nvSpPr>
          <p:cNvPr id="4" name="Text 2"/>
          <p:cNvSpPr txBox="1"/>
          <p:nvPr/>
        </p:nvSpPr>
        <p:spPr>
          <a:xfrm>
            <a:off x="548640" y="1691640"/>
            <a:ext cx="10881360" cy="640080"/>
          </a:xfrm>
          <a:prstGeom prst="rect">
            <a:avLst/>
          </a:prstGeom>
          <a:noFill/>
          <a:ln/>
        </p:spPr>
        <p:txBody>
          <a:bodyPr wrap="square" lIns="0" tIns="0" rIns="0" bIns="0" rtlCol="0" anchor="ctr"/>
          <a:lstStyle/>
          <a:p>
            <a:pPr marL="0" indent="0">
              <a:lnSpc>
                <a:spcPct val="125000"/>
              </a:lnSpc>
              <a:buNone/>
            </a:pPr>
            <a:r>
              <a:rPr lang="en-US" sz="1400" dirty="0">
                <a:solidFill>
                  <a:srgbClr val="3A3F55"/>
                </a:solidFill>
                <a:latin typeface="Calibri" pitchFamily="34" charset="0"/>
                <a:ea typeface="Calibri" pitchFamily="34" charset="-122"/>
                <a:cs typeface="Calibri" pitchFamily="34" charset="-120"/>
              </a:rPr>
              <a:t>Concentrer ses ressources mentales sur une information ou une activité, en mettant temporairement de côté le reste — voilà comment se définit l'attention.</a:t>
            </a:r>
            <a:endParaRPr lang="en-US" sz="1400" dirty="0"/>
          </a:p>
        </p:txBody>
      </p:sp>
      <p:sp>
        <p:nvSpPr>
          <p:cNvPr id="5" name="Shape 3"/>
          <p:cNvSpPr/>
          <p:nvPr/>
        </p:nvSpPr>
        <p:spPr>
          <a:xfrm>
            <a:off x="548640" y="2606040"/>
            <a:ext cx="3429000" cy="3017520"/>
          </a:xfrm>
          <a:prstGeom prst="rect">
            <a:avLst/>
          </a:prstGeom>
          <a:solidFill>
            <a:srgbClr val="FFFFFF"/>
          </a:solidFill>
          <a:ln/>
          <a:effectLst>
            <a:outerShdw blurRad="76200" dist="25400" dir="5400000" algn="bl" rotWithShape="0">
              <a:srgbClr val="9AA1B8">
                <a:alpha val="25000"/>
              </a:srgbClr>
            </a:outerShdw>
          </a:effectLst>
        </p:spPr>
      </p:sp>
      <p:sp>
        <p:nvSpPr>
          <p:cNvPr id="6" name="Shape 4"/>
          <p:cNvSpPr/>
          <p:nvPr/>
        </p:nvSpPr>
        <p:spPr>
          <a:xfrm>
            <a:off x="868680" y="2926080"/>
            <a:ext cx="640080" cy="640080"/>
          </a:xfrm>
          <a:prstGeom prst="ellipse">
            <a:avLst/>
          </a:prstGeom>
          <a:solidFill>
            <a:srgbClr val="1B1F3B"/>
          </a:solidFill>
          <a:ln/>
        </p:spPr>
      </p:sp>
      <p:pic>
        <p:nvPicPr>
          <p:cNvPr id="7" name="Image 0" descr="/home/claude/attention_pptx/icons/clock_FFFFFF.png"/>
          <p:cNvPicPr>
            <a:picLocks noChangeAspect="1"/>
          </p:cNvPicPr>
          <p:nvPr/>
        </p:nvPicPr>
        <p:blipFill>
          <a:blip r:embed="rId3"/>
          <a:stretch>
            <a:fillRect/>
          </a:stretch>
        </p:blipFill>
        <p:spPr>
          <a:xfrm>
            <a:off x="1012698" y="3070098"/>
            <a:ext cx="352044" cy="352044"/>
          </a:xfrm>
          <a:prstGeom prst="rect">
            <a:avLst/>
          </a:prstGeom>
        </p:spPr>
      </p:pic>
      <p:sp>
        <p:nvSpPr>
          <p:cNvPr id="8" name="Text 5"/>
          <p:cNvSpPr txBox="1"/>
          <p:nvPr/>
        </p:nvSpPr>
        <p:spPr>
          <a:xfrm>
            <a:off x="3154680" y="2880360"/>
            <a:ext cx="548640" cy="548640"/>
          </a:xfrm>
          <a:prstGeom prst="rect">
            <a:avLst/>
          </a:prstGeom>
          <a:noFill/>
          <a:ln/>
        </p:spPr>
        <p:txBody>
          <a:bodyPr wrap="square" lIns="0" tIns="0" rIns="0" bIns="0" rtlCol="0" anchor="ctr"/>
          <a:lstStyle/>
          <a:p>
            <a:pPr marL="0" indent="0" algn="r">
              <a:buNone/>
            </a:pPr>
            <a:r>
              <a:rPr lang="en-US" sz="2600" b="1" dirty="0">
                <a:solidFill>
                  <a:srgbClr val="DDE1EC"/>
                </a:solidFill>
                <a:latin typeface="Cambria" pitchFamily="34" charset="0"/>
                <a:ea typeface="Cambria" pitchFamily="34" charset="-122"/>
                <a:cs typeface="Cambria" pitchFamily="34" charset="-120"/>
              </a:rPr>
              <a:t>1</a:t>
            </a:r>
            <a:endParaRPr lang="en-US" sz="2600" dirty="0"/>
          </a:p>
        </p:txBody>
      </p:sp>
      <p:sp>
        <p:nvSpPr>
          <p:cNvPr id="9" name="Text 6"/>
          <p:cNvSpPr txBox="1"/>
          <p:nvPr/>
        </p:nvSpPr>
        <p:spPr>
          <a:xfrm>
            <a:off x="868680" y="3749040"/>
            <a:ext cx="2788920" cy="457200"/>
          </a:xfrm>
          <a:prstGeom prst="rect">
            <a:avLst/>
          </a:prstGeom>
          <a:noFill/>
          <a:ln/>
        </p:spPr>
        <p:txBody>
          <a:bodyPr wrap="square" lIns="0" tIns="0" rIns="0" bIns="0" rtlCol="0" anchor="ctr"/>
          <a:lstStyle/>
          <a:p>
            <a:pPr marL="0" indent="0">
              <a:buNone/>
            </a:pPr>
            <a:r>
              <a:rPr lang="en-US" sz="1900" b="1" dirty="0">
                <a:solidFill>
                  <a:srgbClr val="1B1F3B"/>
                </a:solidFill>
                <a:latin typeface="Cambria" pitchFamily="34" charset="0"/>
                <a:ea typeface="Cambria" pitchFamily="34" charset="-122"/>
                <a:cs typeface="Cambria" pitchFamily="34" charset="-120"/>
              </a:rPr>
              <a:t>Limitée</a:t>
            </a:r>
            <a:endParaRPr lang="en-US" sz="1900" dirty="0"/>
          </a:p>
        </p:txBody>
      </p:sp>
      <p:sp>
        <p:nvSpPr>
          <p:cNvPr id="10" name="Text 7"/>
          <p:cNvSpPr txBox="1"/>
          <p:nvPr/>
        </p:nvSpPr>
        <p:spPr>
          <a:xfrm>
            <a:off x="868680" y="4251960"/>
            <a:ext cx="2788920" cy="1234440"/>
          </a:xfrm>
          <a:prstGeom prst="rect">
            <a:avLst/>
          </a:prstGeom>
          <a:noFill/>
          <a:ln/>
        </p:spPr>
        <p:txBody>
          <a:bodyPr wrap="square" lIns="0" tIns="0" rIns="0" bIns="0" rtlCol="0" anchor="ctr"/>
          <a:lstStyle/>
          <a:p>
            <a:pPr marL="0" indent="0">
              <a:lnSpc>
                <a:spcPct val="125000"/>
              </a:lnSpc>
              <a:buNone/>
            </a:pPr>
            <a:r>
              <a:rPr lang="en-US" sz="1300" dirty="0">
                <a:solidFill>
                  <a:srgbClr val="5C6B8A"/>
                </a:solidFill>
                <a:latin typeface="Calibri" pitchFamily="34" charset="0"/>
                <a:ea typeface="Calibri" pitchFamily="34" charset="-122"/>
                <a:cs typeface="Calibri" pitchFamily="34" charset="-120"/>
              </a:rPr>
              <a:t>Chaque personne dispose d'un temps et de capacités cognitives restreints.</a:t>
            </a:r>
            <a:endParaRPr lang="en-US" sz="1300" dirty="0"/>
          </a:p>
        </p:txBody>
      </p:sp>
      <p:sp>
        <p:nvSpPr>
          <p:cNvPr id="11" name="Shape 8"/>
          <p:cNvSpPr/>
          <p:nvPr/>
        </p:nvSpPr>
        <p:spPr>
          <a:xfrm>
            <a:off x="4297680" y="2606040"/>
            <a:ext cx="3429000" cy="3017520"/>
          </a:xfrm>
          <a:prstGeom prst="rect">
            <a:avLst/>
          </a:prstGeom>
          <a:solidFill>
            <a:srgbClr val="FFFFFF"/>
          </a:solidFill>
          <a:ln/>
          <a:effectLst>
            <a:outerShdw blurRad="76200" dist="25400" dir="5400000" algn="bl" rotWithShape="0">
              <a:srgbClr val="9AA1B8">
                <a:alpha val="25000"/>
              </a:srgbClr>
            </a:outerShdw>
          </a:effectLst>
        </p:spPr>
      </p:sp>
      <p:sp>
        <p:nvSpPr>
          <p:cNvPr id="12" name="Shape 9"/>
          <p:cNvSpPr/>
          <p:nvPr/>
        </p:nvSpPr>
        <p:spPr>
          <a:xfrm>
            <a:off x="4617720" y="2926080"/>
            <a:ext cx="640080" cy="640080"/>
          </a:xfrm>
          <a:prstGeom prst="ellipse">
            <a:avLst/>
          </a:prstGeom>
          <a:solidFill>
            <a:srgbClr val="1B1F3B"/>
          </a:solidFill>
          <a:ln/>
        </p:spPr>
      </p:sp>
      <p:pic>
        <p:nvPicPr>
          <p:cNvPr id="13" name="Image 1" descr="/home/claude/attention_pptx/icons/target_FFFFFF.png"/>
          <p:cNvPicPr>
            <a:picLocks noChangeAspect="1"/>
          </p:cNvPicPr>
          <p:nvPr/>
        </p:nvPicPr>
        <p:blipFill>
          <a:blip r:embed="rId4"/>
          <a:stretch>
            <a:fillRect/>
          </a:stretch>
        </p:blipFill>
        <p:spPr>
          <a:xfrm>
            <a:off x="4761738" y="3070098"/>
            <a:ext cx="352044" cy="352044"/>
          </a:xfrm>
          <a:prstGeom prst="rect">
            <a:avLst/>
          </a:prstGeom>
        </p:spPr>
      </p:pic>
      <p:sp>
        <p:nvSpPr>
          <p:cNvPr id="14" name="Text 10"/>
          <p:cNvSpPr txBox="1"/>
          <p:nvPr/>
        </p:nvSpPr>
        <p:spPr>
          <a:xfrm>
            <a:off x="6903720" y="2880360"/>
            <a:ext cx="548640" cy="548640"/>
          </a:xfrm>
          <a:prstGeom prst="rect">
            <a:avLst/>
          </a:prstGeom>
          <a:noFill/>
          <a:ln/>
        </p:spPr>
        <p:txBody>
          <a:bodyPr wrap="square" lIns="0" tIns="0" rIns="0" bIns="0" rtlCol="0" anchor="ctr"/>
          <a:lstStyle/>
          <a:p>
            <a:pPr marL="0" indent="0" algn="r">
              <a:buNone/>
            </a:pPr>
            <a:r>
              <a:rPr lang="en-US" sz="2600" b="1" dirty="0">
                <a:solidFill>
                  <a:srgbClr val="DDE1EC"/>
                </a:solidFill>
                <a:latin typeface="Cambria" pitchFamily="34" charset="0"/>
                <a:ea typeface="Cambria" pitchFamily="34" charset="-122"/>
                <a:cs typeface="Cambria" pitchFamily="34" charset="-120"/>
              </a:rPr>
              <a:t>2</a:t>
            </a:r>
            <a:endParaRPr lang="en-US" sz="2600" dirty="0"/>
          </a:p>
        </p:txBody>
      </p:sp>
      <p:sp>
        <p:nvSpPr>
          <p:cNvPr id="15" name="Text 11"/>
          <p:cNvSpPr txBox="1"/>
          <p:nvPr/>
        </p:nvSpPr>
        <p:spPr>
          <a:xfrm>
            <a:off x="4617720" y="3749040"/>
            <a:ext cx="2788920" cy="457200"/>
          </a:xfrm>
          <a:prstGeom prst="rect">
            <a:avLst/>
          </a:prstGeom>
          <a:noFill/>
          <a:ln/>
        </p:spPr>
        <p:txBody>
          <a:bodyPr wrap="square" lIns="0" tIns="0" rIns="0" bIns="0" rtlCol="0" anchor="ctr"/>
          <a:lstStyle/>
          <a:p>
            <a:pPr marL="0" indent="0">
              <a:buNone/>
            </a:pPr>
            <a:r>
              <a:rPr lang="en-US" sz="1900" b="1" dirty="0">
                <a:solidFill>
                  <a:srgbClr val="1B1F3B"/>
                </a:solidFill>
                <a:latin typeface="Cambria" pitchFamily="34" charset="0"/>
                <a:ea typeface="Cambria" pitchFamily="34" charset="-122"/>
                <a:cs typeface="Cambria" pitchFamily="34" charset="-120"/>
              </a:rPr>
              <a:t>Sélective</a:t>
            </a:r>
            <a:endParaRPr lang="en-US" sz="1900" dirty="0"/>
          </a:p>
        </p:txBody>
      </p:sp>
      <p:sp>
        <p:nvSpPr>
          <p:cNvPr id="16" name="Text 12"/>
          <p:cNvSpPr txBox="1"/>
          <p:nvPr/>
        </p:nvSpPr>
        <p:spPr>
          <a:xfrm>
            <a:off x="4617720" y="4251960"/>
            <a:ext cx="2788920" cy="1234440"/>
          </a:xfrm>
          <a:prstGeom prst="rect">
            <a:avLst/>
          </a:prstGeom>
          <a:noFill/>
          <a:ln/>
        </p:spPr>
        <p:txBody>
          <a:bodyPr wrap="square" lIns="0" tIns="0" rIns="0" bIns="0" rtlCol="0" anchor="ctr"/>
          <a:lstStyle/>
          <a:p>
            <a:pPr marL="0" indent="0">
              <a:lnSpc>
                <a:spcPct val="125000"/>
              </a:lnSpc>
              <a:buNone/>
            </a:pPr>
            <a:r>
              <a:rPr lang="en-US" sz="1300" dirty="0">
                <a:solidFill>
                  <a:srgbClr val="5C6B8A"/>
                </a:solidFill>
                <a:latin typeface="Calibri" pitchFamily="34" charset="0"/>
                <a:ea typeface="Calibri" pitchFamily="34" charset="-122"/>
                <a:cs typeface="Calibri" pitchFamily="34" charset="-120"/>
              </a:rPr>
              <a:t>L'utilisateur choisit, consciemment ou non, où porter son attention.</a:t>
            </a:r>
            <a:endParaRPr lang="en-US" sz="1300" dirty="0"/>
          </a:p>
        </p:txBody>
      </p:sp>
      <p:sp>
        <p:nvSpPr>
          <p:cNvPr id="17" name="Shape 13"/>
          <p:cNvSpPr/>
          <p:nvPr/>
        </p:nvSpPr>
        <p:spPr>
          <a:xfrm>
            <a:off x="8046720" y="2606040"/>
            <a:ext cx="3429000" cy="3017520"/>
          </a:xfrm>
          <a:prstGeom prst="rect">
            <a:avLst/>
          </a:prstGeom>
          <a:solidFill>
            <a:srgbClr val="FFFFFF"/>
          </a:solidFill>
          <a:ln/>
          <a:effectLst>
            <a:outerShdw blurRad="76200" dist="25400" dir="5400000" algn="bl" rotWithShape="0">
              <a:srgbClr val="9AA1B8">
                <a:alpha val="25000"/>
              </a:srgbClr>
            </a:outerShdw>
          </a:effectLst>
        </p:spPr>
      </p:sp>
      <p:sp>
        <p:nvSpPr>
          <p:cNvPr id="18" name="Shape 14"/>
          <p:cNvSpPr/>
          <p:nvPr/>
        </p:nvSpPr>
        <p:spPr>
          <a:xfrm>
            <a:off x="8366760" y="2926080"/>
            <a:ext cx="640080" cy="640080"/>
          </a:xfrm>
          <a:prstGeom prst="ellipse">
            <a:avLst/>
          </a:prstGeom>
          <a:solidFill>
            <a:srgbClr val="1B1F3B"/>
          </a:solidFill>
          <a:ln/>
        </p:spPr>
      </p:sp>
      <p:pic>
        <p:nvPicPr>
          <p:cNvPr id="19" name="Image 2" descr="/home/claude/attention_pptx/icons/dollarSign_FFFFFF.png"/>
          <p:cNvPicPr>
            <a:picLocks noChangeAspect="1"/>
          </p:cNvPicPr>
          <p:nvPr/>
        </p:nvPicPr>
        <p:blipFill>
          <a:blip r:embed="rId5"/>
          <a:stretch>
            <a:fillRect/>
          </a:stretch>
        </p:blipFill>
        <p:spPr>
          <a:xfrm>
            <a:off x="8510778" y="3070098"/>
            <a:ext cx="352044" cy="352044"/>
          </a:xfrm>
          <a:prstGeom prst="rect">
            <a:avLst/>
          </a:prstGeom>
        </p:spPr>
      </p:pic>
      <p:sp>
        <p:nvSpPr>
          <p:cNvPr id="20" name="Text 15"/>
          <p:cNvSpPr txBox="1"/>
          <p:nvPr/>
        </p:nvSpPr>
        <p:spPr>
          <a:xfrm>
            <a:off x="10652760" y="2880360"/>
            <a:ext cx="548640" cy="548640"/>
          </a:xfrm>
          <a:prstGeom prst="rect">
            <a:avLst/>
          </a:prstGeom>
          <a:noFill/>
          <a:ln/>
        </p:spPr>
        <p:txBody>
          <a:bodyPr wrap="square" lIns="0" tIns="0" rIns="0" bIns="0" rtlCol="0" anchor="ctr"/>
          <a:lstStyle/>
          <a:p>
            <a:pPr marL="0" indent="0" algn="r">
              <a:buNone/>
            </a:pPr>
            <a:r>
              <a:rPr lang="en-US" sz="2600" b="1" dirty="0">
                <a:solidFill>
                  <a:srgbClr val="DDE1EC"/>
                </a:solidFill>
                <a:latin typeface="Cambria" pitchFamily="34" charset="0"/>
                <a:ea typeface="Cambria" pitchFamily="34" charset="-122"/>
                <a:cs typeface="Cambria" pitchFamily="34" charset="-120"/>
              </a:rPr>
              <a:t>3</a:t>
            </a:r>
            <a:endParaRPr lang="en-US" sz="2600" dirty="0"/>
          </a:p>
        </p:txBody>
      </p:sp>
      <p:sp>
        <p:nvSpPr>
          <p:cNvPr id="21" name="Text 16"/>
          <p:cNvSpPr txBox="1"/>
          <p:nvPr/>
        </p:nvSpPr>
        <p:spPr>
          <a:xfrm>
            <a:off x="8366760" y="3749040"/>
            <a:ext cx="2788920" cy="457200"/>
          </a:xfrm>
          <a:prstGeom prst="rect">
            <a:avLst/>
          </a:prstGeom>
          <a:noFill/>
          <a:ln/>
        </p:spPr>
        <p:txBody>
          <a:bodyPr wrap="square" lIns="0" tIns="0" rIns="0" bIns="0" rtlCol="0" anchor="ctr"/>
          <a:lstStyle/>
          <a:p>
            <a:pPr marL="0" indent="0">
              <a:buNone/>
            </a:pPr>
            <a:r>
              <a:rPr lang="en-US" sz="1900" b="1" dirty="0">
                <a:solidFill>
                  <a:srgbClr val="1B1F3B"/>
                </a:solidFill>
                <a:latin typeface="Cambria" pitchFamily="34" charset="0"/>
                <a:ea typeface="Cambria" pitchFamily="34" charset="-122"/>
                <a:cs typeface="Cambria" pitchFamily="34" charset="-120"/>
              </a:rPr>
              <a:t>Économique</a:t>
            </a:r>
            <a:endParaRPr lang="en-US" sz="1900" dirty="0"/>
          </a:p>
        </p:txBody>
      </p:sp>
      <p:sp>
        <p:nvSpPr>
          <p:cNvPr id="22" name="Text 17"/>
          <p:cNvSpPr txBox="1"/>
          <p:nvPr/>
        </p:nvSpPr>
        <p:spPr>
          <a:xfrm>
            <a:off x="8366760" y="4251960"/>
            <a:ext cx="2788920" cy="1234440"/>
          </a:xfrm>
          <a:prstGeom prst="rect">
            <a:avLst/>
          </a:prstGeom>
          <a:noFill/>
          <a:ln/>
        </p:spPr>
        <p:txBody>
          <a:bodyPr wrap="square" lIns="0" tIns="0" rIns="0" bIns="0" rtlCol="0" anchor="ctr"/>
          <a:lstStyle/>
          <a:p>
            <a:pPr marL="0" indent="0">
              <a:lnSpc>
                <a:spcPct val="125000"/>
              </a:lnSpc>
              <a:buNone/>
            </a:pPr>
            <a:r>
              <a:rPr lang="en-US" sz="1300" dirty="0">
                <a:solidFill>
                  <a:srgbClr val="5C6B8A"/>
                </a:solidFill>
                <a:latin typeface="Calibri" pitchFamily="34" charset="0"/>
                <a:ea typeface="Calibri" pitchFamily="34" charset="-122"/>
                <a:cs typeface="Calibri" pitchFamily="34" charset="-120"/>
              </a:rPr>
              <a:t>Elle se transforme en visibilité, en données et en revenus publicitaires.</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B1F3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CHAPITRE 1 · 2.1 – 2.2</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3000" b="1" dirty="0">
                <a:solidFill>
                  <a:srgbClr val="FFFFFF"/>
                </a:solidFill>
                <a:latin typeface="Cambria" pitchFamily="34" charset="0"/>
                <a:ea typeface="Cambria" pitchFamily="34" charset="-122"/>
                <a:cs typeface="Cambria" pitchFamily="34" charset="-120"/>
              </a:rPr>
              <a:t>Quand l'attention devient une monnaie</a:t>
            </a:r>
            <a:endParaRPr lang="en-US" sz="3000" dirty="0"/>
          </a:p>
        </p:txBody>
      </p:sp>
      <p:sp>
        <p:nvSpPr>
          <p:cNvPr id="4" name="Text 2"/>
          <p:cNvSpPr txBox="1"/>
          <p:nvPr/>
        </p:nvSpPr>
        <p:spPr>
          <a:xfrm>
            <a:off x="548640" y="1737360"/>
            <a:ext cx="10881360" cy="1005840"/>
          </a:xfrm>
          <a:prstGeom prst="rect">
            <a:avLst/>
          </a:prstGeom>
          <a:noFill/>
          <a:ln/>
        </p:spPr>
        <p:txBody>
          <a:bodyPr wrap="square" lIns="0" tIns="0" rIns="0" bIns="0" rtlCol="0" anchor="ctr"/>
          <a:lstStyle/>
          <a:p>
            <a:pPr marL="0" indent="0">
              <a:lnSpc>
                <a:spcPct val="130000"/>
              </a:lnSpc>
              <a:buNone/>
            </a:pPr>
            <a:r>
              <a:rPr lang="en-US" sz="1500" dirty="0">
                <a:solidFill>
                  <a:srgbClr val="8891A8"/>
                </a:solidFill>
                <a:latin typeface="Calibri" pitchFamily="34" charset="0"/>
                <a:ea typeface="Calibri" pitchFamily="34" charset="-122"/>
                <a:cs typeface="Calibri" pitchFamily="34" charset="-120"/>
              </a:rPr>
              <a:t>« </a:t>
            </a:r>
            <a:r>
              <a:rPr lang="en-US" sz="1500" b="1" dirty="0">
                <a:solidFill>
                  <a:srgbClr val="FF4B5C"/>
                </a:solidFill>
                <a:latin typeface="Calibri" pitchFamily="34" charset="0"/>
                <a:ea typeface="Calibri" pitchFamily="34" charset="-122"/>
                <a:cs typeface="Calibri" pitchFamily="34" charset="-120"/>
              </a:rPr>
              <a:t>L'économie de l'attention</a:t>
            </a:r>
            <a:r>
              <a:rPr lang="en-US" sz="1500" dirty="0">
                <a:solidFill>
                  <a:srgbClr val="DCE0EE"/>
                </a:solidFill>
                <a:latin typeface="Calibri" pitchFamily="34" charset="0"/>
                <a:ea typeface="Calibri" pitchFamily="34" charset="-122"/>
                <a:cs typeface="Calibri" pitchFamily="34" charset="-120"/>
              </a:rPr>
              <a:t> » désigne un système dans lequel l'attention des individus constitue une ressource rare, que les entreprises cherchent à obtenir autant qu'à vendre des produits.</a:t>
            </a:r>
            <a:endParaRPr lang="en-US" sz="1500" dirty="0"/>
          </a:p>
        </p:txBody>
      </p:sp>
      <p:sp>
        <p:nvSpPr>
          <p:cNvPr id="5" name="Shape 3"/>
          <p:cNvSpPr/>
          <p:nvPr/>
        </p:nvSpPr>
        <p:spPr>
          <a:xfrm>
            <a:off x="655168" y="3246120"/>
            <a:ext cx="1600200" cy="777240"/>
          </a:xfrm>
          <a:prstGeom prst="roundRect">
            <a:avLst>
              <a:gd name="adj" fmla="val 9412"/>
            </a:avLst>
          </a:prstGeom>
          <a:solidFill>
            <a:srgbClr val="252B52"/>
          </a:solidFill>
          <a:ln/>
        </p:spPr>
      </p:sp>
      <p:sp>
        <p:nvSpPr>
          <p:cNvPr id="6" name="Text 4"/>
          <p:cNvSpPr txBox="1"/>
          <p:nvPr/>
        </p:nvSpPr>
        <p:spPr>
          <a:xfrm>
            <a:off x="655168" y="3246120"/>
            <a:ext cx="1600200" cy="777240"/>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Utilisateur</a:t>
            </a:r>
            <a:endParaRPr lang="en-US" sz="1250" dirty="0"/>
          </a:p>
        </p:txBody>
      </p:sp>
      <p:sp>
        <p:nvSpPr>
          <p:cNvPr id="7" name="Text 5"/>
          <p:cNvSpPr txBox="1"/>
          <p:nvPr/>
        </p:nvSpPr>
        <p:spPr>
          <a:xfrm>
            <a:off x="2255368" y="3246120"/>
            <a:ext cx="256032" cy="777240"/>
          </a:xfrm>
          <a:prstGeom prst="rect">
            <a:avLst/>
          </a:prstGeom>
          <a:noFill/>
          <a:ln/>
        </p:spPr>
        <p:txBody>
          <a:bodyPr wrap="square" lIns="0" tIns="0" rIns="0" bIns="0" rtlCol="0" anchor="ctr"/>
          <a:lstStyle/>
          <a:p>
            <a:pPr marL="0" indent="0" algn="ctr">
              <a:buNone/>
            </a:pPr>
            <a:r>
              <a:rPr lang="en-US" sz="1600" b="1" dirty="0">
                <a:solidFill>
                  <a:srgbClr val="8891A8"/>
                </a:solidFill>
                <a:latin typeface="Calibri" pitchFamily="34" charset="0"/>
                <a:ea typeface="Calibri" pitchFamily="34" charset="-122"/>
                <a:cs typeface="Calibri" pitchFamily="34" charset="-120"/>
              </a:rPr>
              <a:t>→</a:t>
            </a:r>
            <a:endParaRPr lang="en-US" sz="1600" dirty="0"/>
          </a:p>
        </p:txBody>
      </p:sp>
      <p:sp>
        <p:nvSpPr>
          <p:cNvPr id="8" name="Shape 6"/>
          <p:cNvSpPr/>
          <p:nvPr/>
        </p:nvSpPr>
        <p:spPr>
          <a:xfrm>
            <a:off x="2511400" y="3246120"/>
            <a:ext cx="1600200" cy="777240"/>
          </a:xfrm>
          <a:prstGeom prst="roundRect">
            <a:avLst>
              <a:gd name="adj" fmla="val 9412"/>
            </a:avLst>
          </a:prstGeom>
          <a:solidFill>
            <a:srgbClr val="FF4B5C"/>
          </a:solidFill>
          <a:ln/>
        </p:spPr>
      </p:sp>
      <p:sp>
        <p:nvSpPr>
          <p:cNvPr id="9" name="Text 7"/>
          <p:cNvSpPr txBox="1"/>
          <p:nvPr/>
        </p:nvSpPr>
        <p:spPr>
          <a:xfrm>
            <a:off x="2511400" y="3246120"/>
            <a:ext cx="1600200" cy="777240"/>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Attention</a:t>
            </a:r>
            <a:endParaRPr lang="en-US" sz="1250" dirty="0"/>
          </a:p>
        </p:txBody>
      </p:sp>
      <p:sp>
        <p:nvSpPr>
          <p:cNvPr id="10" name="Text 8"/>
          <p:cNvSpPr txBox="1"/>
          <p:nvPr/>
        </p:nvSpPr>
        <p:spPr>
          <a:xfrm>
            <a:off x="4111600" y="3246120"/>
            <a:ext cx="256032" cy="777240"/>
          </a:xfrm>
          <a:prstGeom prst="rect">
            <a:avLst/>
          </a:prstGeom>
          <a:noFill/>
          <a:ln/>
        </p:spPr>
        <p:txBody>
          <a:bodyPr wrap="square" lIns="0" tIns="0" rIns="0" bIns="0" rtlCol="0" anchor="ctr"/>
          <a:lstStyle/>
          <a:p>
            <a:pPr marL="0" indent="0" algn="ctr">
              <a:buNone/>
            </a:pPr>
            <a:r>
              <a:rPr lang="en-US" sz="1600" b="1" dirty="0">
                <a:solidFill>
                  <a:srgbClr val="8891A8"/>
                </a:solidFill>
                <a:latin typeface="Calibri" pitchFamily="34" charset="0"/>
                <a:ea typeface="Calibri" pitchFamily="34" charset="-122"/>
                <a:cs typeface="Calibri" pitchFamily="34" charset="-120"/>
              </a:rPr>
              <a:t>→</a:t>
            </a:r>
            <a:endParaRPr lang="en-US" sz="1600" dirty="0"/>
          </a:p>
        </p:txBody>
      </p:sp>
      <p:sp>
        <p:nvSpPr>
          <p:cNvPr id="11" name="Shape 9"/>
          <p:cNvSpPr/>
          <p:nvPr/>
        </p:nvSpPr>
        <p:spPr>
          <a:xfrm>
            <a:off x="4367632" y="3246120"/>
            <a:ext cx="1600200" cy="777240"/>
          </a:xfrm>
          <a:prstGeom prst="roundRect">
            <a:avLst>
              <a:gd name="adj" fmla="val 9412"/>
            </a:avLst>
          </a:prstGeom>
          <a:solidFill>
            <a:srgbClr val="252B52"/>
          </a:solidFill>
          <a:ln/>
        </p:spPr>
      </p:sp>
      <p:sp>
        <p:nvSpPr>
          <p:cNvPr id="12" name="Text 10"/>
          <p:cNvSpPr txBox="1"/>
          <p:nvPr/>
        </p:nvSpPr>
        <p:spPr>
          <a:xfrm>
            <a:off x="4367632" y="3246120"/>
            <a:ext cx="1600200" cy="777240"/>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Plateforme</a:t>
            </a:r>
            <a:endParaRPr lang="en-US" sz="1250" dirty="0"/>
          </a:p>
        </p:txBody>
      </p:sp>
      <p:sp>
        <p:nvSpPr>
          <p:cNvPr id="13" name="Text 11"/>
          <p:cNvSpPr txBox="1"/>
          <p:nvPr/>
        </p:nvSpPr>
        <p:spPr>
          <a:xfrm>
            <a:off x="5967832" y="3246120"/>
            <a:ext cx="256032" cy="777240"/>
          </a:xfrm>
          <a:prstGeom prst="rect">
            <a:avLst/>
          </a:prstGeom>
          <a:noFill/>
          <a:ln/>
        </p:spPr>
        <p:txBody>
          <a:bodyPr wrap="square" lIns="0" tIns="0" rIns="0" bIns="0" rtlCol="0" anchor="ctr"/>
          <a:lstStyle/>
          <a:p>
            <a:pPr marL="0" indent="0" algn="ctr">
              <a:buNone/>
            </a:pPr>
            <a:r>
              <a:rPr lang="en-US" sz="1600" b="1" dirty="0">
                <a:solidFill>
                  <a:srgbClr val="8891A8"/>
                </a:solidFill>
                <a:latin typeface="Calibri" pitchFamily="34" charset="0"/>
                <a:ea typeface="Calibri" pitchFamily="34" charset="-122"/>
                <a:cs typeface="Calibri" pitchFamily="34" charset="-120"/>
              </a:rPr>
              <a:t>→</a:t>
            </a:r>
            <a:endParaRPr lang="en-US" sz="1600" dirty="0"/>
          </a:p>
        </p:txBody>
      </p:sp>
      <p:sp>
        <p:nvSpPr>
          <p:cNvPr id="14" name="Shape 12"/>
          <p:cNvSpPr/>
          <p:nvPr/>
        </p:nvSpPr>
        <p:spPr>
          <a:xfrm>
            <a:off x="6223864" y="3246120"/>
            <a:ext cx="1600200" cy="777240"/>
          </a:xfrm>
          <a:prstGeom prst="roundRect">
            <a:avLst>
              <a:gd name="adj" fmla="val 9412"/>
            </a:avLst>
          </a:prstGeom>
          <a:solidFill>
            <a:srgbClr val="FF4B5C"/>
          </a:solidFill>
          <a:ln/>
        </p:spPr>
      </p:sp>
      <p:sp>
        <p:nvSpPr>
          <p:cNvPr id="15" name="Text 13"/>
          <p:cNvSpPr txBox="1"/>
          <p:nvPr/>
        </p:nvSpPr>
        <p:spPr>
          <a:xfrm>
            <a:off x="6223864" y="3246120"/>
            <a:ext cx="1600200" cy="777240"/>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Audience</a:t>
            </a:r>
            <a:endParaRPr lang="en-US" sz="1250" dirty="0"/>
          </a:p>
        </p:txBody>
      </p:sp>
      <p:sp>
        <p:nvSpPr>
          <p:cNvPr id="16" name="Text 14"/>
          <p:cNvSpPr txBox="1"/>
          <p:nvPr/>
        </p:nvSpPr>
        <p:spPr>
          <a:xfrm>
            <a:off x="7824064" y="3246120"/>
            <a:ext cx="256032" cy="777240"/>
          </a:xfrm>
          <a:prstGeom prst="rect">
            <a:avLst/>
          </a:prstGeom>
          <a:noFill/>
          <a:ln/>
        </p:spPr>
        <p:txBody>
          <a:bodyPr wrap="square" lIns="0" tIns="0" rIns="0" bIns="0" rtlCol="0" anchor="ctr"/>
          <a:lstStyle/>
          <a:p>
            <a:pPr marL="0" indent="0" algn="ctr">
              <a:buNone/>
            </a:pPr>
            <a:r>
              <a:rPr lang="en-US" sz="1600" b="1" dirty="0">
                <a:solidFill>
                  <a:srgbClr val="8891A8"/>
                </a:solidFill>
                <a:latin typeface="Calibri" pitchFamily="34" charset="0"/>
                <a:ea typeface="Calibri" pitchFamily="34" charset="-122"/>
                <a:cs typeface="Calibri" pitchFamily="34" charset="-120"/>
              </a:rPr>
              <a:t>→</a:t>
            </a:r>
            <a:endParaRPr lang="en-US" sz="1600" dirty="0"/>
          </a:p>
        </p:txBody>
      </p:sp>
      <p:sp>
        <p:nvSpPr>
          <p:cNvPr id="17" name="Shape 15"/>
          <p:cNvSpPr/>
          <p:nvPr/>
        </p:nvSpPr>
        <p:spPr>
          <a:xfrm>
            <a:off x="8080096" y="3246120"/>
            <a:ext cx="1600200" cy="777240"/>
          </a:xfrm>
          <a:prstGeom prst="roundRect">
            <a:avLst>
              <a:gd name="adj" fmla="val 9412"/>
            </a:avLst>
          </a:prstGeom>
          <a:solidFill>
            <a:srgbClr val="252B52"/>
          </a:solidFill>
          <a:ln/>
        </p:spPr>
      </p:sp>
      <p:sp>
        <p:nvSpPr>
          <p:cNvPr id="18" name="Text 16"/>
          <p:cNvSpPr txBox="1"/>
          <p:nvPr/>
        </p:nvSpPr>
        <p:spPr>
          <a:xfrm>
            <a:off x="8080096" y="3246120"/>
            <a:ext cx="1600200" cy="777240"/>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Publicité</a:t>
            </a:r>
            <a:endParaRPr lang="en-US" sz="1250" dirty="0"/>
          </a:p>
        </p:txBody>
      </p:sp>
      <p:sp>
        <p:nvSpPr>
          <p:cNvPr id="19" name="Text 17"/>
          <p:cNvSpPr txBox="1"/>
          <p:nvPr/>
        </p:nvSpPr>
        <p:spPr>
          <a:xfrm>
            <a:off x="9680296" y="3246120"/>
            <a:ext cx="256032" cy="777240"/>
          </a:xfrm>
          <a:prstGeom prst="rect">
            <a:avLst/>
          </a:prstGeom>
          <a:noFill/>
          <a:ln/>
        </p:spPr>
        <p:txBody>
          <a:bodyPr wrap="square" lIns="0" tIns="0" rIns="0" bIns="0" rtlCol="0" anchor="ctr"/>
          <a:lstStyle/>
          <a:p>
            <a:pPr marL="0" indent="0" algn="ctr">
              <a:buNone/>
            </a:pPr>
            <a:r>
              <a:rPr lang="en-US" sz="1600" b="1" dirty="0">
                <a:solidFill>
                  <a:srgbClr val="8891A8"/>
                </a:solidFill>
                <a:latin typeface="Calibri" pitchFamily="34" charset="0"/>
                <a:ea typeface="Calibri" pitchFamily="34" charset="-122"/>
                <a:cs typeface="Calibri" pitchFamily="34" charset="-120"/>
              </a:rPr>
              <a:t>→</a:t>
            </a:r>
            <a:endParaRPr lang="en-US" sz="1600" dirty="0"/>
          </a:p>
        </p:txBody>
      </p:sp>
      <p:sp>
        <p:nvSpPr>
          <p:cNvPr id="20" name="Shape 18"/>
          <p:cNvSpPr/>
          <p:nvPr/>
        </p:nvSpPr>
        <p:spPr>
          <a:xfrm>
            <a:off x="9936328" y="3246120"/>
            <a:ext cx="1600200" cy="777240"/>
          </a:xfrm>
          <a:prstGeom prst="roundRect">
            <a:avLst>
              <a:gd name="adj" fmla="val 9412"/>
            </a:avLst>
          </a:prstGeom>
          <a:solidFill>
            <a:srgbClr val="FF4B5C"/>
          </a:solidFill>
          <a:ln/>
        </p:spPr>
      </p:sp>
      <p:sp>
        <p:nvSpPr>
          <p:cNvPr id="21" name="Text 19"/>
          <p:cNvSpPr txBox="1"/>
          <p:nvPr/>
        </p:nvSpPr>
        <p:spPr>
          <a:xfrm>
            <a:off x="9936328" y="3246120"/>
            <a:ext cx="1600200" cy="777240"/>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Revenus</a:t>
            </a:r>
            <a:endParaRPr lang="en-US" sz="1250" dirty="0"/>
          </a:p>
        </p:txBody>
      </p:sp>
      <p:sp>
        <p:nvSpPr>
          <p:cNvPr id="22" name="Text 20"/>
          <p:cNvSpPr txBox="1"/>
          <p:nvPr/>
        </p:nvSpPr>
        <p:spPr>
          <a:xfrm>
            <a:off x="548640" y="4480560"/>
            <a:ext cx="9144000" cy="365760"/>
          </a:xfrm>
          <a:prstGeom prst="rect">
            <a:avLst/>
          </a:prstGeom>
          <a:noFill/>
          <a:ln/>
        </p:spPr>
        <p:txBody>
          <a:bodyPr wrap="square" lIns="0" tIns="0" rIns="0" bIns="0" rtlCol="0" anchor="ctr"/>
          <a:lstStyle/>
          <a:p>
            <a:pPr marL="0" indent="0">
              <a:buNone/>
            </a:pPr>
            <a:r>
              <a:rPr lang="en-US" sz="1200" i="1" dirty="0">
                <a:solidFill>
                  <a:srgbClr val="8891A8"/>
                </a:solidFill>
                <a:latin typeface="Calibri" pitchFamily="34" charset="0"/>
                <a:ea typeface="Calibri" pitchFamily="34" charset="-122"/>
                <a:cs typeface="Calibri" pitchFamily="34" charset="-120"/>
              </a:rPr>
              <a:t>Michael Goldhaber (1997) — « The Attention Economy and the Net »</a:t>
            </a:r>
            <a:endParaRPr lang="en-US" sz="1200" dirty="0"/>
          </a:p>
        </p:txBody>
      </p:sp>
      <p:sp>
        <p:nvSpPr>
          <p:cNvPr id="23" name="Text 21"/>
          <p:cNvSpPr txBox="1"/>
          <p:nvPr/>
        </p:nvSpPr>
        <p:spPr>
          <a:xfrm>
            <a:off x="548640" y="5029200"/>
            <a:ext cx="10424160" cy="822960"/>
          </a:xfrm>
          <a:prstGeom prst="rect">
            <a:avLst/>
          </a:prstGeom>
          <a:noFill/>
          <a:ln/>
        </p:spPr>
        <p:txBody>
          <a:bodyPr wrap="square" lIns="0" tIns="0" rIns="0" bIns="0" rtlCol="0" anchor="ctr"/>
          <a:lstStyle/>
          <a:p>
            <a:pPr marL="0" indent="0">
              <a:lnSpc>
                <a:spcPct val="125000"/>
              </a:lnSpc>
              <a:buNone/>
            </a:pPr>
            <a:r>
              <a:rPr lang="en-US" sz="1350" dirty="0">
                <a:solidFill>
                  <a:srgbClr val="C7CCDD"/>
                </a:solidFill>
                <a:latin typeface="Calibri" pitchFamily="34" charset="0"/>
                <a:ea typeface="Calibri" pitchFamily="34" charset="-122"/>
                <a:cs typeface="Calibri" pitchFamily="34" charset="-120"/>
              </a:rPr>
              <a:t>Sur Internet, le coût de reproduction d'un contenu est presque nul. La véritable rareté se déplace vers le temps et l'attention que chacun peut y consacrer.</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5F2"/>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CHAPITRE 1 · SECTION 3</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3000" b="1" dirty="0">
                <a:solidFill>
                  <a:srgbClr val="1B1F3B"/>
                </a:solidFill>
                <a:latin typeface="Cambria" pitchFamily="34" charset="0"/>
                <a:ea typeface="Cambria" pitchFamily="34" charset="-122"/>
                <a:cs typeface="Cambria" pitchFamily="34" charset="-120"/>
              </a:rPr>
              <a:t>Une compétition pour l'attention plus ancienne qu'Internet</a:t>
            </a:r>
            <a:endParaRPr lang="en-US" sz="3000" dirty="0"/>
          </a:p>
        </p:txBody>
      </p:sp>
      <p:sp>
        <p:nvSpPr>
          <p:cNvPr id="4" name="Shape 2"/>
          <p:cNvSpPr/>
          <p:nvPr/>
        </p:nvSpPr>
        <p:spPr>
          <a:xfrm>
            <a:off x="731520" y="3566160"/>
            <a:ext cx="10698480" cy="0"/>
          </a:xfrm>
          <a:prstGeom prst="line">
            <a:avLst/>
          </a:prstGeom>
          <a:noFill/>
          <a:ln w="25400">
            <a:solidFill>
              <a:srgbClr val="D6D2C4"/>
            </a:solidFill>
            <a:prstDash val="solid"/>
          </a:ln>
        </p:spPr>
      </p:sp>
      <p:sp>
        <p:nvSpPr>
          <p:cNvPr id="5" name="Shape 3"/>
          <p:cNvSpPr/>
          <p:nvPr/>
        </p:nvSpPr>
        <p:spPr>
          <a:xfrm>
            <a:off x="649224" y="3483864"/>
            <a:ext cx="164592" cy="164592"/>
          </a:xfrm>
          <a:prstGeom prst="ellipse">
            <a:avLst/>
          </a:prstGeom>
          <a:solidFill>
            <a:srgbClr val="FF4B5C"/>
          </a:solidFill>
          <a:ln w="25400">
            <a:solidFill>
              <a:srgbClr val="FFFFFF"/>
            </a:solidFill>
            <a:prstDash val="solid"/>
          </a:ln>
        </p:spPr>
      </p:sp>
      <p:sp>
        <p:nvSpPr>
          <p:cNvPr id="6" name="Text 4"/>
          <p:cNvSpPr txBox="1"/>
          <p:nvPr/>
        </p:nvSpPr>
        <p:spPr>
          <a:xfrm>
            <a:off x="365760" y="2148840"/>
            <a:ext cx="1965960" cy="274320"/>
          </a:xfrm>
          <a:prstGeom prst="rect">
            <a:avLst/>
          </a:prstGeom>
          <a:noFill/>
          <a:ln/>
        </p:spPr>
        <p:txBody>
          <a:bodyPr wrap="square" lIns="0" tIns="0" rIns="0" bIns="0" rtlCol="0" anchor="ctr"/>
          <a:lstStyle/>
          <a:p>
            <a:pPr marL="0" indent="0" algn="ctr">
              <a:buNone/>
            </a:pPr>
            <a:r>
              <a:rPr lang="en-US" sz="1100" b="1" dirty="0">
                <a:solidFill>
                  <a:srgbClr val="FF4B5C"/>
                </a:solidFill>
                <a:latin typeface="Calibri" pitchFamily="34" charset="0"/>
                <a:ea typeface="Calibri" pitchFamily="34" charset="-122"/>
                <a:cs typeface="Calibri" pitchFamily="34" charset="-120"/>
              </a:rPr>
              <a:t>XIXe s.</a:t>
            </a:r>
            <a:endParaRPr lang="en-US" sz="1100" dirty="0"/>
          </a:p>
        </p:txBody>
      </p:sp>
      <p:sp>
        <p:nvSpPr>
          <p:cNvPr id="7" name="Text 5"/>
          <p:cNvSpPr txBox="1"/>
          <p:nvPr/>
        </p:nvSpPr>
        <p:spPr>
          <a:xfrm>
            <a:off x="365760" y="2423160"/>
            <a:ext cx="1965960" cy="320040"/>
          </a:xfrm>
          <a:prstGeom prst="rect">
            <a:avLst/>
          </a:prstGeom>
          <a:noFill/>
          <a:ln/>
        </p:spPr>
        <p:txBody>
          <a:bodyPr wrap="square" lIns="0" tIns="0" rIns="0" bIns="0" rtlCol="0" anchor="ctr"/>
          <a:lstStyle/>
          <a:p>
            <a:pPr marL="0" indent="0" algn="ctr">
              <a:buNone/>
            </a:pPr>
            <a:r>
              <a:rPr lang="en-US" sz="1350" b="1" dirty="0">
                <a:solidFill>
                  <a:srgbClr val="1B1F3B"/>
                </a:solidFill>
                <a:latin typeface="Cambria" pitchFamily="34" charset="0"/>
                <a:ea typeface="Cambria" pitchFamily="34" charset="-122"/>
                <a:cs typeface="Cambria" pitchFamily="34" charset="-120"/>
              </a:rPr>
              <a:t>Presse &amp; affiches</a:t>
            </a:r>
            <a:endParaRPr lang="en-US" sz="1350" dirty="0"/>
          </a:p>
        </p:txBody>
      </p:sp>
      <p:sp>
        <p:nvSpPr>
          <p:cNvPr id="8" name="Text 6"/>
          <p:cNvSpPr txBox="1"/>
          <p:nvPr/>
        </p:nvSpPr>
        <p:spPr>
          <a:xfrm>
            <a:off x="365760" y="2724912"/>
            <a:ext cx="1965960" cy="685800"/>
          </a:xfrm>
          <a:prstGeom prst="rect">
            <a:avLst/>
          </a:prstGeom>
          <a:noFill/>
          <a:ln/>
        </p:spPr>
        <p:txBody>
          <a:bodyPr wrap="square" lIns="0" tIns="0" rIns="0" bIns="0" rtlCol="0" anchor="ctr"/>
          <a:lstStyle/>
          <a:p>
            <a:pPr marL="0" indent="0" algn="ctr">
              <a:lnSpc>
                <a:spcPct val="115000"/>
              </a:lnSpc>
              <a:buNone/>
            </a:pPr>
            <a:r>
              <a:rPr lang="en-US" sz="1050" dirty="0">
                <a:solidFill>
                  <a:srgbClr val="5C6B8A"/>
                </a:solidFill>
                <a:latin typeface="Calibri" pitchFamily="34" charset="0"/>
                <a:ea typeface="Calibri" pitchFamily="34" charset="-122"/>
                <a:cs typeface="Calibri" pitchFamily="34" charset="-120"/>
              </a:rPr>
              <a:t>Premiers médias de masse et publicité commerciale</a:t>
            </a:r>
            <a:endParaRPr lang="en-US" sz="1050" dirty="0"/>
          </a:p>
        </p:txBody>
      </p:sp>
      <p:sp>
        <p:nvSpPr>
          <p:cNvPr id="9" name="Shape 7"/>
          <p:cNvSpPr/>
          <p:nvPr/>
        </p:nvSpPr>
        <p:spPr>
          <a:xfrm>
            <a:off x="3323844" y="3483864"/>
            <a:ext cx="164592" cy="164592"/>
          </a:xfrm>
          <a:prstGeom prst="ellipse">
            <a:avLst/>
          </a:prstGeom>
          <a:solidFill>
            <a:srgbClr val="FF4B5C"/>
          </a:solidFill>
          <a:ln w="25400">
            <a:solidFill>
              <a:srgbClr val="FFFFFF"/>
            </a:solidFill>
            <a:prstDash val="solid"/>
          </a:ln>
        </p:spPr>
      </p:sp>
      <p:sp>
        <p:nvSpPr>
          <p:cNvPr id="10" name="Text 8"/>
          <p:cNvSpPr txBox="1"/>
          <p:nvPr/>
        </p:nvSpPr>
        <p:spPr>
          <a:xfrm>
            <a:off x="2423160" y="3767328"/>
            <a:ext cx="1965960" cy="274320"/>
          </a:xfrm>
          <a:prstGeom prst="rect">
            <a:avLst/>
          </a:prstGeom>
          <a:noFill/>
          <a:ln/>
        </p:spPr>
        <p:txBody>
          <a:bodyPr wrap="square" lIns="0" tIns="0" rIns="0" bIns="0" rtlCol="0" anchor="ctr"/>
          <a:lstStyle/>
          <a:p>
            <a:pPr marL="0" indent="0" algn="ctr">
              <a:buNone/>
            </a:pPr>
            <a:r>
              <a:rPr lang="en-US" sz="1100" b="1" dirty="0">
                <a:solidFill>
                  <a:srgbClr val="FF4B5C"/>
                </a:solidFill>
                <a:latin typeface="Calibri" pitchFamily="34" charset="0"/>
                <a:ea typeface="Calibri" pitchFamily="34" charset="-122"/>
                <a:cs typeface="Calibri" pitchFamily="34" charset="-120"/>
              </a:rPr>
              <a:t>XXe s.</a:t>
            </a:r>
            <a:endParaRPr lang="en-US" sz="1100" dirty="0"/>
          </a:p>
        </p:txBody>
      </p:sp>
      <p:sp>
        <p:nvSpPr>
          <p:cNvPr id="11" name="Text 9"/>
          <p:cNvSpPr txBox="1"/>
          <p:nvPr/>
        </p:nvSpPr>
        <p:spPr>
          <a:xfrm>
            <a:off x="2423160" y="4023360"/>
            <a:ext cx="1965960" cy="320040"/>
          </a:xfrm>
          <a:prstGeom prst="rect">
            <a:avLst/>
          </a:prstGeom>
          <a:noFill/>
          <a:ln/>
        </p:spPr>
        <p:txBody>
          <a:bodyPr wrap="square" lIns="0" tIns="0" rIns="0" bIns="0" rtlCol="0" anchor="ctr"/>
          <a:lstStyle/>
          <a:p>
            <a:pPr marL="0" indent="0" algn="ctr">
              <a:buNone/>
            </a:pPr>
            <a:r>
              <a:rPr lang="en-US" sz="1350" b="1" dirty="0">
                <a:solidFill>
                  <a:srgbClr val="1B1F3B"/>
                </a:solidFill>
                <a:latin typeface="Cambria" pitchFamily="34" charset="0"/>
                <a:ea typeface="Cambria" pitchFamily="34" charset="-122"/>
                <a:cs typeface="Cambria" pitchFamily="34" charset="-120"/>
              </a:rPr>
              <a:t>Radio &amp; cinéma</a:t>
            </a:r>
            <a:endParaRPr lang="en-US" sz="1350" dirty="0"/>
          </a:p>
        </p:txBody>
      </p:sp>
      <p:sp>
        <p:nvSpPr>
          <p:cNvPr id="12" name="Text 10"/>
          <p:cNvSpPr txBox="1"/>
          <p:nvPr/>
        </p:nvSpPr>
        <p:spPr>
          <a:xfrm>
            <a:off x="2423160" y="4315968"/>
            <a:ext cx="1965960" cy="685800"/>
          </a:xfrm>
          <a:prstGeom prst="rect">
            <a:avLst/>
          </a:prstGeom>
          <a:noFill/>
          <a:ln/>
        </p:spPr>
        <p:txBody>
          <a:bodyPr wrap="square" lIns="0" tIns="0" rIns="0" bIns="0" rtlCol="0" anchor="ctr"/>
          <a:lstStyle/>
          <a:p>
            <a:pPr marL="0" indent="0" algn="ctr">
              <a:lnSpc>
                <a:spcPct val="115000"/>
              </a:lnSpc>
              <a:buNone/>
            </a:pPr>
            <a:r>
              <a:rPr lang="en-US" sz="1050" dirty="0">
                <a:solidFill>
                  <a:srgbClr val="5C6B8A"/>
                </a:solidFill>
                <a:latin typeface="Calibri" pitchFamily="34" charset="0"/>
                <a:ea typeface="Calibri" pitchFamily="34" charset="-122"/>
                <a:cs typeface="Calibri" pitchFamily="34" charset="-120"/>
              </a:rPr>
              <a:t>Nouveaux canaux, audience à conquérir</a:t>
            </a:r>
            <a:endParaRPr lang="en-US" sz="1050" dirty="0"/>
          </a:p>
        </p:txBody>
      </p:sp>
      <p:sp>
        <p:nvSpPr>
          <p:cNvPr id="13" name="Shape 11"/>
          <p:cNvSpPr/>
          <p:nvPr/>
        </p:nvSpPr>
        <p:spPr>
          <a:xfrm>
            <a:off x="5998464" y="3483864"/>
            <a:ext cx="164592" cy="164592"/>
          </a:xfrm>
          <a:prstGeom prst="ellipse">
            <a:avLst/>
          </a:prstGeom>
          <a:solidFill>
            <a:srgbClr val="FF4B5C"/>
          </a:solidFill>
          <a:ln w="25400">
            <a:solidFill>
              <a:srgbClr val="FFFFFF"/>
            </a:solidFill>
            <a:prstDash val="solid"/>
          </a:ln>
        </p:spPr>
      </p:sp>
      <p:sp>
        <p:nvSpPr>
          <p:cNvPr id="14" name="Text 12"/>
          <p:cNvSpPr txBox="1"/>
          <p:nvPr/>
        </p:nvSpPr>
        <p:spPr>
          <a:xfrm>
            <a:off x="5097780" y="2148840"/>
            <a:ext cx="1965960" cy="274320"/>
          </a:xfrm>
          <a:prstGeom prst="rect">
            <a:avLst/>
          </a:prstGeom>
          <a:noFill/>
          <a:ln/>
        </p:spPr>
        <p:txBody>
          <a:bodyPr wrap="square" lIns="0" tIns="0" rIns="0" bIns="0" rtlCol="0" anchor="ctr"/>
          <a:lstStyle/>
          <a:p>
            <a:pPr marL="0" indent="0" algn="ctr">
              <a:buNone/>
            </a:pPr>
            <a:r>
              <a:rPr lang="en-US" sz="1100" b="1" dirty="0">
                <a:solidFill>
                  <a:srgbClr val="FF4B5C"/>
                </a:solidFill>
                <a:latin typeface="Calibri" pitchFamily="34" charset="0"/>
                <a:ea typeface="Calibri" pitchFamily="34" charset="-122"/>
                <a:cs typeface="Calibri" pitchFamily="34" charset="-120"/>
              </a:rPr>
              <a:t>1950-80</a:t>
            </a:r>
            <a:endParaRPr lang="en-US" sz="1100" dirty="0"/>
          </a:p>
        </p:txBody>
      </p:sp>
      <p:sp>
        <p:nvSpPr>
          <p:cNvPr id="15" name="Text 13"/>
          <p:cNvSpPr txBox="1"/>
          <p:nvPr/>
        </p:nvSpPr>
        <p:spPr>
          <a:xfrm>
            <a:off x="5097780" y="2423160"/>
            <a:ext cx="1965960" cy="320040"/>
          </a:xfrm>
          <a:prstGeom prst="rect">
            <a:avLst/>
          </a:prstGeom>
          <a:noFill/>
          <a:ln/>
        </p:spPr>
        <p:txBody>
          <a:bodyPr wrap="square" lIns="0" tIns="0" rIns="0" bIns="0" rtlCol="0" anchor="ctr"/>
          <a:lstStyle/>
          <a:p>
            <a:pPr marL="0" indent="0" algn="ctr">
              <a:buNone/>
            </a:pPr>
            <a:r>
              <a:rPr lang="en-US" sz="1350" b="1" dirty="0">
                <a:solidFill>
                  <a:srgbClr val="1B1F3B"/>
                </a:solidFill>
                <a:latin typeface="Cambria" pitchFamily="34" charset="0"/>
                <a:ea typeface="Cambria" pitchFamily="34" charset="-122"/>
                <a:cs typeface="Cambria" pitchFamily="34" charset="-120"/>
              </a:rPr>
              <a:t>Télévision</a:t>
            </a:r>
            <a:endParaRPr lang="en-US" sz="1350" dirty="0"/>
          </a:p>
        </p:txBody>
      </p:sp>
      <p:sp>
        <p:nvSpPr>
          <p:cNvPr id="16" name="Text 14"/>
          <p:cNvSpPr txBox="1"/>
          <p:nvPr/>
        </p:nvSpPr>
        <p:spPr>
          <a:xfrm>
            <a:off x="5097780" y="2724912"/>
            <a:ext cx="1965960" cy="685800"/>
          </a:xfrm>
          <a:prstGeom prst="rect">
            <a:avLst/>
          </a:prstGeom>
          <a:noFill/>
          <a:ln/>
        </p:spPr>
        <p:txBody>
          <a:bodyPr wrap="square" lIns="0" tIns="0" rIns="0" bIns="0" rtlCol="0" anchor="ctr"/>
          <a:lstStyle/>
          <a:p>
            <a:pPr marL="0" indent="0" algn="ctr">
              <a:lnSpc>
                <a:spcPct val="115000"/>
              </a:lnSpc>
              <a:buNone/>
            </a:pPr>
            <a:r>
              <a:rPr lang="en-US" sz="1050" dirty="0">
                <a:solidFill>
                  <a:srgbClr val="5C6B8A"/>
                </a:solidFill>
                <a:latin typeface="Calibri" pitchFamily="34" charset="0"/>
                <a:ea typeface="Calibri" pitchFamily="34" charset="-122"/>
                <a:cs typeface="Calibri" pitchFamily="34" charset="-120"/>
              </a:rPr>
              <a:t>Audience = espaces publicitaires à vendre</a:t>
            </a:r>
            <a:endParaRPr lang="en-US" sz="1050" dirty="0"/>
          </a:p>
        </p:txBody>
      </p:sp>
      <p:sp>
        <p:nvSpPr>
          <p:cNvPr id="17" name="Shape 15"/>
          <p:cNvSpPr/>
          <p:nvPr/>
        </p:nvSpPr>
        <p:spPr>
          <a:xfrm>
            <a:off x="8673084" y="3483864"/>
            <a:ext cx="164592" cy="164592"/>
          </a:xfrm>
          <a:prstGeom prst="ellipse">
            <a:avLst/>
          </a:prstGeom>
          <a:solidFill>
            <a:srgbClr val="FF4B5C"/>
          </a:solidFill>
          <a:ln w="25400">
            <a:solidFill>
              <a:srgbClr val="FFFFFF"/>
            </a:solidFill>
            <a:prstDash val="solid"/>
          </a:ln>
        </p:spPr>
      </p:sp>
      <p:sp>
        <p:nvSpPr>
          <p:cNvPr id="18" name="Text 16"/>
          <p:cNvSpPr txBox="1"/>
          <p:nvPr/>
        </p:nvSpPr>
        <p:spPr>
          <a:xfrm>
            <a:off x="7772400" y="3767328"/>
            <a:ext cx="1965960" cy="274320"/>
          </a:xfrm>
          <a:prstGeom prst="rect">
            <a:avLst/>
          </a:prstGeom>
          <a:noFill/>
          <a:ln/>
        </p:spPr>
        <p:txBody>
          <a:bodyPr wrap="square" lIns="0" tIns="0" rIns="0" bIns="0" rtlCol="0" anchor="ctr"/>
          <a:lstStyle/>
          <a:p>
            <a:pPr marL="0" indent="0" algn="ctr">
              <a:buNone/>
            </a:pPr>
            <a:r>
              <a:rPr lang="en-US" sz="1100" b="1" dirty="0">
                <a:solidFill>
                  <a:srgbClr val="FF4B5C"/>
                </a:solidFill>
                <a:latin typeface="Calibri" pitchFamily="34" charset="0"/>
                <a:ea typeface="Calibri" pitchFamily="34" charset="-122"/>
                <a:cs typeface="Calibri" pitchFamily="34" charset="-120"/>
              </a:rPr>
              <a:t>1990s</a:t>
            </a:r>
            <a:endParaRPr lang="en-US" sz="1100" dirty="0"/>
          </a:p>
        </p:txBody>
      </p:sp>
      <p:sp>
        <p:nvSpPr>
          <p:cNvPr id="19" name="Text 17"/>
          <p:cNvSpPr txBox="1"/>
          <p:nvPr/>
        </p:nvSpPr>
        <p:spPr>
          <a:xfrm>
            <a:off x="7772400" y="4023360"/>
            <a:ext cx="1965960" cy="320040"/>
          </a:xfrm>
          <a:prstGeom prst="rect">
            <a:avLst/>
          </a:prstGeom>
          <a:noFill/>
          <a:ln/>
        </p:spPr>
        <p:txBody>
          <a:bodyPr wrap="square" lIns="0" tIns="0" rIns="0" bIns="0" rtlCol="0" anchor="ctr"/>
          <a:lstStyle/>
          <a:p>
            <a:pPr marL="0" indent="0" algn="ctr">
              <a:buNone/>
            </a:pPr>
            <a:r>
              <a:rPr lang="en-US" sz="1350" b="1" dirty="0">
                <a:solidFill>
                  <a:srgbClr val="1B1F3B"/>
                </a:solidFill>
                <a:latin typeface="Cambria" pitchFamily="34" charset="0"/>
                <a:ea typeface="Cambria" pitchFamily="34" charset="-122"/>
                <a:cs typeface="Cambria" pitchFamily="34" charset="-120"/>
              </a:rPr>
              <a:t>Internet grand public</a:t>
            </a:r>
            <a:endParaRPr lang="en-US" sz="1350" dirty="0"/>
          </a:p>
        </p:txBody>
      </p:sp>
      <p:sp>
        <p:nvSpPr>
          <p:cNvPr id="20" name="Text 18"/>
          <p:cNvSpPr txBox="1"/>
          <p:nvPr/>
        </p:nvSpPr>
        <p:spPr>
          <a:xfrm>
            <a:off x="7772400" y="4315968"/>
            <a:ext cx="1965960" cy="685800"/>
          </a:xfrm>
          <a:prstGeom prst="rect">
            <a:avLst/>
          </a:prstGeom>
          <a:noFill/>
          <a:ln/>
        </p:spPr>
        <p:txBody>
          <a:bodyPr wrap="square" lIns="0" tIns="0" rIns="0" bIns="0" rtlCol="0" anchor="ctr"/>
          <a:lstStyle/>
          <a:p>
            <a:pPr marL="0" indent="0" algn="ctr">
              <a:lnSpc>
                <a:spcPct val="115000"/>
              </a:lnSpc>
              <a:buNone/>
            </a:pPr>
            <a:r>
              <a:rPr lang="en-US" sz="1050" dirty="0">
                <a:solidFill>
                  <a:srgbClr val="5C6B8A"/>
                </a:solidFill>
                <a:latin typeface="Calibri" pitchFamily="34" charset="0"/>
                <a:ea typeface="Calibri" pitchFamily="34" charset="-122"/>
                <a:cs typeface="Calibri" pitchFamily="34" charset="-120"/>
              </a:rPr>
              <a:t>Explosion du nombre de producteurs de contenu</a:t>
            </a:r>
            <a:endParaRPr lang="en-US" sz="1050" dirty="0"/>
          </a:p>
        </p:txBody>
      </p:sp>
      <p:sp>
        <p:nvSpPr>
          <p:cNvPr id="21" name="Shape 19"/>
          <p:cNvSpPr/>
          <p:nvPr/>
        </p:nvSpPr>
        <p:spPr>
          <a:xfrm>
            <a:off x="11347704" y="3483864"/>
            <a:ext cx="164592" cy="164592"/>
          </a:xfrm>
          <a:prstGeom prst="ellipse">
            <a:avLst/>
          </a:prstGeom>
          <a:solidFill>
            <a:srgbClr val="FF4B5C"/>
          </a:solidFill>
          <a:ln w="25400">
            <a:solidFill>
              <a:srgbClr val="FFFFFF"/>
            </a:solidFill>
            <a:prstDash val="solid"/>
          </a:ln>
        </p:spPr>
      </p:sp>
      <p:sp>
        <p:nvSpPr>
          <p:cNvPr id="22" name="Text 20"/>
          <p:cNvSpPr txBox="1"/>
          <p:nvPr/>
        </p:nvSpPr>
        <p:spPr>
          <a:xfrm>
            <a:off x="9859975" y="2148840"/>
            <a:ext cx="1965960" cy="274320"/>
          </a:xfrm>
          <a:prstGeom prst="rect">
            <a:avLst/>
          </a:prstGeom>
          <a:noFill/>
          <a:ln/>
        </p:spPr>
        <p:txBody>
          <a:bodyPr wrap="square" lIns="0" tIns="0" rIns="0" bIns="0" rtlCol="0" anchor="ctr"/>
          <a:lstStyle/>
          <a:p>
            <a:pPr marL="0" indent="0" algn="ctr">
              <a:buNone/>
            </a:pPr>
            <a:r>
              <a:rPr lang="en-US" sz="1100" b="1" dirty="0">
                <a:solidFill>
                  <a:srgbClr val="FF4B5C"/>
                </a:solidFill>
                <a:latin typeface="Calibri" pitchFamily="34" charset="0"/>
                <a:ea typeface="Calibri" pitchFamily="34" charset="-122"/>
                <a:cs typeface="Calibri" pitchFamily="34" charset="-120"/>
              </a:rPr>
              <a:t>2000s+</a:t>
            </a:r>
            <a:endParaRPr lang="en-US" sz="1100" dirty="0"/>
          </a:p>
        </p:txBody>
      </p:sp>
      <p:sp>
        <p:nvSpPr>
          <p:cNvPr id="23" name="Text 21"/>
          <p:cNvSpPr txBox="1"/>
          <p:nvPr/>
        </p:nvSpPr>
        <p:spPr>
          <a:xfrm>
            <a:off x="9859975" y="2423160"/>
            <a:ext cx="1965960" cy="320040"/>
          </a:xfrm>
          <a:prstGeom prst="rect">
            <a:avLst/>
          </a:prstGeom>
          <a:noFill/>
          <a:ln/>
        </p:spPr>
        <p:txBody>
          <a:bodyPr wrap="square" lIns="0" tIns="0" rIns="0" bIns="0" rtlCol="0" anchor="ctr"/>
          <a:lstStyle/>
          <a:p>
            <a:pPr marL="0" indent="0" algn="ctr">
              <a:buNone/>
            </a:pPr>
            <a:r>
              <a:rPr lang="en-US" sz="1350" b="1" dirty="0">
                <a:solidFill>
                  <a:srgbClr val="1B1F3B"/>
                </a:solidFill>
                <a:latin typeface="Cambria" pitchFamily="34" charset="0"/>
                <a:ea typeface="Cambria" pitchFamily="34" charset="-122"/>
                <a:cs typeface="Cambria" pitchFamily="34" charset="-120"/>
              </a:rPr>
              <a:t>Réseaux sociaux</a:t>
            </a:r>
            <a:endParaRPr lang="en-US" sz="1350" dirty="0"/>
          </a:p>
        </p:txBody>
      </p:sp>
      <p:sp>
        <p:nvSpPr>
          <p:cNvPr id="24" name="Text 22"/>
          <p:cNvSpPr txBox="1"/>
          <p:nvPr/>
        </p:nvSpPr>
        <p:spPr>
          <a:xfrm>
            <a:off x="9859975" y="2724912"/>
            <a:ext cx="1965960" cy="685800"/>
          </a:xfrm>
          <a:prstGeom prst="rect">
            <a:avLst/>
          </a:prstGeom>
          <a:noFill/>
          <a:ln/>
        </p:spPr>
        <p:txBody>
          <a:bodyPr wrap="square" lIns="0" tIns="0" rIns="0" bIns="0" rtlCol="0" anchor="ctr"/>
          <a:lstStyle/>
          <a:p>
            <a:pPr marL="0" indent="0" algn="ctr">
              <a:lnSpc>
                <a:spcPct val="115000"/>
              </a:lnSpc>
              <a:buNone/>
            </a:pPr>
            <a:r>
              <a:rPr lang="en-US" sz="1050" dirty="0">
                <a:solidFill>
                  <a:srgbClr val="5C6B8A"/>
                </a:solidFill>
                <a:latin typeface="Calibri" pitchFamily="34" charset="0"/>
                <a:ea typeface="Calibri" pitchFamily="34" charset="-122"/>
                <a:cs typeface="Calibri" pitchFamily="34" charset="-120"/>
              </a:rPr>
              <a:t>Chacun devient producteur ; l'abondance devient totale</a:t>
            </a:r>
            <a:endParaRPr lang="en-US" sz="1050" dirty="0"/>
          </a:p>
        </p:txBody>
      </p:sp>
      <p:sp>
        <p:nvSpPr>
          <p:cNvPr id="25" name="Text 23"/>
          <p:cNvSpPr txBox="1"/>
          <p:nvPr/>
        </p:nvSpPr>
        <p:spPr>
          <a:xfrm>
            <a:off x="548640" y="5989320"/>
            <a:ext cx="11064240" cy="548640"/>
          </a:xfrm>
          <a:prstGeom prst="rect">
            <a:avLst/>
          </a:prstGeom>
          <a:noFill/>
          <a:ln/>
        </p:spPr>
        <p:txBody>
          <a:bodyPr wrap="square" lIns="0" tIns="0" rIns="0" bIns="0" rtlCol="0" anchor="ctr"/>
          <a:lstStyle/>
          <a:p>
            <a:pPr marL="0" indent="0">
              <a:lnSpc>
                <a:spcPct val="120000"/>
              </a:lnSpc>
              <a:buNone/>
            </a:pPr>
            <a:r>
              <a:rPr lang="en-US" sz="1250" i="1" dirty="0">
                <a:solidFill>
                  <a:srgbClr val="5C6B8A"/>
                </a:solidFill>
                <a:latin typeface="Calibri" pitchFamily="34" charset="0"/>
                <a:ea typeface="Calibri" pitchFamily="34" charset="-122"/>
                <a:cs typeface="Calibri" pitchFamily="34" charset="-120"/>
              </a:rPr>
              <a:t>Ce qui change avec Internet : presque n'importe qui peut désormais produire et publier du contenu — la difficulté n'est plus de produire l'information, mais d'attirer l'attention.</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5F2"/>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CHAPITRE 1 · SECTIONS 4 – 5</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3000" b="1" dirty="0">
                <a:solidFill>
                  <a:srgbClr val="1B1F3B"/>
                </a:solidFill>
                <a:latin typeface="Cambria" pitchFamily="34" charset="0"/>
                <a:ea typeface="Cambria" pitchFamily="34" charset="-122"/>
                <a:cs typeface="Cambria" pitchFamily="34" charset="-120"/>
              </a:rPr>
              <a:t>Deux penseurs fondateurs</a:t>
            </a:r>
            <a:endParaRPr lang="en-US" sz="3000" dirty="0"/>
          </a:p>
        </p:txBody>
      </p:sp>
      <p:sp>
        <p:nvSpPr>
          <p:cNvPr id="4" name="Shape 2"/>
          <p:cNvSpPr/>
          <p:nvPr/>
        </p:nvSpPr>
        <p:spPr>
          <a:xfrm>
            <a:off x="548640" y="1783080"/>
            <a:ext cx="5257800" cy="4297680"/>
          </a:xfrm>
          <a:prstGeom prst="rect">
            <a:avLst/>
          </a:prstGeom>
          <a:solidFill>
            <a:srgbClr val="FFFFFF"/>
          </a:solidFill>
          <a:ln/>
          <a:effectLst>
            <a:outerShdw blurRad="76200" dist="25400" dir="5400000" algn="bl" rotWithShape="0">
              <a:srgbClr val="9AA1B8">
                <a:alpha val="25000"/>
              </a:srgbClr>
            </a:outerShdw>
          </a:effectLst>
        </p:spPr>
      </p:sp>
      <p:sp>
        <p:nvSpPr>
          <p:cNvPr id="5" name="Shape 3"/>
          <p:cNvSpPr/>
          <p:nvPr/>
        </p:nvSpPr>
        <p:spPr>
          <a:xfrm>
            <a:off x="914400" y="2148840"/>
            <a:ext cx="685800" cy="685800"/>
          </a:xfrm>
          <a:prstGeom prst="ellipse">
            <a:avLst/>
          </a:prstGeom>
          <a:solidFill>
            <a:srgbClr val="1B1F3B"/>
          </a:solidFill>
          <a:ln/>
        </p:spPr>
      </p:sp>
      <p:pic>
        <p:nvPicPr>
          <p:cNvPr id="6" name="Image 0" descr="/home/claude/attention_pptx/icons/cpu_FFFFFF.png"/>
          <p:cNvPicPr>
            <a:picLocks noChangeAspect="1"/>
          </p:cNvPicPr>
          <p:nvPr/>
        </p:nvPicPr>
        <p:blipFill>
          <a:blip r:embed="rId3"/>
          <a:stretch>
            <a:fillRect/>
          </a:stretch>
        </p:blipFill>
        <p:spPr>
          <a:xfrm>
            <a:off x="1068705" y="2303145"/>
            <a:ext cx="377190" cy="377190"/>
          </a:xfrm>
          <a:prstGeom prst="rect">
            <a:avLst/>
          </a:prstGeom>
        </p:spPr>
      </p:pic>
      <p:sp>
        <p:nvSpPr>
          <p:cNvPr id="7" name="Text 4"/>
          <p:cNvSpPr txBox="1"/>
          <p:nvPr/>
        </p:nvSpPr>
        <p:spPr>
          <a:xfrm>
            <a:off x="1783080" y="2167128"/>
            <a:ext cx="3794760" cy="411480"/>
          </a:xfrm>
          <a:prstGeom prst="rect">
            <a:avLst/>
          </a:prstGeom>
          <a:noFill/>
          <a:ln/>
        </p:spPr>
        <p:txBody>
          <a:bodyPr wrap="square" lIns="0" tIns="0" rIns="0" bIns="0" rtlCol="0" anchor="ctr"/>
          <a:lstStyle/>
          <a:p>
            <a:pPr marL="0" indent="0">
              <a:buNone/>
            </a:pPr>
            <a:r>
              <a:rPr lang="en-US" sz="1900" b="1" dirty="0">
                <a:solidFill>
                  <a:srgbClr val="1B1F3B"/>
                </a:solidFill>
                <a:latin typeface="Cambria" pitchFamily="34" charset="0"/>
                <a:ea typeface="Cambria" pitchFamily="34" charset="-122"/>
                <a:cs typeface="Cambria" pitchFamily="34" charset="-120"/>
              </a:rPr>
              <a:t>Herbert Simon</a:t>
            </a:r>
            <a:endParaRPr lang="en-US" sz="1900" dirty="0"/>
          </a:p>
        </p:txBody>
      </p:sp>
      <p:sp>
        <p:nvSpPr>
          <p:cNvPr id="8" name="Text 5"/>
          <p:cNvSpPr txBox="1"/>
          <p:nvPr/>
        </p:nvSpPr>
        <p:spPr>
          <a:xfrm>
            <a:off x="1783080" y="2532888"/>
            <a:ext cx="3794760" cy="320040"/>
          </a:xfrm>
          <a:prstGeom prst="rect">
            <a:avLst/>
          </a:prstGeom>
          <a:noFill/>
          <a:ln/>
        </p:spPr>
        <p:txBody>
          <a:bodyPr wrap="square" lIns="0" tIns="0" rIns="0" bIns="0" rtlCol="0" anchor="ctr"/>
          <a:lstStyle/>
          <a:p>
            <a:pPr marL="0" indent="0">
              <a:buNone/>
            </a:pPr>
            <a:r>
              <a:rPr lang="en-US" sz="1150" dirty="0">
                <a:solidFill>
                  <a:srgbClr val="8891A8"/>
                </a:solidFill>
                <a:latin typeface="Calibri" pitchFamily="34" charset="0"/>
                <a:ea typeface="Calibri" pitchFamily="34" charset="-122"/>
                <a:cs typeface="Calibri" pitchFamily="34" charset="-120"/>
              </a:rPr>
              <a:t>Économiste · sciences de la décision</a:t>
            </a:r>
            <a:endParaRPr lang="en-US" sz="1150" dirty="0"/>
          </a:p>
        </p:txBody>
      </p:sp>
      <p:sp>
        <p:nvSpPr>
          <p:cNvPr id="9" name="Shape 6"/>
          <p:cNvSpPr/>
          <p:nvPr/>
        </p:nvSpPr>
        <p:spPr>
          <a:xfrm>
            <a:off x="914400" y="3108960"/>
            <a:ext cx="4526280" cy="0"/>
          </a:xfrm>
          <a:prstGeom prst="line">
            <a:avLst/>
          </a:prstGeom>
          <a:noFill/>
          <a:ln w="12700">
            <a:solidFill>
              <a:srgbClr val="E4E1D8"/>
            </a:solidFill>
            <a:prstDash val="solid"/>
          </a:ln>
        </p:spPr>
      </p:sp>
      <p:sp>
        <p:nvSpPr>
          <p:cNvPr id="10" name="Text 7"/>
          <p:cNvSpPr txBox="1"/>
          <p:nvPr/>
        </p:nvSpPr>
        <p:spPr>
          <a:xfrm>
            <a:off x="914400" y="3291840"/>
            <a:ext cx="4526280" cy="685800"/>
          </a:xfrm>
          <a:prstGeom prst="rect">
            <a:avLst/>
          </a:prstGeom>
          <a:noFill/>
          <a:ln/>
        </p:spPr>
        <p:txBody>
          <a:bodyPr wrap="square" lIns="0" tIns="0" rIns="0" bIns="0" rtlCol="0" anchor="ctr"/>
          <a:lstStyle/>
          <a:p>
            <a:pPr marL="0" indent="0">
              <a:lnSpc>
                <a:spcPct val="120000"/>
              </a:lnSpc>
              <a:buNone/>
            </a:pPr>
            <a:r>
              <a:rPr lang="en-US" sz="1200" i="1" dirty="0">
                <a:solidFill>
                  <a:srgbClr val="5C6B8A"/>
                </a:solidFill>
                <a:latin typeface="Calibri" pitchFamily="34" charset="0"/>
                <a:ea typeface="Calibri" pitchFamily="34" charset="-122"/>
                <a:cs typeface="Calibri" pitchFamily="34" charset="-120"/>
              </a:rPr>
              <a:t>« Designing Organizations for an Information-Rich World » (1971)</a:t>
            </a:r>
            <a:endParaRPr lang="en-US" sz="1200" dirty="0"/>
          </a:p>
        </p:txBody>
      </p:sp>
      <p:sp>
        <p:nvSpPr>
          <p:cNvPr id="11" name="Text 8"/>
          <p:cNvSpPr txBox="1"/>
          <p:nvPr/>
        </p:nvSpPr>
        <p:spPr>
          <a:xfrm>
            <a:off x="914400" y="4069080"/>
            <a:ext cx="4526280" cy="274320"/>
          </a:xfrm>
          <a:prstGeom prst="rect">
            <a:avLst/>
          </a:prstGeom>
          <a:noFill/>
          <a:ln/>
        </p:spPr>
        <p:txBody>
          <a:bodyPr wrap="square" lIns="0" tIns="0" rIns="0" bIns="0" rtlCol="0" anchor="ctr"/>
          <a:lstStyle/>
          <a:p>
            <a:pPr marL="0" indent="0">
              <a:buNone/>
            </a:pPr>
            <a:r>
              <a:rPr lang="en-US" sz="1050" b="1" kern="0" spc="150" dirty="0">
                <a:solidFill>
                  <a:srgbClr val="FF4B5C"/>
                </a:solidFill>
                <a:latin typeface="Calibri" pitchFamily="34" charset="0"/>
                <a:ea typeface="Calibri" pitchFamily="34" charset="-122"/>
                <a:cs typeface="Calibri" pitchFamily="34" charset="-120"/>
              </a:rPr>
              <a:t>IDÉE CLÉ</a:t>
            </a:r>
            <a:endParaRPr lang="en-US" sz="1050" dirty="0"/>
          </a:p>
        </p:txBody>
      </p:sp>
      <p:sp>
        <p:nvSpPr>
          <p:cNvPr id="12" name="Text 9"/>
          <p:cNvSpPr txBox="1"/>
          <p:nvPr/>
        </p:nvSpPr>
        <p:spPr>
          <a:xfrm>
            <a:off x="914400" y="4389120"/>
            <a:ext cx="4526280" cy="1554480"/>
          </a:xfrm>
          <a:prstGeom prst="rect">
            <a:avLst/>
          </a:prstGeom>
          <a:noFill/>
          <a:ln/>
        </p:spPr>
        <p:txBody>
          <a:bodyPr wrap="square" lIns="0" tIns="0" rIns="0" bIns="0" rtlCol="0" anchor="ctr"/>
          <a:lstStyle/>
          <a:p>
            <a:pPr marL="0" indent="0">
              <a:lnSpc>
                <a:spcPct val="130000"/>
              </a:lnSpc>
              <a:buNone/>
            </a:pPr>
            <a:r>
              <a:rPr lang="en-US" sz="1350" dirty="0">
                <a:solidFill>
                  <a:srgbClr val="1B1F3B"/>
                </a:solidFill>
                <a:latin typeface="Calibri" pitchFamily="34" charset="0"/>
                <a:ea typeface="Calibri" pitchFamily="34" charset="-122"/>
                <a:cs typeface="Calibri" pitchFamily="34" charset="-120"/>
              </a:rPr>
              <a:t>Plus il y a d'informations disponibles, plus l'attention devient rare — la rareté se déplace du contenu vers le récepteur.</a:t>
            </a:r>
            <a:endParaRPr lang="en-US" sz="1350" dirty="0"/>
          </a:p>
        </p:txBody>
      </p:sp>
      <p:sp>
        <p:nvSpPr>
          <p:cNvPr id="13" name="Shape 10"/>
          <p:cNvSpPr/>
          <p:nvPr/>
        </p:nvSpPr>
        <p:spPr>
          <a:xfrm>
            <a:off x="6172200" y="1783080"/>
            <a:ext cx="5257800" cy="4297680"/>
          </a:xfrm>
          <a:prstGeom prst="rect">
            <a:avLst/>
          </a:prstGeom>
          <a:solidFill>
            <a:srgbClr val="FFFFFF"/>
          </a:solidFill>
          <a:ln/>
          <a:effectLst>
            <a:outerShdw blurRad="76200" dist="25400" dir="5400000" algn="bl" rotWithShape="0">
              <a:srgbClr val="9AA1B8">
                <a:alpha val="25000"/>
              </a:srgbClr>
            </a:outerShdw>
          </a:effectLst>
        </p:spPr>
      </p:sp>
      <p:sp>
        <p:nvSpPr>
          <p:cNvPr id="14" name="Shape 11"/>
          <p:cNvSpPr/>
          <p:nvPr/>
        </p:nvSpPr>
        <p:spPr>
          <a:xfrm>
            <a:off x="6537960" y="2148840"/>
            <a:ext cx="685800" cy="685800"/>
          </a:xfrm>
          <a:prstGeom prst="ellipse">
            <a:avLst/>
          </a:prstGeom>
          <a:solidFill>
            <a:srgbClr val="1B1F3B"/>
          </a:solidFill>
          <a:ln/>
        </p:spPr>
      </p:sp>
      <p:pic>
        <p:nvPicPr>
          <p:cNvPr id="15" name="Image 1" descr="/home/claude/attention_pptx/icons/globe_FFFFFF.png"/>
          <p:cNvPicPr>
            <a:picLocks noChangeAspect="1"/>
          </p:cNvPicPr>
          <p:nvPr/>
        </p:nvPicPr>
        <p:blipFill>
          <a:blip r:embed="rId4"/>
          <a:stretch>
            <a:fillRect/>
          </a:stretch>
        </p:blipFill>
        <p:spPr>
          <a:xfrm>
            <a:off x="6692265" y="2303145"/>
            <a:ext cx="377190" cy="377190"/>
          </a:xfrm>
          <a:prstGeom prst="rect">
            <a:avLst/>
          </a:prstGeom>
        </p:spPr>
      </p:pic>
      <p:sp>
        <p:nvSpPr>
          <p:cNvPr id="16" name="Text 12"/>
          <p:cNvSpPr txBox="1"/>
          <p:nvPr/>
        </p:nvSpPr>
        <p:spPr>
          <a:xfrm>
            <a:off x="7406640" y="2167128"/>
            <a:ext cx="3794760" cy="411480"/>
          </a:xfrm>
          <a:prstGeom prst="rect">
            <a:avLst/>
          </a:prstGeom>
          <a:noFill/>
          <a:ln/>
        </p:spPr>
        <p:txBody>
          <a:bodyPr wrap="square" lIns="0" tIns="0" rIns="0" bIns="0" rtlCol="0" anchor="ctr"/>
          <a:lstStyle/>
          <a:p>
            <a:pPr marL="0" indent="0">
              <a:buNone/>
            </a:pPr>
            <a:r>
              <a:rPr lang="en-US" sz="1900" b="1" dirty="0">
                <a:solidFill>
                  <a:srgbClr val="1B1F3B"/>
                </a:solidFill>
                <a:latin typeface="Cambria" pitchFamily="34" charset="0"/>
                <a:ea typeface="Cambria" pitchFamily="34" charset="-122"/>
                <a:cs typeface="Cambria" pitchFamily="34" charset="-120"/>
              </a:rPr>
              <a:t>Michael Goldhaber</a:t>
            </a:r>
            <a:endParaRPr lang="en-US" sz="1900" dirty="0"/>
          </a:p>
        </p:txBody>
      </p:sp>
      <p:sp>
        <p:nvSpPr>
          <p:cNvPr id="17" name="Text 13"/>
          <p:cNvSpPr txBox="1"/>
          <p:nvPr/>
        </p:nvSpPr>
        <p:spPr>
          <a:xfrm>
            <a:off x="7406640" y="2532888"/>
            <a:ext cx="3794760" cy="320040"/>
          </a:xfrm>
          <a:prstGeom prst="rect">
            <a:avLst/>
          </a:prstGeom>
          <a:noFill/>
          <a:ln/>
        </p:spPr>
        <p:txBody>
          <a:bodyPr wrap="square" lIns="0" tIns="0" rIns="0" bIns="0" rtlCol="0" anchor="ctr"/>
          <a:lstStyle/>
          <a:p>
            <a:pPr marL="0" indent="0">
              <a:buNone/>
            </a:pPr>
            <a:r>
              <a:rPr lang="en-US" sz="1150" dirty="0">
                <a:solidFill>
                  <a:srgbClr val="8891A8"/>
                </a:solidFill>
                <a:latin typeface="Calibri" pitchFamily="34" charset="0"/>
                <a:ea typeface="Calibri" pitchFamily="34" charset="-122"/>
                <a:cs typeface="Calibri" pitchFamily="34" charset="-120"/>
              </a:rPr>
              <a:t>Auteur · théoricien du Web</a:t>
            </a:r>
            <a:endParaRPr lang="en-US" sz="1150" dirty="0"/>
          </a:p>
        </p:txBody>
      </p:sp>
      <p:sp>
        <p:nvSpPr>
          <p:cNvPr id="18" name="Shape 14"/>
          <p:cNvSpPr/>
          <p:nvPr/>
        </p:nvSpPr>
        <p:spPr>
          <a:xfrm>
            <a:off x="6537960" y="3108960"/>
            <a:ext cx="4526280" cy="0"/>
          </a:xfrm>
          <a:prstGeom prst="line">
            <a:avLst/>
          </a:prstGeom>
          <a:noFill/>
          <a:ln w="12700">
            <a:solidFill>
              <a:srgbClr val="E4E1D8"/>
            </a:solidFill>
            <a:prstDash val="solid"/>
          </a:ln>
        </p:spPr>
      </p:sp>
      <p:sp>
        <p:nvSpPr>
          <p:cNvPr id="19" name="Text 15"/>
          <p:cNvSpPr txBox="1"/>
          <p:nvPr/>
        </p:nvSpPr>
        <p:spPr>
          <a:xfrm>
            <a:off x="6537960" y="3291840"/>
            <a:ext cx="4526280" cy="685800"/>
          </a:xfrm>
          <a:prstGeom prst="rect">
            <a:avLst/>
          </a:prstGeom>
          <a:noFill/>
          <a:ln/>
        </p:spPr>
        <p:txBody>
          <a:bodyPr wrap="square" lIns="0" tIns="0" rIns="0" bIns="0" rtlCol="0" anchor="ctr"/>
          <a:lstStyle/>
          <a:p>
            <a:pPr marL="0" indent="0">
              <a:lnSpc>
                <a:spcPct val="120000"/>
              </a:lnSpc>
              <a:buNone/>
            </a:pPr>
            <a:r>
              <a:rPr lang="en-US" sz="1200" i="1" dirty="0">
                <a:solidFill>
                  <a:srgbClr val="5C6B8A"/>
                </a:solidFill>
                <a:latin typeface="Calibri" pitchFamily="34" charset="0"/>
                <a:ea typeface="Calibri" pitchFamily="34" charset="-122"/>
                <a:cs typeface="Calibri" pitchFamily="34" charset="-120"/>
              </a:rPr>
              <a:t>« The Attention Economy and the Net », First Monday (1997)</a:t>
            </a:r>
            <a:endParaRPr lang="en-US" sz="1200" dirty="0"/>
          </a:p>
        </p:txBody>
      </p:sp>
      <p:sp>
        <p:nvSpPr>
          <p:cNvPr id="20" name="Text 16"/>
          <p:cNvSpPr txBox="1"/>
          <p:nvPr/>
        </p:nvSpPr>
        <p:spPr>
          <a:xfrm>
            <a:off x="6537960" y="4069080"/>
            <a:ext cx="4526280" cy="274320"/>
          </a:xfrm>
          <a:prstGeom prst="rect">
            <a:avLst/>
          </a:prstGeom>
          <a:noFill/>
          <a:ln/>
        </p:spPr>
        <p:txBody>
          <a:bodyPr wrap="square" lIns="0" tIns="0" rIns="0" bIns="0" rtlCol="0" anchor="ctr"/>
          <a:lstStyle/>
          <a:p>
            <a:pPr marL="0" indent="0">
              <a:buNone/>
            </a:pPr>
            <a:r>
              <a:rPr lang="en-US" sz="1050" b="1" kern="0" spc="150" dirty="0">
                <a:solidFill>
                  <a:srgbClr val="FF4B5C"/>
                </a:solidFill>
                <a:latin typeface="Calibri" pitchFamily="34" charset="0"/>
                <a:ea typeface="Calibri" pitchFamily="34" charset="-122"/>
                <a:cs typeface="Calibri" pitchFamily="34" charset="-120"/>
              </a:rPr>
              <a:t>IDÉE CLÉ</a:t>
            </a:r>
            <a:endParaRPr lang="en-US" sz="1050" dirty="0"/>
          </a:p>
        </p:txBody>
      </p:sp>
      <p:sp>
        <p:nvSpPr>
          <p:cNvPr id="21" name="Text 17"/>
          <p:cNvSpPr txBox="1"/>
          <p:nvPr/>
        </p:nvSpPr>
        <p:spPr>
          <a:xfrm>
            <a:off x="6537960" y="4389120"/>
            <a:ext cx="4526280" cy="1554480"/>
          </a:xfrm>
          <a:prstGeom prst="rect">
            <a:avLst/>
          </a:prstGeom>
          <a:noFill/>
          <a:ln/>
        </p:spPr>
        <p:txBody>
          <a:bodyPr wrap="square" lIns="0" tIns="0" rIns="0" bIns="0" rtlCol="0" anchor="ctr"/>
          <a:lstStyle/>
          <a:p>
            <a:pPr marL="0" indent="0">
              <a:lnSpc>
                <a:spcPct val="130000"/>
              </a:lnSpc>
              <a:buNone/>
            </a:pPr>
            <a:r>
              <a:rPr lang="en-US" sz="1350" dirty="0">
                <a:solidFill>
                  <a:srgbClr val="1B1F3B"/>
                </a:solidFill>
                <a:latin typeface="Calibri" pitchFamily="34" charset="0"/>
                <a:ea typeface="Calibri" pitchFamily="34" charset="-122"/>
                <a:cs typeface="Calibri" pitchFamily="34" charset="-120"/>
              </a:rPr>
              <a:t>L'attention est une ressource stratégique : elle génère visibilité, influence, audience et revenus.</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B1F3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CHAPITRE 1 · SECTION 6</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3000" b="1" dirty="0">
                <a:solidFill>
                  <a:srgbClr val="FFFFFF"/>
                </a:solidFill>
                <a:latin typeface="Cambria" pitchFamily="34" charset="0"/>
                <a:ea typeface="Cambria" pitchFamily="34" charset="-122"/>
                <a:cs typeface="Cambria" pitchFamily="34" charset="-120"/>
              </a:rPr>
              <a:t>Deux logiques de création de valeur</a:t>
            </a:r>
            <a:endParaRPr lang="en-US" sz="3000" dirty="0"/>
          </a:p>
        </p:txBody>
      </p:sp>
      <p:sp>
        <p:nvSpPr>
          <p:cNvPr id="4" name="Text 2"/>
          <p:cNvSpPr txBox="1"/>
          <p:nvPr/>
        </p:nvSpPr>
        <p:spPr>
          <a:xfrm>
            <a:off x="548640" y="1691640"/>
            <a:ext cx="7315200" cy="365760"/>
          </a:xfrm>
          <a:prstGeom prst="rect">
            <a:avLst/>
          </a:prstGeom>
          <a:noFill/>
          <a:ln/>
        </p:spPr>
        <p:txBody>
          <a:bodyPr wrap="square" lIns="0" tIns="0" rIns="0" bIns="0" rtlCol="0" anchor="ctr"/>
          <a:lstStyle/>
          <a:p>
            <a:pPr marL="0" indent="0">
              <a:buNone/>
            </a:pPr>
            <a:r>
              <a:rPr lang="en-US" sz="1300" b="1" dirty="0">
                <a:solidFill>
                  <a:srgbClr val="C7CCDD"/>
                </a:solidFill>
                <a:latin typeface="Calibri" pitchFamily="34" charset="0"/>
                <a:ea typeface="Calibri" pitchFamily="34" charset="-122"/>
                <a:cs typeface="Calibri" pitchFamily="34" charset="-120"/>
              </a:rPr>
              <a:t>ÉCONOMIE TRADITIONNELLE</a:t>
            </a:r>
            <a:endParaRPr lang="en-US" sz="1300" dirty="0"/>
          </a:p>
        </p:txBody>
      </p:sp>
      <p:sp>
        <p:nvSpPr>
          <p:cNvPr id="5" name="Shape 3"/>
          <p:cNvSpPr/>
          <p:nvPr/>
        </p:nvSpPr>
        <p:spPr>
          <a:xfrm>
            <a:off x="1496416" y="2194560"/>
            <a:ext cx="2148840" cy="777240"/>
          </a:xfrm>
          <a:prstGeom prst="roundRect">
            <a:avLst>
              <a:gd name="adj" fmla="val 9412"/>
            </a:avLst>
          </a:prstGeom>
          <a:solidFill>
            <a:srgbClr val="252B52"/>
          </a:solidFill>
          <a:ln/>
        </p:spPr>
      </p:sp>
      <p:sp>
        <p:nvSpPr>
          <p:cNvPr id="6" name="Text 4"/>
          <p:cNvSpPr txBox="1"/>
          <p:nvPr/>
        </p:nvSpPr>
        <p:spPr>
          <a:xfrm>
            <a:off x="1496416" y="2194560"/>
            <a:ext cx="2148840" cy="777240"/>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Production</a:t>
            </a:r>
            <a:endParaRPr lang="en-US" sz="1250" dirty="0"/>
          </a:p>
        </p:txBody>
      </p:sp>
      <p:sp>
        <p:nvSpPr>
          <p:cNvPr id="7" name="Text 5"/>
          <p:cNvSpPr txBox="1"/>
          <p:nvPr/>
        </p:nvSpPr>
        <p:spPr>
          <a:xfrm>
            <a:off x="3645256" y="2194560"/>
            <a:ext cx="201168" cy="777240"/>
          </a:xfrm>
          <a:prstGeom prst="rect">
            <a:avLst/>
          </a:prstGeom>
          <a:noFill/>
          <a:ln/>
        </p:spPr>
        <p:txBody>
          <a:bodyPr wrap="square" lIns="0" tIns="0" rIns="0" bIns="0" rtlCol="0" anchor="ctr"/>
          <a:lstStyle/>
          <a:p>
            <a:pPr marL="0" indent="0" algn="ctr">
              <a:buNone/>
            </a:pPr>
            <a:r>
              <a:rPr lang="en-US" sz="1400" b="1" dirty="0">
                <a:solidFill>
                  <a:srgbClr val="8891A8"/>
                </a:solidFill>
                <a:latin typeface="Calibri" pitchFamily="34" charset="0"/>
                <a:ea typeface="Calibri" pitchFamily="34" charset="-122"/>
                <a:cs typeface="Calibri" pitchFamily="34" charset="-120"/>
              </a:rPr>
              <a:t>→</a:t>
            </a:r>
            <a:endParaRPr lang="en-US" sz="1400" dirty="0"/>
          </a:p>
        </p:txBody>
      </p:sp>
      <p:sp>
        <p:nvSpPr>
          <p:cNvPr id="8" name="Shape 6"/>
          <p:cNvSpPr/>
          <p:nvPr/>
        </p:nvSpPr>
        <p:spPr>
          <a:xfrm>
            <a:off x="3846424" y="2194560"/>
            <a:ext cx="2148840" cy="777240"/>
          </a:xfrm>
          <a:prstGeom prst="roundRect">
            <a:avLst>
              <a:gd name="adj" fmla="val 9412"/>
            </a:avLst>
          </a:prstGeom>
          <a:solidFill>
            <a:srgbClr val="252B52"/>
          </a:solidFill>
          <a:ln/>
        </p:spPr>
      </p:sp>
      <p:sp>
        <p:nvSpPr>
          <p:cNvPr id="9" name="Text 7"/>
          <p:cNvSpPr txBox="1"/>
          <p:nvPr/>
        </p:nvSpPr>
        <p:spPr>
          <a:xfrm>
            <a:off x="3846424" y="2194560"/>
            <a:ext cx="2148840" cy="777240"/>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Produit</a:t>
            </a:r>
            <a:endParaRPr lang="en-US" sz="1250" dirty="0"/>
          </a:p>
        </p:txBody>
      </p:sp>
      <p:sp>
        <p:nvSpPr>
          <p:cNvPr id="10" name="Text 8"/>
          <p:cNvSpPr txBox="1"/>
          <p:nvPr/>
        </p:nvSpPr>
        <p:spPr>
          <a:xfrm>
            <a:off x="5995264" y="2194560"/>
            <a:ext cx="201168" cy="777240"/>
          </a:xfrm>
          <a:prstGeom prst="rect">
            <a:avLst/>
          </a:prstGeom>
          <a:noFill/>
          <a:ln/>
        </p:spPr>
        <p:txBody>
          <a:bodyPr wrap="square" lIns="0" tIns="0" rIns="0" bIns="0" rtlCol="0" anchor="ctr"/>
          <a:lstStyle/>
          <a:p>
            <a:pPr marL="0" indent="0" algn="ctr">
              <a:buNone/>
            </a:pPr>
            <a:r>
              <a:rPr lang="en-US" sz="1400" b="1" dirty="0">
                <a:solidFill>
                  <a:srgbClr val="8891A8"/>
                </a:solidFill>
                <a:latin typeface="Calibri" pitchFamily="34" charset="0"/>
                <a:ea typeface="Calibri" pitchFamily="34" charset="-122"/>
                <a:cs typeface="Calibri" pitchFamily="34" charset="-120"/>
              </a:rPr>
              <a:t>→</a:t>
            </a:r>
            <a:endParaRPr lang="en-US" sz="1400" dirty="0"/>
          </a:p>
        </p:txBody>
      </p:sp>
      <p:sp>
        <p:nvSpPr>
          <p:cNvPr id="11" name="Shape 9"/>
          <p:cNvSpPr/>
          <p:nvPr/>
        </p:nvSpPr>
        <p:spPr>
          <a:xfrm>
            <a:off x="6196432" y="2194560"/>
            <a:ext cx="2148840" cy="777240"/>
          </a:xfrm>
          <a:prstGeom prst="roundRect">
            <a:avLst>
              <a:gd name="adj" fmla="val 9412"/>
            </a:avLst>
          </a:prstGeom>
          <a:solidFill>
            <a:srgbClr val="252B52"/>
          </a:solidFill>
          <a:ln/>
        </p:spPr>
      </p:sp>
      <p:sp>
        <p:nvSpPr>
          <p:cNvPr id="12" name="Text 10"/>
          <p:cNvSpPr txBox="1"/>
          <p:nvPr/>
        </p:nvSpPr>
        <p:spPr>
          <a:xfrm>
            <a:off x="6196432" y="2194560"/>
            <a:ext cx="2148840" cy="777240"/>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Vente</a:t>
            </a:r>
            <a:endParaRPr lang="en-US" sz="1250" dirty="0"/>
          </a:p>
        </p:txBody>
      </p:sp>
      <p:sp>
        <p:nvSpPr>
          <p:cNvPr id="13" name="Text 11"/>
          <p:cNvSpPr txBox="1"/>
          <p:nvPr/>
        </p:nvSpPr>
        <p:spPr>
          <a:xfrm>
            <a:off x="8345272" y="2194560"/>
            <a:ext cx="201168" cy="777240"/>
          </a:xfrm>
          <a:prstGeom prst="rect">
            <a:avLst/>
          </a:prstGeom>
          <a:noFill/>
          <a:ln/>
        </p:spPr>
        <p:txBody>
          <a:bodyPr wrap="square" lIns="0" tIns="0" rIns="0" bIns="0" rtlCol="0" anchor="ctr"/>
          <a:lstStyle/>
          <a:p>
            <a:pPr marL="0" indent="0" algn="ctr">
              <a:buNone/>
            </a:pPr>
            <a:r>
              <a:rPr lang="en-US" sz="1400" b="1" dirty="0">
                <a:solidFill>
                  <a:srgbClr val="8891A8"/>
                </a:solidFill>
                <a:latin typeface="Calibri" pitchFamily="34" charset="0"/>
                <a:ea typeface="Calibri" pitchFamily="34" charset="-122"/>
                <a:cs typeface="Calibri" pitchFamily="34" charset="-120"/>
              </a:rPr>
              <a:t>→</a:t>
            </a:r>
            <a:endParaRPr lang="en-US" sz="1400" dirty="0"/>
          </a:p>
        </p:txBody>
      </p:sp>
      <p:sp>
        <p:nvSpPr>
          <p:cNvPr id="14" name="Shape 12"/>
          <p:cNvSpPr/>
          <p:nvPr/>
        </p:nvSpPr>
        <p:spPr>
          <a:xfrm>
            <a:off x="8546440" y="2194560"/>
            <a:ext cx="2148840" cy="777240"/>
          </a:xfrm>
          <a:prstGeom prst="roundRect">
            <a:avLst>
              <a:gd name="adj" fmla="val 9412"/>
            </a:avLst>
          </a:prstGeom>
          <a:solidFill>
            <a:srgbClr val="252B52"/>
          </a:solidFill>
          <a:ln/>
        </p:spPr>
      </p:sp>
      <p:sp>
        <p:nvSpPr>
          <p:cNvPr id="15" name="Text 13"/>
          <p:cNvSpPr txBox="1"/>
          <p:nvPr/>
        </p:nvSpPr>
        <p:spPr>
          <a:xfrm>
            <a:off x="8546440" y="2194560"/>
            <a:ext cx="2148840" cy="777240"/>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Argent</a:t>
            </a:r>
            <a:endParaRPr lang="en-US" sz="1250" dirty="0"/>
          </a:p>
        </p:txBody>
      </p:sp>
      <p:sp>
        <p:nvSpPr>
          <p:cNvPr id="16" name="Text 14"/>
          <p:cNvSpPr txBox="1"/>
          <p:nvPr/>
        </p:nvSpPr>
        <p:spPr>
          <a:xfrm>
            <a:off x="548640" y="3474720"/>
            <a:ext cx="7315200" cy="365760"/>
          </a:xfrm>
          <a:prstGeom prst="rect">
            <a:avLst/>
          </a:prstGeom>
          <a:noFill/>
          <a:ln/>
        </p:spPr>
        <p:txBody>
          <a:bodyPr wrap="square" lIns="0" tIns="0" rIns="0" bIns="0" rtlCol="0" anchor="ctr"/>
          <a:lstStyle/>
          <a:p>
            <a:pPr marL="0" indent="0">
              <a:buNone/>
            </a:pPr>
            <a:r>
              <a:rPr lang="en-US" sz="1300" b="1" dirty="0">
                <a:solidFill>
                  <a:srgbClr val="FF4B5C"/>
                </a:solidFill>
                <a:latin typeface="Calibri" pitchFamily="34" charset="0"/>
                <a:ea typeface="Calibri" pitchFamily="34" charset="-122"/>
                <a:cs typeface="Calibri" pitchFamily="34" charset="-120"/>
              </a:rPr>
              <a:t>ÉCONOMIE NUMÉRIQUE DE L'ATTENTION</a:t>
            </a:r>
            <a:endParaRPr lang="en-US" sz="1300" dirty="0"/>
          </a:p>
        </p:txBody>
      </p:sp>
      <p:sp>
        <p:nvSpPr>
          <p:cNvPr id="17" name="Shape 15"/>
          <p:cNvSpPr/>
          <p:nvPr/>
        </p:nvSpPr>
        <p:spPr>
          <a:xfrm>
            <a:off x="518008" y="3977640"/>
            <a:ext cx="1691640" cy="777240"/>
          </a:xfrm>
          <a:prstGeom prst="roundRect">
            <a:avLst>
              <a:gd name="adj" fmla="val 9412"/>
            </a:avLst>
          </a:prstGeom>
          <a:solidFill>
            <a:srgbClr val="FF4B5C"/>
          </a:solidFill>
          <a:ln/>
        </p:spPr>
      </p:sp>
      <p:sp>
        <p:nvSpPr>
          <p:cNvPr id="18" name="Text 16"/>
          <p:cNvSpPr txBox="1"/>
          <p:nvPr/>
        </p:nvSpPr>
        <p:spPr>
          <a:xfrm>
            <a:off x="518008" y="3977640"/>
            <a:ext cx="1691640" cy="77724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Contenu</a:t>
            </a:r>
            <a:endParaRPr lang="en-US" sz="1150" dirty="0"/>
          </a:p>
        </p:txBody>
      </p:sp>
      <p:sp>
        <p:nvSpPr>
          <p:cNvPr id="19" name="Text 17"/>
          <p:cNvSpPr txBox="1"/>
          <p:nvPr/>
        </p:nvSpPr>
        <p:spPr>
          <a:xfrm>
            <a:off x="2209648" y="3977640"/>
            <a:ext cx="201168" cy="777240"/>
          </a:xfrm>
          <a:prstGeom prst="rect">
            <a:avLst/>
          </a:prstGeom>
          <a:noFill/>
          <a:ln/>
        </p:spPr>
        <p:txBody>
          <a:bodyPr wrap="square" lIns="0" tIns="0" rIns="0" bIns="0" rtlCol="0" anchor="ctr"/>
          <a:lstStyle/>
          <a:p>
            <a:pPr marL="0" indent="0" algn="ctr">
              <a:buNone/>
            </a:pPr>
            <a:r>
              <a:rPr lang="en-US" sz="1400" b="1" dirty="0">
                <a:solidFill>
                  <a:srgbClr val="8891A8"/>
                </a:solidFill>
                <a:latin typeface="Calibri" pitchFamily="34" charset="0"/>
                <a:ea typeface="Calibri" pitchFamily="34" charset="-122"/>
                <a:cs typeface="Calibri" pitchFamily="34" charset="-120"/>
              </a:rPr>
              <a:t>→</a:t>
            </a:r>
            <a:endParaRPr lang="en-US" sz="1400" dirty="0"/>
          </a:p>
        </p:txBody>
      </p:sp>
      <p:sp>
        <p:nvSpPr>
          <p:cNvPr id="20" name="Shape 18"/>
          <p:cNvSpPr/>
          <p:nvPr/>
        </p:nvSpPr>
        <p:spPr>
          <a:xfrm>
            <a:off x="2410816" y="3977640"/>
            <a:ext cx="1691640" cy="777240"/>
          </a:xfrm>
          <a:prstGeom prst="roundRect">
            <a:avLst>
              <a:gd name="adj" fmla="val 9412"/>
            </a:avLst>
          </a:prstGeom>
          <a:solidFill>
            <a:srgbClr val="FF4B5C"/>
          </a:solidFill>
          <a:ln/>
        </p:spPr>
      </p:sp>
      <p:sp>
        <p:nvSpPr>
          <p:cNvPr id="21" name="Text 19"/>
          <p:cNvSpPr txBox="1"/>
          <p:nvPr/>
        </p:nvSpPr>
        <p:spPr>
          <a:xfrm>
            <a:off x="2410816" y="3977640"/>
            <a:ext cx="1691640" cy="77724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Attention</a:t>
            </a:r>
            <a:endParaRPr lang="en-US" sz="1150" dirty="0"/>
          </a:p>
        </p:txBody>
      </p:sp>
      <p:sp>
        <p:nvSpPr>
          <p:cNvPr id="22" name="Text 20"/>
          <p:cNvSpPr txBox="1"/>
          <p:nvPr/>
        </p:nvSpPr>
        <p:spPr>
          <a:xfrm>
            <a:off x="4102456" y="3977640"/>
            <a:ext cx="201168" cy="777240"/>
          </a:xfrm>
          <a:prstGeom prst="rect">
            <a:avLst/>
          </a:prstGeom>
          <a:noFill/>
          <a:ln/>
        </p:spPr>
        <p:txBody>
          <a:bodyPr wrap="square" lIns="0" tIns="0" rIns="0" bIns="0" rtlCol="0" anchor="ctr"/>
          <a:lstStyle/>
          <a:p>
            <a:pPr marL="0" indent="0" algn="ctr">
              <a:buNone/>
            </a:pPr>
            <a:r>
              <a:rPr lang="en-US" sz="1400" b="1" dirty="0">
                <a:solidFill>
                  <a:srgbClr val="8891A8"/>
                </a:solidFill>
                <a:latin typeface="Calibri" pitchFamily="34" charset="0"/>
                <a:ea typeface="Calibri" pitchFamily="34" charset="-122"/>
                <a:cs typeface="Calibri" pitchFamily="34" charset="-120"/>
              </a:rPr>
              <a:t>→</a:t>
            </a:r>
            <a:endParaRPr lang="en-US" sz="1400" dirty="0"/>
          </a:p>
        </p:txBody>
      </p:sp>
      <p:sp>
        <p:nvSpPr>
          <p:cNvPr id="23" name="Shape 21"/>
          <p:cNvSpPr/>
          <p:nvPr/>
        </p:nvSpPr>
        <p:spPr>
          <a:xfrm>
            <a:off x="4303624" y="3977640"/>
            <a:ext cx="1691640" cy="777240"/>
          </a:xfrm>
          <a:prstGeom prst="roundRect">
            <a:avLst>
              <a:gd name="adj" fmla="val 9412"/>
            </a:avLst>
          </a:prstGeom>
          <a:solidFill>
            <a:srgbClr val="FF4B5C"/>
          </a:solidFill>
          <a:ln/>
        </p:spPr>
      </p:sp>
      <p:sp>
        <p:nvSpPr>
          <p:cNvPr id="24" name="Text 22"/>
          <p:cNvSpPr txBox="1"/>
          <p:nvPr/>
        </p:nvSpPr>
        <p:spPr>
          <a:xfrm>
            <a:off x="4303624" y="3977640"/>
            <a:ext cx="1691640" cy="77724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Engagement</a:t>
            </a:r>
            <a:endParaRPr lang="en-US" sz="1150" dirty="0"/>
          </a:p>
        </p:txBody>
      </p:sp>
      <p:sp>
        <p:nvSpPr>
          <p:cNvPr id="25" name="Text 23"/>
          <p:cNvSpPr txBox="1"/>
          <p:nvPr/>
        </p:nvSpPr>
        <p:spPr>
          <a:xfrm>
            <a:off x="5995264" y="3977640"/>
            <a:ext cx="201168" cy="777240"/>
          </a:xfrm>
          <a:prstGeom prst="rect">
            <a:avLst/>
          </a:prstGeom>
          <a:noFill/>
          <a:ln/>
        </p:spPr>
        <p:txBody>
          <a:bodyPr wrap="square" lIns="0" tIns="0" rIns="0" bIns="0" rtlCol="0" anchor="ctr"/>
          <a:lstStyle/>
          <a:p>
            <a:pPr marL="0" indent="0" algn="ctr">
              <a:buNone/>
            </a:pPr>
            <a:r>
              <a:rPr lang="en-US" sz="1400" b="1" dirty="0">
                <a:solidFill>
                  <a:srgbClr val="8891A8"/>
                </a:solidFill>
                <a:latin typeface="Calibri" pitchFamily="34" charset="0"/>
                <a:ea typeface="Calibri" pitchFamily="34" charset="-122"/>
                <a:cs typeface="Calibri" pitchFamily="34" charset="-120"/>
              </a:rPr>
              <a:t>→</a:t>
            </a:r>
            <a:endParaRPr lang="en-US" sz="1400" dirty="0"/>
          </a:p>
        </p:txBody>
      </p:sp>
      <p:sp>
        <p:nvSpPr>
          <p:cNvPr id="26" name="Shape 24"/>
          <p:cNvSpPr/>
          <p:nvPr/>
        </p:nvSpPr>
        <p:spPr>
          <a:xfrm>
            <a:off x="6196432" y="3977640"/>
            <a:ext cx="1691640" cy="777240"/>
          </a:xfrm>
          <a:prstGeom prst="roundRect">
            <a:avLst>
              <a:gd name="adj" fmla="val 9412"/>
            </a:avLst>
          </a:prstGeom>
          <a:solidFill>
            <a:srgbClr val="FF4B5C"/>
          </a:solidFill>
          <a:ln/>
        </p:spPr>
      </p:sp>
      <p:sp>
        <p:nvSpPr>
          <p:cNvPr id="27" name="Text 25"/>
          <p:cNvSpPr txBox="1"/>
          <p:nvPr/>
        </p:nvSpPr>
        <p:spPr>
          <a:xfrm>
            <a:off x="6196432" y="3977640"/>
            <a:ext cx="1691640" cy="77724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Données</a:t>
            </a:r>
            <a:endParaRPr lang="en-US" sz="1150" dirty="0"/>
          </a:p>
        </p:txBody>
      </p:sp>
      <p:sp>
        <p:nvSpPr>
          <p:cNvPr id="28" name="Text 26"/>
          <p:cNvSpPr txBox="1"/>
          <p:nvPr/>
        </p:nvSpPr>
        <p:spPr>
          <a:xfrm>
            <a:off x="7888072" y="3977640"/>
            <a:ext cx="201168" cy="777240"/>
          </a:xfrm>
          <a:prstGeom prst="rect">
            <a:avLst/>
          </a:prstGeom>
          <a:noFill/>
          <a:ln/>
        </p:spPr>
        <p:txBody>
          <a:bodyPr wrap="square" lIns="0" tIns="0" rIns="0" bIns="0" rtlCol="0" anchor="ctr"/>
          <a:lstStyle/>
          <a:p>
            <a:pPr marL="0" indent="0" algn="ctr">
              <a:buNone/>
            </a:pPr>
            <a:r>
              <a:rPr lang="en-US" sz="1400" b="1" dirty="0">
                <a:solidFill>
                  <a:srgbClr val="8891A8"/>
                </a:solidFill>
                <a:latin typeface="Calibri" pitchFamily="34" charset="0"/>
                <a:ea typeface="Calibri" pitchFamily="34" charset="-122"/>
                <a:cs typeface="Calibri" pitchFamily="34" charset="-120"/>
              </a:rPr>
              <a:t>→</a:t>
            </a:r>
            <a:endParaRPr lang="en-US" sz="1400" dirty="0"/>
          </a:p>
        </p:txBody>
      </p:sp>
      <p:sp>
        <p:nvSpPr>
          <p:cNvPr id="29" name="Shape 27"/>
          <p:cNvSpPr/>
          <p:nvPr/>
        </p:nvSpPr>
        <p:spPr>
          <a:xfrm>
            <a:off x="8089240" y="3977640"/>
            <a:ext cx="1691640" cy="777240"/>
          </a:xfrm>
          <a:prstGeom prst="roundRect">
            <a:avLst>
              <a:gd name="adj" fmla="val 9412"/>
            </a:avLst>
          </a:prstGeom>
          <a:solidFill>
            <a:srgbClr val="FF4B5C"/>
          </a:solidFill>
          <a:ln/>
        </p:spPr>
      </p:sp>
      <p:sp>
        <p:nvSpPr>
          <p:cNvPr id="30" name="Text 28"/>
          <p:cNvSpPr txBox="1"/>
          <p:nvPr/>
        </p:nvSpPr>
        <p:spPr>
          <a:xfrm>
            <a:off x="8089240" y="3977640"/>
            <a:ext cx="1691640" cy="77724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Publicité</a:t>
            </a:r>
            <a:endParaRPr lang="en-US" sz="1150" dirty="0"/>
          </a:p>
        </p:txBody>
      </p:sp>
      <p:sp>
        <p:nvSpPr>
          <p:cNvPr id="31" name="Text 29"/>
          <p:cNvSpPr txBox="1"/>
          <p:nvPr/>
        </p:nvSpPr>
        <p:spPr>
          <a:xfrm>
            <a:off x="9780880" y="3977640"/>
            <a:ext cx="201168" cy="777240"/>
          </a:xfrm>
          <a:prstGeom prst="rect">
            <a:avLst/>
          </a:prstGeom>
          <a:noFill/>
          <a:ln/>
        </p:spPr>
        <p:txBody>
          <a:bodyPr wrap="square" lIns="0" tIns="0" rIns="0" bIns="0" rtlCol="0" anchor="ctr"/>
          <a:lstStyle/>
          <a:p>
            <a:pPr marL="0" indent="0" algn="ctr">
              <a:buNone/>
            </a:pPr>
            <a:r>
              <a:rPr lang="en-US" sz="1400" b="1" dirty="0">
                <a:solidFill>
                  <a:srgbClr val="8891A8"/>
                </a:solidFill>
                <a:latin typeface="Calibri" pitchFamily="34" charset="0"/>
                <a:ea typeface="Calibri" pitchFamily="34" charset="-122"/>
                <a:cs typeface="Calibri" pitchFamily="34" charset="-120"/>
              </a:rPr>
              <a:t>→</a:t>
            </a:r>
            <a:endParaRPr lang="en-US" sz="1400" dirty="0"/>
          </a:p>
        </p:txBody>
      </p:sp>
      <p:sp>
        <p:nvSpPr>
          <p:cNvPr id="32" name="Shape 30"/>
          <p:cNvSpPr/>
          <p:nvPr/>
        </p:nvSpPr>
        <p:spPr>
          <a:xfrm>
            <a:off x="9982048" y="3977640"/>
            <a:ext cx="1691640" cy="777240"/>
          </a:xfrm>
          <a:prstGeom prst="roundRect">
            <a:avLst>
              <a:gd name="adj" fmla="val 9412"/>
            </a:avLst>
          </a:prstGeom>
          <a:solidFill>
            <a:srgbClr val="FF4B5C"/>
          </a:solidFill>
          <a:ln/>
        </p:spPr>
      </p:sp>
      <p:sp>
        <p:nvSpPr>
          <p:cNvPr id="33" name="Text 31"/>
          <p:cNvSpPr txBox="1"/>
          <p:nvPr/>
        </p:nvSpPr>
        <p:spPr>
          <a:xfrm>
            <a:off x="9982048" y="3977640"/>
            <a:ext cx="1691640" cy="77724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Revenus</a:t>
            </a:r>
            <a:endParaRPr lang="en-US" sz="1150" dirty="0"/>
          </a:p>
        </p:txBody>
      </p:sp>
      <p:sp>
        <p:nvSpPr>
          <p:cNvPr id="34" name="Text 32"/>
          <p:cNvSpPr txBox="1"/>
          <p:nvPr/>
        </p:nvSpPr>
        <p:spPr>
          <a:xfrm>
            <a:off x="548640" y="5486400"/>
            <a:ext cx="10515600" cy="731520"/>
          </a:xfrm>
          <a:prstGeom prst="rect">
            <a:avLst/>
          </a:prstGeom>
          <a:noFill/>
          <a:ln/>
        </p:spPr>
        <p:txBody>
          <a:bodyPr wrap="square" lIns="0" tIns="0" rIns="0" bIns="0" rtlCol="0" anchor="ctr"/>
          <a:lstStyle/>
          <a:p>
            <a:pPr marL="0" indent="0">
              <a:lnSpc>
                <a:spcPct val="125000"/>
              </a:lnSpc>
              <a:buNone/>
            </a:pPr>
            <a:r>
              <a:rPr lang="en-US" sz="1350" dirty="0">
                <a:solidFill>
                  <a:srgbClr val="C7CCDD"/>
                </a:solidFill>
                <a:latin typeface="Calibri" pitchFamily="34" charset="0"/>
                <a:ea typeface="Calibri" pitchFamily="34" charset="-122"/>
                <a:cs typeface="Calibri" pitchFamily="34" charset="-120"/>
              </a:rPr>
              <a:t>Les deux modèles coexistent : une entreprise peut vendre un produit physique tout en utilisant les réseaux sociaux pour capter l'attention de ses clients.</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5F2"/>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CHAPITRE 2</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3000" b="1" dirty="0">
                <a:solidFill>
                  <a:srgbClr val="1B1F3B"/>
                </a:solidFill>
                <a:latin typeface="Cambria" pitchFamily="34" charset="0"/>
                <a:ea typeface="Cambria" pitchFamily="34" charset="-122"/>
                <a:cs typeface="Cambria" pitchFamily="34" charset="-120"/>
              </a:rPr>
              <a:t>Huit mécanismes de captation de l'attention</a:t>
            </a:r>
            <a:endParaRPr lang="en-US" sz="3000" dirty="0"/>
          </a:p>
        </p:txBody>
      </p:sp>
      <p:sp>
        <p:nvSpPr>
          <p:cNvPr id="4" name="Shape 2"/>
          <p:cNvSpPr/>
          <p:nvPr/>
        </p:nvSpPr>
        <p:spPr>
          <a:xfrm>
            <a:off x="548640" y="1874520"/>
            <a:ext cx="2542032" cy="1874520"/>
          </a:xfrm>
          <a:prstGeom prst="rect">
            <a:avLst/>
          </a:prstGeom>
          <a:solidFill>
            <a:srgbClr val="FFFFFF"/>
          </a:solidFill>
          <a:ln/>
          <a:effectLst>
            <a:outerShdw blurRad="63500" dist="25400" dir="5400000" algn="bl" rotWithShape="0">
              <a:srgbClr val="9AA1B8">
                <a:alpha val="25000"/>
              </a:srgbClr>
            </a:outerShdw>
          </a:effectLst>
        </p:spPr>
      </p:sp>
      <p:sp>
        <p:nvSpPr>
          <p:cNvPr id="5" name="Shape 3"/>
          <p:cNvSpPr/>
          <p:nvPr/>
        </p:nvSpPr>
        <p:spPr>
          <a:xfrm>
            <a:off x="1499616" y="2130552"/>
            <a:ext cx="640080" cy="640080"/>
          </a:xfrm>
          <a:prstGeom prst="ellipse">
            <a:avLst/>
          </a:prstGeom>
          <a:solidFill>
            <a:srgbClr val="1B1F3B"/>
          </a:solidFill>
          <a:ln/>
        </p:spPr>
      </p:sp>
      <p:pic>
        <p:nvPicPr>
          <p:cNvPr id="6" name="Image 0" descr="/home/claude/attention_pptx/icons/users_FFFFFF.png"/>
          <p:cNvPicPr>
            <a:picLocks noChangeAspect="1"/>
          </p:cNvPicPr>
          <p:nvPr/>
        </p:nvPicPr>
        <p:blipFill>
          <a:blip r:embed="rId3"/>
          <a:stretch>
            <a:fillRect/>
          </a:stretch>
        </p:blipFill>
        <p:spPr>
          <a:xfrm>
            <a:off x="1643634" y="2274570"/>
            <a:ext cx="352044" cy="352044"/>
          </a:xfrm>
          <a:prstGeom prst="rect">
            <a:avLst/>
          </a:prstGeom>
        </p:spPr>
      </p:pic>
      <p:sp>
        <p:nvSpPr>
          <p:cNvPr id="7" name="Text 4"/>
          <p:cNvSpPr txBox="1"/>
          <p:nvPr/>
        </p:nvSpPr>
        <p:spPr>
          <a:xfrm>
            <a:off x="640080" y="2926080"/>
            <a:ext cx="2359152" cy="640080"/>
          </a:xfrm>
          <a:prstGeom prst="rect">
            <a:avLst/>
          </a:prstGeom>
          <a:noFill/>
          <a:ln/>
        </p:spPr>
        <p:txBody>
          <a:bodyPr wrap="square" lIns="0" tIns="0" rIns="0" bIns="0" rtlCol="0" anchor="t"/>
          <a:lstStyle/>
          <a:p>
            <a:pPr marL="0" indent="0" algn="ctr">
              <a:buNone/>
            </a:pPr>
            <a:r>
              <a:rPr lang="en-US" sz="1300" b="1" dirty="0">
                <a:solidFill>
                  <a:srgbClr val="1B1F3B"/>
                </a:solidFill>
                <a:latin typeface="Calibri" pitchFamily="34" charset="0"/>
                <a:ea typeface="Calibri" pitchFamily="34" charset="-122"/>
                <a:cs typeface="Calibri" pitchFamily="34" charset="-120"/>
              </a:rPr>
              <a:t>Réseaux sociaux</a:t>
            </a:r>
            <a:endParaRPr lang="en-US" sz="1300" dirty="0"/>
          </a:p>
        </p:txBody>
      </p:sp>
      <p:sp>
        <p:nvSpPr>
          <p:cNvPr id="8" name="Text 5"/>
          <p:cNvSpPr txBox="1"/>
          <p:nvPr/>
        </p:nvSpPr>
        <p:spPr>
          <a:xfrm>
            <a:off x="2587752" y="1947672"/>
            <a:ext cx="36576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1</a:t>
            </a:r>
            <a:endParaRPr lang="en-US" sz="1200" dirty="0"/>
          </a:p>
        </p:txBody>
      </p:sp>
      <p:sp>
        <p:nvSpPr>
          <p:cNvPr id="9" name="Shape 6"/>
          <p:cNvSpPr/>
          <p:nvPr/>
        </p:nvSpPr>
        <p:spPr>
          <a:xfrm>
            <a:off x="3310128" y="1874520"/>
            <a:ext cx="2542032" cy="1874520"/>
          </a:xfrm>
          <a:prstGeom prst="rect">
            <a:avLst/>
          </a:prstGeom>
          <a:solidFill>
            <a:srgbClr val="FFFFFF"/>
          </a:solidFill>
          <a:ln/>
          <a:effectLst>
            <a:outerShdw blurRad="63500" dist="25400" dir="5400000" algn="bl" rotWithShape="0">
              <a:srgbClr val="9AA1B8">
                <a:alpha val="25000"/>
              </a:srgbClr>
            </a:outerShdw>
          </a:effectLst>
        </p:spPr>
      </p:sp>
      <p:sp>
        <p:nvSpPr>
          <p:cNvPr id="10" name="Shape 7"/>
          <p:cNvSpPr/>
          <p:nvPr/>
        </p:nvSpPr>
        <p:spPr>
          <a:xfrm>
            <a:off x="4261104" y="2130552"/>
            <a:ext cx="640080" cy="640080"/>
          </a:xfrm>
          <a:prstGeom prst="ellipse">
            <a:avLst/>
          </a:prstGeom>
          <a:solidFill>
            <a:srgbClr val="FF4B5C"/>
          </a:solidFill>
          <a:ln/>
        </p:spPr>
      </p:sp>
      <p:pic>
        <p:nvPicPr>
          <p:cNvPr id="11" name="Image 1" descr="/home/claude/attention_pptx/icons/bell_FFFFFF.png"/>
          <p:cNvPicPr>
            <a:picLocks noChangeAspect="1"/>
          </p:cNvPicPr>
          <p:nvPr/>
        </p:nvPicPr>
        <p:blipFill>
          <a:blip r:embed="rId4"/>
          <a:stretch>
            <a:fillRect/>
          </a:stretch>
        </p:blipFill>
        <p:spPr>
          <a:xfrm>
            <a:off x="4405122" y="2274570"/>
            <a:ext cx="352044" cy="352044"/>
          </a:xfrm>
          <a:prstGeom prst="rect">
            <a:avLst/>
          </a:prstGeom>
        </p:spPr>
      </p:pic>
      <p:sp>
        <p:nvSpPr>
          <p:cNvPr id="62" name="Shape 7"/>
          <p:cNvSpPr/>
          <p:nvPr/>
        </p:nvSpPr>
        <p:spPr>
          <a:xfrm>
            <a:off x="4261104" y="2130552"/>
            <a:ext cx="640080" cy="640080"/>
          </a:xfrm>
          <a:prstGeom prst="ellipse">
            <a:avLst/>
          </a:prstGeom>
          <a:solidFill>
            <a:srgbClr val="FF4B5C"/>
          </a:solidFill>
          <a:ln/>
        </p:spPr>
      </p:sp>
      <p:pic>
        <p:nvPicPr>
          <p:cNvPr id="63" name="Image 1" descr="/home/claude/attention_pptx/icons/bell_FFFFFF.png"/>
          <p:cNvPicPr>
            <a:picLocks noChangeAspect="1"/>
          </p:cNvPicPr>
          <p:nvPr/>
        </p:nvPicPr>
        <p:blipFill>
          <a:blip r:embed="rId4"/>
          <a:stretch>
            <a:fillRect/>
          </a:stretch>
        </p:blipFill>
        <p:spPr>
          <a:xfrm>
            <a:off x="4405122" y="2274570"/>
            <a:ext cx="352044" cy="352044"/>
          </a:xfrm>
          <a:prstGeom prst="rect">
            <a:avLst/>
          </a:prstGeom>
        </p:spPr>
      </p:pic>
      <p:sp>
        <p:nvSpPr>
          <p:cNvPr id="12" name="Text 8"/>
          <p:cNvSpPr txBox="1"/>
          <p:nvPr/>
        </p:nvSpPr>
        <p:spPr>
          <a:xfrm>
            <a:off x="3401568" y="2926080"/>
            <a:ext cx="2359152" cy="640080"/>
          </a:xfrm>
          <a:prstGeom prst="rect">
            <a:avLst/>
          </a:prstGeom>
          <a:noFill/>
          <a:ln/>
        </p:spPr>
        <p:txBody>
          <a:bodyPr wrap="square" lIns="0" tIns="0" rIns="0" bIns="0" rtlCol="0" anchor="t"/>
          <a:lstStyle/>
          <a:p>
            <a:pPr marL="0" indent="0" algn="ctr">
              <a:buNone/>
            </a:pPr>
            <a:r>
              <a:rPr lang="en-US" sz="1300" b="1" dirty="0">
                <a:solidFill>
                  <a:srgbClr val="1B1F3B"/>
                </a:solidFill>
                <a:latin typeface="Calibri" pitchFamily="34" charset="0"/>
                <a:ea typeface="Calibri" pitchFamily="34" charset="-122"/>
                <a:cs typeface="Calibri" pitchFamily="34" charset="-120"/>
              </a:rPr>
              <a:t>Notifications</a:t>
            </a:r>
            <a:endParaRPr lang="en-US" sz="1300" dirty="0"/>
          </a:p>
        </p:txBody>
      </p:sp>
      <p:sp>
        <p:nvSpPr>
          <p:cNvPr id="13" name="Text 9"/>
          <p:cNvSpPr txBox="1"/>
          <p:nvPr/>
        </p:nvSpPr>
        <p:spPr>
          <a:xfrm>
            <a:off x="5349240" y="1947672"/>
            <a:ext cx="36576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2</a:t>
            </a:r>
            <a:endParaRPr lang="en-US" sz="1200" dirty="0"/>
          </a:p>
        </p:txBody>
      </p:sp>
      <p:sp>
        <p:nvSpPr>
          <p:cNvPr id="14" name="Shape 10"/>
          <p:cNvSpPr/>
          <p:nvPr/>
        </p:nvSpPr>
        <p:spPr>
          <a:xfrm>
            <a:off x="6071616" y="1874520"/>
            <a:ext cx="2542032" cy="1874520"/>
          </a:xfrm>
          <a:prstGeom prst="rect">
            <a:avLst/>
          </a:prstGeom>
          <a:solidFill>
            <a:srgbClr val="FFFFFF"/>
          </a:solidFill>
          <a:ln/>
          <a:effectLst>
            <a:outerShdw blurRad="63500" dist="25400" dir="5400000" algn="bl" rotWithShape="0">
              <a:srgbClr val="9AA1B8">
                <a:alpha val="25000"/>
              </a:srgbClr>
            </a:outerShdw>
          </a:effectLst>
        </p:spPr>
      </p:sp>
      <p:sp>
        <p:nvSpPr>
          <p:cNvPr id="64" name="Shape 10"/>
          <p:cNvSpPr/>
          <p:nvPr/>
        </p:nvSpPr>
        <p:spPr>
          <a:xfrm>
            <a:off x="6071616" y="1874520"/>
            <a:ext cx="2542032" cy="1874520"/>
          </a:xfrm>
          <a:prstGeom prst="rect">
            <a:avLst/>
          </a:prstGeom>
          <a:solidFill>
            <a:srgbClr val="FFFFFF"/>
          </a:solidFill>
          <a:ln/>
          <a:effectLst>
            <a:outerShdw blurRad="63500" dist="25400" dir="5400000" algn="bl" rotWithShape="0">
              <a:srgbClr val="9AA1B8">
                <a:alpha val="25000"/>
              </a:srgbClr>
            </a:outerShdw>
          </a:effectLst>
        </p:spPr>
      </p:sp>
      <p:sp>
        <p:nvSpPr>
          <p:cNvPr id="15" name="Shape 11"/>
          <p:cNvSpPr/>
          <p:nvPr/>
        </p:nvSpPr>
        <p:spPr>
          <a:xfrm>
            <a:off x="7022592" y="2130552"/>
            <a:ext cx="640080" cy="640080"/>
          </a:xfrm>
          <a:prstGeom prst="ellipse">
            <a:avLst/>
          </a:prstGeom>
          <a:solidFill>
            <a:srgbClr val="1B1F3B"/>
          </a:solidFill>
          <a:ln/>
        </p:spPr>
      </p:sp>
      <p:pic>
        <p:nvPicPr>
          <p:cNvPr id="16" name="Image 2" descr="/home/claude/attention_pptx/icons/refreshCw_FFFFFF.png"/>
          <p:cNvPicPr>
            <a:picLocks noChangeAspect="1"/>
          </p:cNvPicPr>
          <p:nvPr/>
        </p:nvPicPr>
        <p:blipFill>
          <a:blip r:embed="rId5"/>
          <a:stretch>
            <a:fillRect/>
          </a:stretch>
        </p:blipFill>
        <p:spPr>
          <a:xfrm>
            <a:off x="7166610" y="2274570"/>
            <a:ext cx="352044" cy="352044"/>
          </a:xfrm>
          <a:prstGeom prst="rect">
            <a:avLst/>
          </a:prstGeom>
        </p:spPr>
      </p:pic>
      <p:pic>
        <p:nvPicPr>
          <p:cNvPr id="65" name="Image 2" descr="/home/claude/attention_pptx/icons/refreshCw_FFFFFF.png"/>
          <p:cNvPicPr>
            <a:picLocks noChangeAspect="1"/>
          </p:cNvPicPr>
          <p:nvPr/>
        </p:nvPicPr>
        <p:blipFill>
          <a:blip r:embed="rId5"/>
          <a:stretch>
            <a:fillRect/>
          </a:stretch>
        </p:blipFill>
        <p:spPr>
          <a:xfrm>
            <a:off x="7166610" y="2274570"/>
            <a:ext cx="352044" cy="352044"/>
          </a:xfrm>
          <a:prstGeom prst="rect">
            <a:avLst/>
          </a:prstGeom>
        </p:spPr>
      </p:pic>
      <p:sp>
        <p:nvSpPr>
          <p:cNvPr id="17" name="Text 12"/>
          <p:cNvSpPr txBox="1"/>
          <p:nvPr/>
        </p:nvSpPr>
        <p:spPr>
          <a:xfrm>
            <a:off x="6163056" y="2926080"/>
            <a:ext cx="2359152" cy="640080"/>
          </a:xfrm>
          <a:prstGeom prst="rect">
            <a:avLst/>
          </a:prstGeom>
          <a:noFill/>
          <a:ln/>
        </p:spPr>
        <p:txBody>
          <a:bodyPr wrap="square" lIns="0" tIns="0" rIns="0" bIns="0" rtlCol="0" anchor="t"/>
          <a:lstStyle/>
          <a:p>
            <a:pPr marL="0" indent="0" algn="ctr">
              <a:buNone/>
            </a:pPr>
            <a:r>
              <a:rPr lang="en-US" sz="1300" b="1" dirty="0">
                <a:solidFill>
                  <a:srgbClr val="1B1F3B"/>
                </a:solidFill>
                <a:latin typeface="Calibri" pitchFamily="34" charset="0"/>
                <a:ea typeface="Calibri" pitchFamily="34" charset="-122"/>
                <a:cs typeface="Calibri" pitchFamily="34" charset="-120"/>
              </a:rPr>
              <a:t>Défilement infini</a:t>
            </a:r>
            <a:endParaRPr lang="en-US" sz="1300" dirty="0"/>
          </a:p>
        </p:txBody>
      </p:sp>
      <p:sp>
        <p:nvSpPr>
          <p:cNvPr id="18" name="Text 13"/>
          <p:cNvSpPr txBox="1"/>
          <p:nvPr/>
        </p:nvSpPr>
        <p:spPr>
          <a:xfrm>
            <a:off x="8110728" y="1947672"/>
            <a:ext cx="36576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3</a:t>
            </a:r>
            <a:endParaRPr lang="en-US" sz="1200" dirty="0"/>
          </a:p>
        </p:txBody>
      </p:sp>
      <p:sp>
        <p:nvSpPr>
          <p:cNvPr id="66" name="Text 13"/>
          <p:cNvSpPr txBox="1"/>
          <p:nvPr/>
        </p:nvSpPr>
        <p:spPr>
          <a:xfrm>
            <a:off x="8110728" y="1947672"/>
            <a:ext cx="36576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3</a:t>
            </a:r>
            <a:endParaRPr lang="en-US" sz="1200" dirty="0"/>
          </a:p>
        </p:txBody>
      </p:sp>
      <p:sp>
        <p:nvSpPr>
          <p:cNvPr id="19" name="Shape 14"/>
          <p:cNvSpPr/>
          <p:nvPr/>
        </p:nvSpPr>
        <p:spPr>
          <a:xfrm>
            <a:off x="8833104" y="1874520"/>
            <a:ext cx="2542032" cy="1874520"/>
          </a:xfrm>
          <a:prstGeom prst="rect">
            <a:avLst/>
          </a:prstGeom>
          <a:solidFill>
            <a:srgbClr val="FFFFFF"/>
          </a:solidFill>
          <a:ln/>
          <a:effectLst>
            <a:outerShdw blurRad="63500" dist="25400" dir="5400000" algn="bl" rotWithShape="0">
              <a:srgbClr val="9AA1B8">
                <a:alpha val="25000"/>
              </a:srgbClr>
            </a:outerShdw>
          </a:effectLst>
        </p:spPr>
      </p:sp>
      <p:sp>
        <p:nvSpPr>
          <p:cNvPr id="20" name="Shape 15"/>
          <p:cNvSpPr/>
          <p:nvPr/>
        </p:nvSpPr>
        <p:spPr>
          <a:xfrm>
            <a:off x="9784080" y="2130552"/>
            <a:ext cx="640080" cy="640080"/>
          </a:xfrm>
          <a:prstGeom prst="ellipse">
            <a:avLst/>
          </a:prstGeom>
          <a:solidFill>
            <a:srgbClr val="FF4B5C"/>
          </a:solidFill>
          <a:ln/>
        </p:spPr>
      </p:sp>
      <p:pic>
        <p:nvPicPr>
          <p:cNvPr id="21" name="Image 3" descr="/home/claude/attention_pptx/icons/cpu_FFFFFF.png"/>
          <p:cNvPicPr>
            <a:picLocks noChangeAspect="1"/>
          </p:cNvPicPr>
          <p:nvPr/>
        </p:nvPicPr>
        <p:blipFill>
          <a:blip r:embed="rId6"/>
          <a:stretch>
            <a:fillRect/>
          </a:stretch>
        </p:blipFill>
        <p:spPr>
          <a:xfrm>
            <a:off x="9928098" y="2274570"/>
            <a:ext cx="352044" cy="352044"/>
          </a:xfrm>
          <a:prstGeom prst="rect">
            <a:avLst/>
          </a:prstGeom>
        </p:spPr>
      </p:pic>
      <p:sp>
        <p:nvSpPr>
          <p:cNvPr id="22" name="Text 16"/>
          <p:cNvSpPr txBox="1"/>
          <p:nvPr/>
        </p:nvSpPr>
        <p:spPr>
          <a:xfrm>
            <a:off x="8924544" y="2926080"/>
            <a:ext cx="2359152" cy="640080"/>
          </a:xfrm>
          <a:prstGeom prst="rect">
            <a:avLst/>
          </a:prstGeom>
          <a:noFill/>
          <a:ln/>
        </p:spPr>
        <p:txBody>
          <a:bodyPr wrap="square" lIns="0" tIns="0" rIns="0" bIns="0" rtlCol="0" anchor="t"/>
          <a:lstStyle/>
          <a:p>
            <a:pPr marL="0" indent="0" algn="ctr">
              <a:buNone/>
            </a:pPr>
            <a:r>
              <a:rPr lang="en-US" sz="1300" b="1" dirty="0">
                <a:solidFill>
                  <a:srgbClr val="1B1F3B"/>
                </a:solidFill>
                <a:latin typeface="Calibri" pitchFamily="34" charset="0"/>
                <a:ea typeface="Calibri" pitchFamily="34" charset="-122"/>
                <a:cs typeface="Calibri" pitchFamily="34" charset="-120"/>
              </a:rPr>
              <a:t>Algorithmes</a:t>
            </a:r>
            <a:endParaRPr lang="en-US" sz="1300" dirty="0"/>
          </a:p>
        </p:txBody>
      </p:sp>
      <p:pic>
        <p:nvPicPr>
          <p:cNvPr id="67" name="Image 3" descr="/home/claude/attention_pptx/icons/cpu_FFFFFF.png"/>
          <p:cNvPicPr>
            <a:picLocks noChangeAspect="1"/>
          </p:cNvPicPr>
          <p:nvPr/>
        </p:nvPicPr>
        <p:blipFill>
          <a:blip r:embed="rId6"/>
          <a:stretch>
            <a:fillRect/>
          </a:stretch>
        </p:blipFill>
        <p:spPr>
          <a:xfrm>
            <a:off x="9928098" y="2274570"/>
            <a:ext cx="352044" cy="352044"/>
          </a:xfrm>
          <a:prstGeom prst="rect">
            <a:avLst/>
          </a:prstGeom>
        </p:spPr>
      </p:pic>
      <p:sp>
        <p:nvSpPr>
          <p:cNvPr id="68" name="Text 16"/>
          <p:cNvSpPr txBox="1"/>
          <p:nvPr/>
        </p:nvSpPr>
        <p:spPr>
          <a:xfrm>
            <a:off x="8924544" y="2926080"/>
            <a:ext cx="2359152" cy="640080"/>
          </a:xfrm>
          <a:prstGeom prst="rect">
            <a:avLst/>
          </a:prstGeom>
          <a:noFill/>
          <a:ln/>
        </p:spPr>
        <p:txBody>
          <a:bodyPr wrap="square" lIns="0" tIns="0" rIns="0" bIns="0" rtlCol="0" anchor="t"/>
          <a:lstStyle/>
          <a:p>
            <a:pPr marL="0" indent="0" algn="ctr">
              <a:buNone/>
            </a:pPr>
            <a:r>
              <a:rPr lang="en-US" sz="1300" b="1" dirty="0">
                <a:solidFill>
                  <a:srgbClr val="1B1F3B"/>
                </a:solidFill>
                <a:latin typeface="Calibri" pitchFamily="34" charset="0"/>
                <a:ea typeface="Calibri" pitchFamily="34" charset="-122"/>
                <a:cs typeface="Calibri" pitchFamily="34" charset="-120"/>
              </a:rPr>
              <a:t>Algorithmes</a:t>
            </a:r>
            <a:endParaRPr lang="en-US" sz="1300" dirty="0"/>
          </a:p>
        </p:txBody>
      </p:sp>
      <p:sp>
        <p:nvSpPr>
          <p:cNvPr id="23" name="Text 17"/>
          <p:cNvSpPr txBox="1"/>
          <p:nvPr/>
        </p:nvSpPr>
        <p:spPr>
          <a:xfrm>
            <a:off x="10872216" y="1947672"/>
            <a:ext cx="36576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4</a:t>
            </a:r>
            <a:endParaRPr lang="en-US" sz="1200" dirty="0"/>
          </a:p>
        </p:txBody>
      </p:sp>
      <p:sp>
        <p:nvSpPr>
          <p:cNvPr id="24" name="Shape 18"/>
          <p:cNvSpPr/>
          <p:nvPr/>
        </p:nvSpPr>
        <p:spPr>
          <a:xfrm>
            <a:off x="548640" y="4023360"/>
            <a:ext cx="2542032" cy="1874520"/>
          </a:xfrm>
          <a:prstGeom prst="rect">
            <a:avLst/>
          </a:prstGeom>
          <a:solidFill>
            <a:srgbClr val="FFFFFF"/>
          </a:solidFill>
          <a:ln/>
          <a:effectLst>
            <a:outerShdw blurRad="63500" dist="25400" dir="5400000" algn="bl" rotWithShape="0">
              <a:srgbClr val="9AA1B8">
                <a:alpha val="25000"/>
              </a:srgbClr>
            </a:outerShdw>
          </a:effectLst>
        </p:spPr>
      </p:sp>
      <p:sp>
        <p:nvSpPr>
          <p:cNvPr id="25" name="Shape 19"/>
          <p:cNvSpPr/>
          <p:nvPr/>
        </p:nvSpPr>
        <p:spPr>
          <a:xfrm>
            <a:off x="1499616" y="4279392"/>
            <a:ext cx="640080" cy="640080"/>
          </a:xfrm>
          <a:prstGeom prst="ellipse">
            <a:avLst/>
          </a:prstGeom>
          <a:solidFill>
            <a:srgbClr val="1B1F3B"/>
          </a:solidFill>
          <a:ln/>
        </p:spPr>
      </p:sp>
      <p:pic>
        <p:nvPicPr>
          <p:cNvPr id="26" name="Image 4" descr="/home/claude/attention_pptx/icons/heart_FFFFFF.png"/>
          <p:cNvPicPr>
            <a:picLocks noChangeAspect="1"/>
          </p:cNvPicPr>
          <p:nvPr/>
        </p:nvPicPr>
        <p:blipFill>
          <a:blip r:embed="rId7"/>
          <a:stretch>
            <a:fillRect/>
          </a:stretch>
        </p:blipFill>
        <p:spPr>
          <a:xfrm>
            <a:off x="1643634" y="4423410"/>
            <a:ext cx="352044" cy="352044"/>
          </a:xfrm>
          <a:prstGeom prst="rect">
            <a:avLst/>
          </a:prstGeom>
        </p:spPr>
      </p:pic>
      <p:sp>
        <p:nvSpPr>
          <p:cNvPr id="27" name="Text 20"/>
          <p:cNvSpPr txBox="1"/>
          <p:nvPr/>
        </p:nvSpPr>
        <p:spPr>
          <a:xfrm>
            <a:off x="640080" y="5074920"/>
            <a:ext cx="2359152" cy="640080"/>
          </a:xfrm>
          <a:prstGeom prst="rect">
            <a:avLst/>
          </a:prstGeom>
          <a:noFill/>
          <a:ln/>
        </p:spPr>
        <p:txBody>
          <a:bodyPr wrap="square" lIns="0" tIns="0" rIns="0" bIns="0" rtlCol="0" anchor="t"/>
          <a:lstStyle/>
          <a:p>
            <a:pPr marL="0" indent="0" algn="ctr">
              <a:buNone/>
            </a:pPr>
            <a:r>
              <a:rPr lang="en-US" sz="1300" b="1" dirty="0">
                <a:solidFill>
                  <a:srgbClr val="1B1F3B"/>
                </a:solidFill>
                <a:latin typeface="Calibri" pitchFamily="34" charset="0"/>
                <a:ea typeface="Calibri" pitchFamily="34" charset="-122"/>
                <a:cs typeface="Calibri" pitchFamily="34" charset="-120"/>
              </a:rPr>
              <a:t>Likes &amp; partages</a:t>
            </a:r>
            <a:endParaRPr lang="en-US" sz="1300" dirty="0"/>
          </a:p>
        </p:txBody>
      </p:sp>
      <p:sp>
        <p:nvSpPr>
          <p:cNvPr id="28" name="Text 21"/>
          <p:cNvSpPr txBox="1"/>
          <p:nvPr/>
        </p:nvSpPr>
        <p:spPr>
          <a:xfrm>
            <a:off x="2587752" y="4096512"/>
            <a:ext cx="36576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5</a:t>
            </a:r>
            <a:endParaRPr lang="en-US" sz="1200" dirty="0"/>
          </a:p>
        </p:txBody>
      </p:sp>
      <p:sp>
        <p:nvSpPr>
          <p:cNvPr id="29" name="Shape 22"/>
          <p:cNvSpPr/>
          <p:nvPr/>
        </p:nvSpPr>
        <p:spPr>
          <a:xfrm>
            <a:off x="3310128" y="4023360"/>
            <a:ext cx="2542032" cy="1874520"/>
          </a:xfrm>
          <a:prstGeom prst="rect">
            <a:avLst/>
          </a:prstGeom>
          <a:solidFill>
            <a:srgbClr val="FFFFFF"/>
          </a:solidFill>
          <a:ln/>
          <a:effectLst>
            <a:outerShdw blurRad="63500" dist="25400" dir="5400000" algn="bl" rotWithShape="0">
              <a:srgbClr val="9AA1B8">
                <a:alpha val="25000"/>
              </a:srgbClr>
            </a:outerShdw>
          </a:effectLst>
        </p:spPr>
      </p:sp>
      <p:sp>
        <p:nvSpPr>
          <p:cNvPr id="30" name="Shape 23"/>
          <p:cNvSpPr/>
          <p:nvPr/>
        </p:nvSpPr>
        <p:spPr>
          <a:xfrm>
            <a:off x="4261104" y="4279392"/>
            <a:ext cx="640080" cy="640080"/>
          </a:xfrm>
          <a:prstGeom prst="ellipse">
            <a:avLst/>
          </a:prstGeom>
          <a:solidFill>
            <a:srgbClr val="FF4B5C"/>
          </a:solidFill>
          <a:ln/>
        </p:spPr>
      </p:sp>
      <p:pic>
        <p:nvPicPr>
          <p:cNvPr id="31" name="Image 5" descr="/home/claude/attention_pptx/icons/film_FFFFFF.png"/>
          <p:cNvPicPr>
            <a:picLocks noChangeAspect="1"/>
          </p:cNvPicPr>
          <p:nvPr/>
        </p:nvPicPr>
        <p:blipFill>
          <a:blip r:embed="rId8"/>
          <a:stretch>
            <a:fillRect/>
          </a:stretch>
        </p:blipFill>
        <p:spPr>
          <a:xfrm>
            <a:off x="4405122" y="4423410"/>
            <a:ext cx="352044" cy="352044"/>
          </a:xfrm>
          <a:prstGeom prst="rect">
            <a:avLst/>
          </a:prstGeom>
        </p:spPr>
      </p:pic>
      <p:sp>
        <p:nvSpPr>
          <p:cNvPr id="69" name="Shape 23"/>
          <p:cNvSpPr/>
          <p:nvPr/>
        </p:nvSpPr>
        <p:spPr>
          <a:xfrm>
            <a:off x="4261104" y="4279392"/>
            <a:ext cx="640080" cy="640080"/>
          </a:xfrm>
          <a:prstGeom prst="ellipse">
            <a:avLst/>
          </a:prstGeom>
          <a:solidFill>
            <a:srgbClr val="FF4B5C"/>
          </a:solidFill>
          <a:ln/>
        </p:spPr>
      </p:sp>
      <p:pic>
        <p:nvPicPr>
          <p:cNvPr id="70" name="Image 5" descr="/home/claude/attention_pptx/icons/film_FFFFFF.png"/>
          <p:cNvPicPr>
            <a:picLocks noChangeAspect="1"/>
          </p:cNvPicPr>
          <p:nvPr/>
        </p:nvPicPr>
        <p:blipFill>
          <a:blip r:embed="rId8"/>
          <a:stretch>
            <a:fillRect/>
          </a:stretch>
        </p:blipFill>
        <p:spPr>
          <a:xfrm>
            <a:off x="4405122" y="4423410"/>
            <a:ext cx="352044" cy="352044"/>
          </a:xfrm>
          <a:prstGeom prst="rect">
            <a:avLst/>
          </a:prstGeom>
        </p:spPr>
      </p:pic>
      <p:sp>
        <p:nvSpPr>
          <p:cNvPr id="32" name="Text 24"/>
          <p:cNvSpPr txBox="1"/>
          <p:nvPr/>
        </p:nvSpPr>
        <p:spPr>
          <a:xfrm>
            <a:off x="3401568" y="5074920"/>
            <a:ext cx="2359152" cy="640080"/>
          </a:xfrm>
          <a:prstGeom prst="rect">
            <a:avLst/>
          </a:prstGeom>
          <a:noFill/>
          <a:ln/>
        </p:spPr>
        <p:txBody>
          <a:bodyPr wrap="square" lIns="0" tIns="0" rIns="0" bIns="0" rtlCol="0" anchor="t"/>
          <a:lstStyle/>
          <a:p>
            <a:pPr marL="0" indent="0" algn="ctr">
              <a:buNone/>
            </a:pPr>
            <a:r>
              <a:rPr lang="en-US" sz="1300" b="1" dirty="0">
                <a:solidFill>
                  <a:srgbClr val="1B1F3B"/>
                </a:solidFill>
                <a:latin typeface="Calibri" pitchFamily="34" charset="0"/>
                <a:ea typeface="Calibri" pitchFamily="34" charset="-122"/>
                <a:cs typeface="Calibri" pitchFamily="34" charset="-120"/>
              </a:rPr>
              <a:t>Vidéos courtes</a:t>
            </a:r>
            <a:endParaRPr lang="en-US" sz="1300" dirty="0"/>
          </a:p>
        </p:txBody>
      </p:sp>
      <p:sp>
        <p:nvSpPr>
          <p:cNvPr id="33" name="Text 25"/>
          <p:cNvSpPr txBox="1"/>
          <p:nvPr/>
        </p:nvSpPr>
        <p:spPr>
          <a:xfrm>
            <a:off x="5349240" y="4096512"/>
            <a:ext cx="36576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6</a:t>
            </a:r>
            <a:endParaRPr lang="en-US" sz="1200" dirty="0"/>
          </a:p>
        </p:txBody>
      </p:sp>
      <p:sp>
        <p:nvSpPr>
          <p:cNvPr id="34" name="Shape 26"/>
          <p:cNvSpPr/>
          <p:nvPr/>
        </p:nvSpPr>
        <p:spPr>
          <a:xfrm>
            <a:off x="6071616" y="4023360"/>
            <a:ext cx="2542032" cy="1874520"/>
          </a:xfrm>
          <a:prstGeom prst="rect">
            <a:avLst/>
          </a:prstGeom>
          <a:solidFill>
            <a:srgbClr val="FFFFFF"/>
          </a:solidFill>
          <a:ln/>
          <a:effectLst>
            <a:outerShdw blurRad="63500" dist="25400" dir="5400000" algn="bl" rotWithShape="0">
              <a:srgbClr val="9AA1B8">
                <a:alpha val="25000"/>
              </a:srgbClr>
            </a:outerShdw>
          </a:effectLst>
        </p:spPr>
      </p:sp>
      <p:sp>
        <p:nvSpPr>
          <p:cNvPr id="71" name="Shape 26"/>
          <p:cNvSpPr/>
          <p:nvPr/>
        </p:nvSpPr>
        <p:spPr>
          <a:xfrm>
            <a:off x="6071616" y="4023360"/>
            <a:ext cx="2542032" cy="1874520"/>
          </a:xfrm>
          <a:prstGeom prst="rect">
            <a:avLst/>
          </a:prstGeom>
          <a:solidFill>
            <a:srgbClr val="FFFFFF"/>
          </a:solidFill>
          <a:ln/>
          <a:effectLst>
            <a:outerShdw blurRad="63500" dist="25400" dir="5400000" algn="bl" rotWithShape="0">
              <a:srgbClr val="9AA1B8">
                <a:alpha val="25000"/>
              </a:srgbClr>
            </a:outerShdw>
          </a:effectLst>
        </p:spPr>
      </p:sp>
      <p:sp>
        <p:nvSpPr>
          <p:cNvPr id="35" name="Shape 27"/>
          <p:cNvSpPr/>
          <p:nvPr/>
        </p:nvSpPr>
        <p:spPr>
          <a:xfrm>
            <a:off x="7022592" y="4279392"/>
            <a:ext cx="640080" cy="640080"/>
          </a:xfrm>
          <a:prstGeom prst="ellipse">
            <a:avLst/>
          </a:prstGeom>
          <a:solidFill>
            <a:srgbClr val="1B1F3B"/>
          </a:solidFill>
          <a:ln/>
        </p:spPr>
      </p:sp>
      <p:pic>
        <p:nvPicPr>
          <p:cNvPr id="36" name="Image 6" descr="/home/claude/attention_pptx/icons/zap_FFFFFF.png"/>
          <p:cNvPicPr>
            <a:picLocks noChangeAspect="1"/>
          </p:cNvPicPr>
          <p:nvPr/>
        </p:nvPicPr>
        <p:blipFill>
          <a:blip r:embed="rId9"/>
          <a:stretch>
            <a:fillRect/>
          </a:stretch>
        </p:blipFill>
        <p:spPr>
          <a:xfrm>
            <a:off x="7166610" y="4423410"/>
            <a:ext cx="352044" cy="352044"/>
          </a:xfrm>
          <a:prstGeom prst="rect">
            <a:avLst/>
          </a:prstGeom>
        </p:spPr>
      </p:pic>
      <p:sp>
        <p:nvSpPr>
          <p:cNvPr id="37" name="Text 28"/>
          <p:cNvSpPr txBox="1"/>
          <p:nvPr/>
        </p:nvSpPr>
        <p:spPr>
          <a:xfrm>
            <a:off x="6163056" y="5074920"/>
            <a:ext cx="2359152" cy="640080"/>
          </a:xfrm>
          <a:prstGeom prst="rect">
            <a:avLst/>
          </a:prstGeom>
          <a:noFill/>
          <a:ln/>
        </p:spPr>
        <p:txBody>
          <a:bodyPr wrap="square" lIns="0" tIns="0" rIns="0" bIns="0" rtlCol="0" anchor="t"/>
          <a:lstStyle/>
          <a:p>
            <a:pPr marL="0" indent="0" algn="ctr">
              <a:buNone/>
            </a:pPr>
            <a:r>
              <a:rPr lang="en-US" sz="1300" b="1" dirty="0">
                <a:solidFill>
                  <a:srgbClr val="1B1F3B"/>
                </a:solidFill>
                <a:latin typeface="Calibri" pitchFamily="34" charset="0"/>
                <a:ea typeface="Calibri" pitchFamily="34" charset="-122"/>
                <a:cs typeface="Calibri" pitchFamily="34" charset="-120"/>
              </a:rPr>
              <a:t>Émotions</a:t>
            </a:r>
            <a:endParaRPr lang="en-US" sz="1300" dirty="0"/>
          </a:p>
        </p:txBody>
      </p:sp>
      <p:sp>
        <p:nvSpPr>
          <p:cNvPr id="38" name="Text 29"/>
          <p:cNvSpPr txBox="1"/>
          <p:nvPr/>
        </p:nvSpPr>
        <p:spPr>
          <a:xfrm>
            <a:off x="8110728" y="4096512"/>
            <a:ext cx="36576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7</a:t>
            </a:r>
            <a:endParaRPr lang="en-US" sz="1200" dirty="0"/>
          </a:p>
        </p:txBody>
      </p:sp>
      <p:sp>
        <p:nvSpPr>
          <p:cNvPr id="39" name="Shape 30"/>
          <p:cNvSpPr/>
          <p:nvPr/>
        </p:nvSpPr>
        <p:spPr>
          <a:xfrm>
            <a:off x="8833104" y="4023360"/>
            <a:ext cx="2542032" cy="1874520"/>
          </a:xfrm>
          <a:prstGeom prst="rect">
            <a:avLst/>
          </a:prstGeom>
          <a:solidFill>
            <a:srgbClr val="FFFFFF"/>
          </a:solidFill>
          <a:ln/>
          <a:effectLst>
            <a:outerShdw blurRad="63500" dist="25400" dir="5400000" algn="bl" rotWithShape="0">
              <a:srgbClr val="9AA1B8">
                <a:alpha val="25000"/>
              </a:srgbClr>
            </a:outerShdw>
          </a:effectLst>
        </p:spPr>
      </p:sp>
      <p:sp>
        <p:nvSpPr>
          <p:cNvPr id="40" name="Shape 31"/>
          <p:cNvSpPr/>
          <p:nvPr/>
        </p:nvSpPr>
        <p:spPr>
          <a:xfrm>
            <a:off x="9784080" y="4279392"/>
            <a:ext cx="640080" cy="640080"/>
          </a:xfrm>
          <a:prstGeom prst="ellipse">
            <a:avLst/>
          </a:prstGeom>
          <a:solidFill>
            <a:srgbClr val="FF4B5C"/>
          </a:solidFill>
          <a:ln/>
        </p:spPr>
      </p:sp>
      <p:pic>
        <p:nvPicPr>
          <p:cNvPr id="41" name="Image 7" descr="/home/claude/attention_pptx/icons/checkCircle_FFFFFF.png"/>
          <p:cNvPicPr>
            <a:picLocks noChangeAspect="1"/>
          </p:cNvPicPr>
          <p:nvPr/>
        </p:nvPicPr>
        <p:blipFill>
          <a:blip r:embed="rId10"/>
          <a:stretch>
            <a:fillRect/>
          </a:stretch>
        </p:blipFill>
        <p:spPr>
          <a:xfrm>
            <a:off x="9928098" y="4423410"/>
            <a:ext cx="352044" cy="352044"/>
          </a:xfrm>
          <a:prstGeom prst="rect">
            <a:avLst/>
          </a:prstGeom>
        </p:spPr>
      </p:pic>
      <p:sp>
        <p:nvSpPr>
          <p:cNvPr id="42" name="Text 32"/>
          <p:cNvSpPr txBox="1"/>
          <p:nvPr/>
        </p:nvSpPr>
        <p:spPr>
          <a:xfrm>
            <a:off x="8924544" y="5074920"/>
            <a:ext cx="2359152" cy="640080"/>
          </a:xfrm>
          <a:prstGeom prst="rect">
            <a:avLst/>
          </a:prstGeom>
          <a:noFill/>
          <a:ln/>
        </p:spPr>
        <p:txBody>
          <a:bodyPr wrap="square" lIns="0" tIns="0" rIns="0" bIns="0" rtlCol="0" anchor="t"/>
          <a:lstStyle/>
          <a:p>
            <a:pPr marL="0" indent="0" algn="ctr">
              <a:buNone/>
            </a:pPr>
            <a:r>
              <a:rPr lang="en-US" sz="1300" b="1" dirty="0">
                <a:solidFill>
                  <a:srgbClr val="1B1F3B"/>
                </a:solidFill>
                <a:latin typeface="Calibri" pitchFamily="34" charset="0"/>
                <a:ea typeface="Calibri" pitchFamily="34" charset="-122"/>
                <a:cs typeface="Calibri" pitchFamily="34" charset="-120"/>
              </a:rPr>
              <a:t>Récompense</a:t>
            </a:r>
            <a:endParaRPr lang="en-US" sz="1300" dirty="0"/>
          </a:p>
        </p:txBody>
      </p:sp>
      <p:sp>
        <p:nvSpPr>
          <p:cNvPr id="43" name="Text 33"/>
          <p:cNvSpPr txBox="1"/>
          <p:nvPr/>
        </p:nvSpPr>
        <p:spPr>
          <a:xfrm>
            <a:off x="10872216" y="4096512"/>
            <a:ext cx="36576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8</a:t>
            </a:r>
            <a:endParaRPr lang="en-US" sz="1200" dirty="0"/>
          </a:p>
        </p:txBody>
      </p:sp>
      <p:pic>
        <p:nvPicPr>
          <p:cNvPr id="72" name="Image 6" descr="/home/claude/attention_pptx/icons/zap_FFFFFF.png"/>
          <p:cNvPicPr>
            <a:picLocks noChangeAspect="1"/>
          </p:cNvPicPr>
          <p:nvPr/>
        </p:nvPicPr>
        <p:blipFill>
          <a:blip r:embed="rId9"/>
          <a:stretch>
            <a:fillRect/>
          </a:stretch>
        </p:blipFill>
        <p:spPr>
          <a:xfrm>
            <a:off x="7166610" y="4423410"/>
            <a:ext cx="352044" cy="352044"/>
          </a:xfrm>
          <a:prstGeom prst="rect">
            <a:avLst/>
          </a:prstGeom>
        </p:spPr>
      </p:pic>
      <p:sp>
        <p:nvSpPr>
          <p:cNvPr id="73" name="Text 28"/>
          <p:cNvSpPr txBox="1"/>
          <p:nvPr/>
        </p:nvSpPr>
        <p:spPr>
          <a:xfrm>
            <a:off x="6163056" y="5074920"/>
            <a:ext cx="2359152" cy="640080"/>
          </a:xfrm>
          <a:prstGeom prst="rect">
            <a:avLst/>
          </a:prstGeom>
          <a:noFill/>
          <a:ln/>
        </p:spPr>
        <p:txBody>
          <a:bodyPr wrap="square" lIns="0" tIns="0" rIns="0" bIns="0" rtlCol="0" anchor="t"/>
          <a:lstStyle/>
          <a:p>
            <a:pPr marL="0" indent="0" algn="ctr">
              <a:buNone/>
            </a:pPr>
            <a:r>
              <a:rPr lang="en-US" sz="1300" b="1" dirty="0">
                <a:solidFill>
                  <a:srgbClr val="1B1F3B"/>
                </a:solidFill>
                <a:latin typeface="Calibri" pitchFamily="34" charset="0"/>
                <a:ea typeface="Calibri" pitchFamily="34" charset="-122"/>
                <a:cs typeface="Calibri" pitchFamily="34" charset="-120"/>
              </a:rPr>
              <a:t>Émotions</a:t>
            </a:r>
            <a:endParaRPr lang="en-US" sz="1300" dirty="0"/>
          </a:p>
        </p:txBody>
      </p:sp>
      <p:sp>
        <p:nvSpPr>
          <p:cNvPr id="74" name="Text 29"/>
          <p:cNvSpPr txBox="1"/>
          <p:nvPr/>
        </p:nvSpPr>
        <p:spPr>
          <a:xfrm>
            <a:off x="8110728" y="4096512"/>
            <a:ext cx="36576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7</a:t>
            </a:r>
            <a:endParaRPr lang="en-US" sz="1200" dirty="0"/>
          </a:p>
        </p:txBody>
      </p:sp>
      <p:sp>
        <p:nvSpPr>
          <p:cNvPr id="75" name="Shape 30"/>
          <p:cNvSpPr/>
          <p:nvPr/>
        </p:nvSpPr>
        <p:spPr>
          <a:xfrm>
            <a:off x="8833104" y="4023360"/>
            <a:ext cx="2542032" cy="1874520"/>
          </a:xfrm>
          <a:prstGeom prst="rect">
            <a:avLst/>
          </a:prstGeom>
          <a:solidFill>
            <a:srgbClr val="FFFFFF"/>
          </a:solidFill>
          <a:ln/>
          <a:effectLst>
            <a:outerShdw blurRad="63500" dist="25400" dir="5400000" algn="bl" rotWithShape="0">
              <a:srgbClr val="9AA1B8">
                <a:alpha val="25000"/>
              </a:srgbClr>
            </a:outerShdw>
          </a:effectLst>
        </p:spPr>
      </p:sp>
      <p:sp>
        <p:nvSpPr>
          <p:cNvPr id="76" name="Shape 31"/>
          <p:cNvSpPr/>
          <p:nvPr/>
        </p:nvSpPr>
        <p:spPr>
          <a:xfrm>
            <a:off x="9784080" y="4279392"/>
            <a:ext cx="640080" cy="640080"/>
          </a:xfrm>
          <a:prstGeom prst="ellipse">
            <a:avLst/>
          </a:prstGeom>
          <a:solidFill>
            <a:srgbClr val="FF4B5C"/>
          </a:solidFill>
          <a:ln/>
        </p:spPr>
      </p:sp>
      <p:pic>
        <p:nvPicPr>
          <p:cNvPr id="77" name="Image 7" descr="/home/claude/attention_pptx/icons/checkCircle_FFFFFF.png"/>
          <p:cNvPicPr>
            <a:picLocks noChangeAspect="1"/>
          </p:cNvPicPr>
          <p:nvPr/>
        </p:nvPicPr>
        <p:blipFill>
          <a:blip r:embed="rId10"/>
          <a:stretch>
            <a:fillRect/>
          </a:stretch>
        </p:blipFill>
        <p:spPr>
          <a:xfrm>
            <a:off x="9928098" y="4423410"/>
            <a:ext cx="352044" cy="352044"/>
          </a:xfrm>
          <a:prstGeom prst="rect">
            <a:avLst/>
          </a:prstGeom>
        </p:spPr>
      </p:pic>
      <p:sp>
        <p:nvSpPr>
          <p:cNvPr id="78" name="Text 32"/>
          <p:cNvSpPr txBox="1"/>
          <p:nvPr/>
        </p:nvSpPr>
        <p:spPr>
          <a:xfrm>
            <a:off x="8924544" y="5074920"/>
            <a:ext cx="2359152" cy="640080"/>
          </a:xfrm>
          <a:prstGeom prst="rect">
            <a:avLst/>
          </a:prstGeom>
          <a:noFill/>
          <a:ln/>
        </p:spPr>
        <p:txBody>
          <a:bodyPr wrap="square" lIns="0" tIns="0" rIns="0" bIns="0" rtlCol="0" anchor="t"/>
          <a:lstStyle/>
          <a:p>
            <a:pPr marL="0" indent="0" algn="ctr">
              <a:buNone/>
            </a:pPr>
            <a:r>
              <a:rPr lang="en-US" sz="1300" b="1" dirty="0">
                <a:solidFill>
                  <a:srgbClr val="1B1F3B"/>
                </a:solidFill>
                <a:latin typeface="Calibri" pitchFamily="34" charset="0"/>
                <a:ea typeface="Calibri" pitchFamily="34" charset="-122"/>
                <a:cs typeface="Calibri" pitchFamily="34" charset="-120"/>
              </a:rPr>
              <a:t>Récompense</a:t>
            </a:r>
            <a:endParaRPr lang="en-US" sz="1300" dirty="0"/>
          </a:p>
        </p:txBody>
      </p:sp>
      <p:sp>
        <p:nvSpPr>
          <p:cNvPr id="79" name="Text 33"/>
          <p:cNvSpPr txBox="1"/>
          <p:nvPr/>
        </p:nvSpPr>
        <p:spPr>
          <a:xfrm>
            <a:off x="10872216" y="4096512"/>
            <a:ext cx="36576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8</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5F2"/>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CHAPITRE 2 · MÉCANISMES 1 – 2</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3000" b="1" dirty="0">
                <a:solidFill>
                  <a:srgbClr val="1B1F3B"/>
                </a:solidFill>
                <a:latin typeface="Cambria" pitchFamily="34" charset="0"/>
                <a:ea typeface="Cambria" pitchFamily="34" charset="-122"/>
                <a:cs typeface="Cambria" pitchFamily="34" charset="-120"/>
              </a:rPr>
              <a:t>Le terrain de jeu et la première alerte</a:t>
            </a:r>
            <a:endParaRPr lang="en-US" sz="3000" dirty="0"/>
          </a:p>
        </p:txBody>
      </p:sp>
      <p:sp>
        <p:nvSpPr>
          <p:cNvPr id="4" name="Shape 2"/>
          <p:cNvSpPr/>
          <p:nvPr/>
        </p:nvSpPr>
        <p:spPr>
          <a:xfrm>
            <a:off x="548640" y="1783080"/>
            <a:ext cx="5257800" cy="4297680"/>
          </a:xfrm>
          <a:prstGeom prst="rect">
            <a:avLst/>
          </a:prstGeom>
          <a:solidFill>
            <a:srgbClr val="FFFFFF"/>
          </a:solidFill>
          <a:ln/>
          <a:effectLst>
            <a:outerShdw blurRad="76200" dist="25400" dir="5400000" algn="bl" rotWithShape="0">
              <a:srgbClr val="9AA1B8">
                <a:alpha val="25000"/>
              </a:srgbClr>
            </a:outerShdw>
          </a:effectLst>
        </p:spPr>
      </p:sp>
      <p:sp>
        <p:nvSpPr>
          <p:cNvPr id="5" name="Shape 3"/>
          <p:cNvSpPr/>
          <p:nvPr/>
        </p:nvSpPr>
        <p:spPr>
          <a:xfrm>
            <a:off x="914400" y="2148840"/>
            <a:ext cx="685800" cy="685800"/>
          </a:xfrm>
          <a:prstGeom prst="ellipse">
            <a:avLst/>
          </a:prstGeom>
          <a:solidFill>
            <a:srgbClr val="1B1F3B"/>
          </a:solidFill>
          <a:ln/>
        </p:spPr>
      </p:sp>
      <p:pic>
        <p:nvPicPr>
          <p:cNvPr id="6" name="Image 0" descr="/home/claude/attention_pptx/icons/users_FFFFFF.png"/>
          <p:cNvPicPr>
            <a:picLocks noChangeAspect="1"/>
          </p:cNvPicPr>
          <p:nvPr/>
        </p:nvPicPr>
        <p:blipFill>
          <a:blip r:embed="rId3"/>
          <a:stretch>
            <a:fillRect/>
          </a:stretch>
        </p:blipFill>
        <p:spPr>
          <a:xfrm>
            <a:off x="1068705" y="2303145"/>
            <a:ext cx="377190" cy="377190"/>
          </a:xfrm>
          <a:prstGeom prst="rect">
            <a:avLst/>
          </a:prstGeom>
        </p:spPr>
      </p:pic>
      <p:sp>
        <p:nvSpPr>
          <p:cNvPr id="7" name="Text 4"/>
          <p:cNvSpPr txBox="1"/>
          <p:nvPr/>
        </p:nvSpPr>
        <p:spPr>
          <a:xfrm>
            <a:off x="1783080" y="2221992"/>
            <a:ext cx="3794760" cy="457200"/>
          </a:xfrm>
          <a:prstGeom prst="rect">
            <a:avLst/>
          </a:prstGeom>
          <a:noFill/>
          <a:ln/>
        </p:spPr>
        <p:txBody>
          <a:bodyPr wrap="square" lIns="0" tIns="0" rIns="0" bIns="0" rtlCol="0" anchor="ctr"/>
          <a:lstStyle/>
          <a:p>
            <a:pPr marL="0" indent="0">
              <a:buNone/>
            </a:pPr>
            <a:r>
              <a:rPr lang="en-US" sz="1800" b="1" dirty="0">
                <a:solidFill>
                  <a:srgbClr val="1B1F3B"/>
                </a:solidFill>
                <a:latin typeface="Cambria" pitchFamily="34" charset="0"/>
                <a:ea typeface="Cambria" pitchFamily="34" charset="-122"/>
                <a:cs typeface="Cambria" pitchFamily="34" charset="-120"/>
              </a:rPr>
              <a:t>1. Les réseaux sociaux</a:t>
            </a:r>
            <a:endParaRPr lang="en-US" sz="1800" dirty="0"/>
          </a:p>
        </p:txBody>
      </p:sp>
      <p:sp>
        <p:nvSpPr>
          <p:cNvPr id="8" name="Text 5"/>
          <p:cNvSpPr txBox="1"/>
          <p:nvPr/>
        </p:nvSpPr>
        <p:spPr>
          <a:xfrm>
            <a:off x="914400" y="3063240"/>
            <a:ext cx="4526280" cy="1371600"/>
          </a:xfrm>
          <a:prstGeom prst="rect">
            <a:avLst/>
          </a:prstGeom>
          <a:noFill/>
          <a:ln/>
        </p:spPr>
        <p:txBody>
          <a:bodyPr wrap="square" lIns="0" tIns="0" rIns="0" bIns="0" rtlCol="0" anchor="ctr"/>
          <a:lstStyle/>
          <a:p>
            <a:pPr marL="0" indent="0">
              <a:lnSpc>
                <a:spcPct val="125000"/>
              </a:lnSpc>
              <a:buNone/>
            </a:pPr>
            <a:r>
              <a:rPr lang="en-US" sz="1300" dirty="0">
                <a:solidFill>
                  <a:srgbClr val="5C6B8A"/>
                </a:solidFill>
                <a:latin typeface="Calibri" pitchFamily="34" charset="0"/>
                <a:ea typeface="Calibri" pitchFamily="34" charset="-122"/>
                <a:cs typeface="Calibri" pitchFamily="34" charset="-120"/>
              </a:rPr>
              <a:t>Ils constituent le terrain sur lequel s'exercent tous les autres mécanismes. Leur conception même — fil continu, contenus illimités, interactions sociales visibles — est pensée pour maximiser le temps passé plutôt que la satisfaction d'un besoin précis.</a:t>
            </a:r>
            <a:endParaRPr lang="en-US" sz="1300" dirty="0"/>
          </a:p>
        </p:txBody>
      </p:sp>
      <p:sp>
        <p:nvSpPr>
          <p:cNvPr id="9" name="Shape 6"/>
          <p:cNvSpPr/>
          <p:nvPr/>
        </p:nvSpPr>
        <p:spPr>
          <a:xfrm>
            <a:off x="914400" y="4480560"/>
            <a:ext cx="4526280" cy="0"/>
          </a:xfrm>
          <a:prstGeom prst="line">
            <a:avLst/>
          </a:prstGeom>
          <a:noFill/>
          <a:ln w="12700">
            <a:solidFill>
              <a:srgbClr val="E4E1D8"/>
            </a:solidFill>
            <a:prstDash val="solid"/>
          </a:ln>
        </p:spPr>
      </p:sp>
      <p:sp>
        <p:nvSpPr>
          <p:cNvPr id="10" name="Text 7"/>
          <p:cNvSpPr txBox="1"/>
          <p:nvPr/>
        </p:nvSpPr>
        <p:spPr>
          <a:xfrm>
            <a:off x="914400" y="4663440"/>
            <a:ext cx="4526280" cy="457200"/>
          </a:xfrm>
          <a:prstGeom prst="rect">
            <a:avLst/>
          </a:prstGeom>
          <a:noFill/>
          <a:ln/>
        </p:spPr>
        <p:txBody>
          <a:bodyPr wrap="square" lIns="0" tIns="0" rIns="0" bIns="0" rtlCol="0" anchor="ctr"/>
          <a:lstStyle/>
          <a:p>
            <a:pPr marL="0" indent="0">
              <a:buNone/>
            </a:pPr>
            <a:r>
              <a:rPr lang="en-US" sz="1350" i="1" dirty="0">
                <a:solidFill>
                  <a:srgbClr val="1B1F3B"/>
                </a:solidFill>
                <a:latin typeface="Calibri" pitchFamily="34" charset="0"/>
                <a:ea typeface="Calibri" pitchFamily="34" charset="-122"/>
                <a:cs typeface="Calibri" pitchFamily="34" charset="-120"/>
              </a:rPr>
              <a:t>Un espace conçu pour qu'on y reste</a:t>
            </a:r>
            <a:endParaRPr lang="en-US" sz="1350" dirty="0"/>
          </a:p>
        </p:txBody>
      </p:sp>
      <p:sp>
        <p:nvSpPr>
          <p:cNvPr id="11" name="Text 8"/>
          <p:cNvSpPr txBox="1"/>
          <p:nvPr/>
        </p:nvSpPr>
        <p:spPr>
          <a:xfrm>
            <a:off x="914400" y="5074920"/>
            <a:ext cx="4526280" cy="640080"/>
          </a:xfrm>
          <a:prstGeom prst="rect">
            <a:avLst/>
          </a:prstGeom>
          <a:noFill/>
          <a:ln/>
        </p:spPr>
        <p:txBody>
          <a:bodyPr wrap="square" lIns="0" tIns="0" rIns="0" bIns="0" rtlCol="0" anchor="ctr"/>
          <a:lstStyle/>
          <a:p>
            <a:pPr marL="0" indent="0">
              <a:lnSpc>
                <a:spcPct val="120000"/>
              </a:lnSpc>
              <a:buNone/>
            </a:pPr>
            <a:r>
              <a:rPr lang="en-US" sz="1200" dirty="0">
                <a:solidFill>
                  <a:srgbClr val="8891A8"/>
                </a:solidFill>
                <a:latin typeface="Calibri" pitchFamily="34" charset="0"/>
                <a:ea typeface="Calibri" pitchFamily="34" charset="-122"/>
                <a:cs typeface="Calibri" pitchFamily="34" charset="-120"/>
              </a:rPr>
              <a:t>plus longtemps qu'on ne l'avait prévu en l'ouvrant.</a:t>
            </a:r>
            <a:endParaRPr lang="en-US" sz="1200" dirty="0"/>
          </a:p>
        </p:txBody>
      </p:sp>
      <p:sp>
        <p:nvSpPr>
          <p:cNvPr id="12" name="Shape 9"/>
          <p:cNvSpPr/>
          <p:nvPr/>
        </p:nvSpPr>
        <p:spPr>
          <a:xfrm>
            <a:off x="6172200" y="1783080"/>
            <a:ext cx="5257800" cy="4297680"/>
          </a:xfrm>
          <a:prstGeom prst="rect">
            <a:avLst/>
          </a:prstGeom>
          <a:solidFill>
            <a:srgbClr val="FFFFFF"/>
          </a:solidFill>
          <a:ln/>
          <a:effectLst>
            <a:outerShdw blurRad="76200" dist="25400" dir="5400000" algn="bl" rotWithShape="0">
              <a:srgbClr val="9AA1B8">
                <a:alpha val="25000"/>
              </a:srgbClr>
            </a:outerShdw>
          </a:effectLst>
        </p:spPr>
      </p:sp>
      <p:sp>
        <p:nvSpPr>
          <p:cNvPr id="13" name="Shape 10"/>
          <p:cNvSpPr/>
          <p:nvPr/>
        </p:nvSpPr>
        <p:spPr>
          <a:xfrm>
            <a:off x="6537960" y="2148840"/>
            <a:ext cx="685800" cy="685800"/>
          </a:xfrm>
          <a:prstGeom prst="ellipse">
            <a:avLst/>
          </a:prstGeom>
          <a:solidFill>
            <a:srgbClr val="FF4B5C"/>
          </a:solidFill>
          <a:ln/>
        </p:spPr>
      </p:sp>
      <p:pic>
        <p:nvPicPr>
          <p:cNvPr id="14" name="Image 1" descr="/home/claude/attention_pptx/icons/bell_FFFFFF.png"/>
          <p:cNvPicPr>
            <a:picLocks noChangeAspect="1"/>
          </p:cNvPicPr>
          <p:nvPr/>
        </p:nvPicPr>
        <p:blipFill>
          <a:blip r:embed="rId4"/>
          <a:stretch>
            <a:fillRect/>
          </a:stretch>
        </p:blipFill>
        <p:spPr>
          <a:xfrm>
            <a:off x="6692265" y="2303145"/>
            <a:ext cx="377190" cy="377190"/>
          </a:xfrm>
          <a:prstGeom prst="rect">
            <a:avLst/>
          </a:prstGeom>
        </p:spPr>
      </p:pic>
      <p:sp>
        <p:nvSpPr>
          <p:cNvPr id="15" name="Text 11"/>
          <p:cNvSpPr txBox="1"/>
          <p:nvPr/>
        </p:nvSpPr>
        <p:spPr>
          <a:xfrm>
            <a:off x="7406640" y="2221992"/>
            <a:ext cx="3794760" cy="457200"/>
          </a:xfrm>
          <a:prstGeom prst="rect">
            <a:avLst/>
          </a:prstGeom>
          <a:noFill/>
          <a:ln/>
        </p:spPr>
        <p:txBody>
          <a:bodyPr wrap="square" lIns="0" tIns="0" rIns="0" bIns="0" rtlCol="0" anchor="ctr"/>
          <a:lstStyle/>
          <a:p>
            <a:pPr marL="0" indent="0">
              <a:buNone/>
            </a:pPr>
            <a:r>
              <a:rPr lang="en-US" sz="1800" b="1" dirty="0">
                <a:solidFill>
                  <a:srgbClr val="1B1F3B"/>
                </a:solidFill>
                <a:latin typeface="Cambria" pitchFamily="34" charset="0"/>
                <a:ea typeface="Cambria" pitchFamily="34" charset="-122"/>
                <a:cs typeface="Cambria" pitchFamily="34" charset="-120"/>
              </a:rPr>
              <a:t>2. Les notifications</a:t>
            </a:r>
            <a:endParaRPr lang="en-US" sz="1800" dirty="0"/>
          </a:p>
        </p:txBody>
      </p:sp>
      <p:pic>
        <p:nvPicPr>
          <p:cNvPr id="23" name="Image 1" descr="/home/claude/attention_pptx/icons/bell_FFFFFF.png"/>
          <p:cNvPicPr>
            <a:picLocks noChangeAspect="1"/>
          </p:cNvPicPr>
          <p:nvPr/>
        </p:nvPicPr>
        <p:blipFill>
          <a:blip r:embed="rId4"/>
          <a:stretch>
            <a:fillRect/>
          </a:stretch>
        </p:blipFill>
        <p:spPr>
          <a:xfrm>
            <a:off x="6692265" y="2303145"/>
            <a:ext cx="377190" cy="377190"/>
          </a:xfrm>
          <a:prstGeom prst="rect">
            <a:avLst/>
          </a:prstGeom>
        </p:spPr>
      </p:pic>
      <p:sp>
        <p:nvSpPr>
          <p:cNvPr id="24" name="Text 11"/>
          <p:cNvSpPr txBox="1"/>
          <p:nvPr/>
        </p:nvSpPr>
        <p:spPr>
          <a:xfrm>
            <a:off x="7406640" y="2221992"/>
            <a:ext cx="3794760" cy="457200"/>
          </a:xfrm>
          <a:prstGeom prst="rect">
            <a:avLst/>
          </a:prstGeom>
          <a:noFill/>
          <a:ln/>
        </p:spPr>
        <p:txBody>
          <a:bodyPr wrap="square" lIns="0" tIns="0" rIns="0" bIns="0" rtlCol="0" anchor="ctr"/>
          <a:lstStyle/>
          <a:p>
            <a:pPr marL="0" indent="0">
              <a:buNone/>
            </a:pPr>
            <a:r>
              <a:rPr lang="en-US" sz="1800" b="1" dirty="0">
                <a:solidFill>
                  <a:srgbClr val="1B1F3B"/>
                </a:solidFill>
                <a:latin typeface="Cambria" pitchFamily="34" charset="0"/>
                <a:ea typeface="Cambria" pitchFamily="34" charset="-122"/>
                <a:cs typeface="Cambria" pitchFamily="34" charset="-120"/>
              </a:rPr>
              <a:t>2. Les notifications</a:t>
            </a:r>
            <a:endParaRPr lang="en-US" sz="1800" dirty="0"/>
          </a:p>
        </p:txBody>
      </p:sp>
      <p:sp>
        <p:nvSpPr>
          <p:cNvPr id="16" name="Text 12"/>
          <p:cNvSpPr txBox="1"/>
          <p:nvPr/>
        </p:nvSpPr>
        <p:spPr>
          <a:xfrm>
            <a:off x="6537960" y="3063240"/>
            <a:ext cx="4526280" cy="1371600"/>
          </a:xfrm>
          <a:prstGeom prst="rect">
            <a:avLst/>
          </a:prstGeom>
          <a:noFill/>
          <a:ln/>
        </p:spPr>
        <p:txBody>
          <a:bodyPr wrap="square" lIns="0" tIns="0" rIns="0" bIns="0" rtlCol="0" anchor="ctr"/>
          <a:lstStyle/>
          <a:p>
            <a:pPr marL="0" indent="0">
              <a:lnSpc>
                <a:spcPct val="125000"/>
              </a:lnSpc>
              <a:buNone/>
            </a:pPr>
            <a:r>
              <a:rPr lang="en-US" sz="1300" dirty="0">
                <a:solidFill>
                  <a:srgbClr val="5C6B8A"/>
                </a:solidFill>
                <a:latin typeface="Calibri" pitchFamily="34" charset="0"/>
                <a:ea typeface="Calibri" pitchFamily="34" charset="-122"/>
                <a:cs typeface="Calibri" pitchFamily="34" charset="-120"/>
              </a:rPr>
              <a:t>Une </a:t>
            </a:r>
            <a:r>
              <a:rPr lang="en-US" sz="1300" dirty="0" err="1">
                <a:solidFill>
                  <a:srgbClr val="5C6B8A"/>
                </a:solidFill>
                <a:latin typeface="Calibri" pitchFamily="34" charset="0"/>
                <a:ea typeface="Calibri" pitchFamily="34" charset="-122"/>
                <a:cs typeface="Calibri" pitchFamily="34" charset="-120"/>
              </a:rPr>
              <a:t>alerte</a:t>
            </a:r>
            <a:r>
              <a:rPr lang="en-US" sz="1300" dirty="0">
                <a:solidFill>
                  <a:srgbClr val="5C6B8A"/>
                </a:solidFill>
                <a:latin typeface="Calibri" pitchFamily="34" charset="0"/>
                <a:ea typeface="Calibri" pitchFamily="34" charset="-122"/>
                <a:cs typeface="Calibri" pitchFamily="34" charset="-120"/>
              </a:rPr>
              <a:t> </a:t>
            </a:r>
            <a:r>
              <a:rPr lang="en-US" sz="1300" dirty="0" err="1">
                <a:solidFill>
                  <a:srgbClr val="5C6B8A"/>
                </a:solidFill>
                <a:latin typeface="Calibri" pitchFamily="34" charset="0"/>
                <a:ea typeface="Calibri" pitchFamily="34" charset="-122"/>
                <a:cs typeface="Calibri" pitchFamily="34" charset="-120"/>
              </a:rPr>
              <a:t>anodine</a:t>
            </a:r>
            <a:r>
              <a:rPr lang="en-US" sz="1300" dirty="0">
                <a:solidFill>
                  <a:srgbClr val="5C6B8A"/>
                </a:solidFill>
                <a:latin typeface="Calibri" pitchFamily="34" charset="0"/>
                <a:ea typeface="Calibri" pitchFamily="34" charset="-122"/>
                <a:cs typeface="Calibri" pitchFamily="34" charset="-120"/>
              </a:rPr>
              <a:t> peut provoquer une rupture de l'attention : elle transforme une activité prioritaire en une nouvelle activité numérique.</a:t>
            </a:r>
            <a:endParaRPr lang="en-US" sz="1300" dirty="0"/>
          </a:p>
        </p:txBody>
      </p:sp>
      <p:sp>
        <p:nvSpPr>
          <p:cNvPr id="17" name="Text 13"/>
          <p:cNvSpPr txBox="1"/>
          <p:nvPr/>
        </p:nvSpPr>
        <p:spPr>
          <a:xfrm>
            <a:off x="6537960" y="4114800"/>
            <a:ext cx="4526280" cy="365760"/>
          </a:xfrm>
          <a:prstGeom prst="rect">
            <a:avLst/>
          </a:prstGeom>
          <a:noFill/>
          <a:ln/>
        </p:spPr>
        <p:txBody>
          <a:bodyPr wrap="square" lIns="0" tIns="0" rIns="0" bIns="0" rtlCol="0" anchor="ctr"/>
          <a:lstStyle/>
          <a:p>
            <a:pPr marL="0" indent="0">
              <a:buNone/>
            </a:pPr>
            <a:r>
              <a:rPr lang="en-US" sz="1250" dirty="0">
                <a:solidFill>
                  <a:srgbClr val="3A3F55"/>
                </a:solidFill>
                <a:latin typeface="Calibri" pitchFamily="34" charset="0"/>
                <a:ea typeface="Calibri" pitchFamily="34" charset="-122"/>
                <a:cs typeface="Calibri" pitchFamily="34" charset="-120"/>
              </a:rPr>
              <a:t>1. Notification</a:t>
            </a:r>
            <a:endParaRPr lang="en-US" sz="1250" dirty="0"/>
          </a:p>
        </p:txBody>
      </p:sp>
      <p:sp>
        <p:nvSpPr>
          <p:cNvPr id="18" name="Text 14"/>
          <p:cNvSpPr txBox="1"/>
          <p:nvPr/>
        </p:nvSpPr>
        <p:spPr>
          <a:xfrm>
            <a:off x="6537960" y="4498848"/>
            <a:ext cx="4526280" cy="365760"/>
          </a:xfrm>
          <a:prstGeom prst="rect">
            <a:avLst/>
          </a:prstGeom>
          <a:noFill/>
          <a:ln/>
        </p:spPr>
        <p:txBody>
          <a:bodyPr wrap="square" lIns="0" tIns="0" rIns="0" bIns="0" rtlCol="0" anchor="ctr"/>
          <a:lstStyle/>
          <a:p>
            <a:pPr marL="0" indent="0">
              <a:buNone/>
            </a:pPr>
            <a:r>
              <a:rPr lang="en-US" sz="1250" dirty="0">
                <a:solidFill>
                  <a:srgbClr val="3A3F55"/>
                </a:solidFill>
                <a:latin typeface="Calibri" pitchFamily="34" charset="0"/>
                <a:ea typeface="Calibri" pitchFamily="34" charset="-122"/>
                <a:cs typeface="Calibri" pitchFamily="34" charset="-120"/>
              </a:rPr>
              <a:t>2. Curiosité</a:t>
            </a:r>
            <a:endParaRPr lang="en-US" sz="1250" dirty="0"/>
          </a:p>
        </p:txBody>
      </p:sp>
      <p:sp>
        <p:nvSpPr>
          <p:cNvPr id="19" name="Text 15"/>
          <p:cNvSpPr txBox="1"/>
          <p:nvPr/>
        </p:nvSpPr>
        <p:spPr>
          <a:xfrm>
            <a:off x="6537960" y="4882896"/>
            <a:ext cx="4526280" cy="365760"/>
          </a:xfrm>
          <a:prstGeom prst="rect">
            <a:avLst/>
          </a:prstGeom>
          <a:noFill/>
          <a:ln/>
        </p:spPr>
        <p:txBody>
          <a:bodyPr wrap="square" lIns="0" tIns="0" rIns="0" bIns="0" rtlCol="0" anchor="ctr"/>
          <a:lstStyle/>
          <a:p>
            <a:pPr marL="0" indent="0">
              <a:buNone/>
            </a:pPr>
            <a:r>
              <a:rPr lang="en-US" sz="1250" dirty="0">
                <a:solidFill>
                  <a:srgbClr val="3A3F55"/>
                </a:solidFill>
                <a:latin typeface="Calibri" pitchFamily="34" charset="0"/>
                <a:ea typeface="Calibri" pitchFamily="34" charset="-122"/>
                <a:cs typeface="Calibri" pitchFamily="34" charset="-120"/>
              </a:rPr>
              <a:t>3. Ouverture app</a:t>
            </a:r>
            <a:endParaRPr lang="en-US" sz="1250" dirty="0"/>
          </a:p>
        </p:txBody>
      </p:sp>
      <p:sp>
        <p:nvSpPr>
          <p:cNvPr id="20" name="Text 16"/>
          <p:cNvSpPr txBox="1"/>
          <p:nvPr/>
        </p:nvSpPr>
        <p:spPr>
          <a:xfrm>
            <a:off x="6537960" y="5266944"/>
            <a:ext cx="4526280" cy="365760"/>
          </a:xfrm>
          <a:prstGeom prst="rect">
            <a:avLst/>
          </a:prstGeom>
          <a:noFill/>
          <a:ln/>
        </p:spPr>
        <p:txBody>
          <a:bodyPr wrap="square" lIns="0" tIns="0" rIns="0" bIns="0" rtlCol="0" anchor="ctr"/>
          <a:lstStyle/>
          <a:p>
            <a:pPr marL="0" indent="0">
              <a:buNone/>
            </a:pPr>
            <a:r>
              <a:rPr lang="en-US" sz="1250" b="1" dirty="0">
                <a:solidFill>
                  <a:srgbClr val="FF4B5C"/>
                </a:solidFill>
                <a:latin typeface="Calibri" pitchFamily="34" charset="0"/>
                <a:ea typeface="Calibri" pitchFamily="34" charset="-122"/>
                <a:cs typeface="Calibri" pitchFamily="34" charset="-120"/>
              </a:rPr>
              <a:t>4. Contenu(s)</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5F2"/>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CHAPITRE 2 · MÉCANISMES 3 &amp; 6</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3000" b="1" dirty="0">
                <a:solidFill>
                  <a:srgbClr val="1B1F3B"/>
                </a:solidFill>
                <a:latin typeface="Cambria" pitchFamily="34" charset="0"/>
                <a:ea typeface="Cambria" pitchFamily="34" charset="-122"/>
                <a:cs typeface="Cambria" pitchFamily="34" charset="-120"/>
              </a:rPr>
              <a:t>Un flux de contenu sans fin ni friction</a:t>
            </a:r>
            <a:endParaRPr lang="en-US" sz="3000" dirty="0"/>
          </a:p>
        </p:txBody>
      </p:sp>
      <p:sp>
        <p:nvSpPr>
          <p:cNvPr id="4" name="Shape 2"/>
          <p:cNvSpPr/>
          <p:nvPr/>
        </p:nvSpPr>
        <p:spPr>
          <a:xfrm>
            <a:off x="548640" y="1783080"/>
            <a:ext cx="5257800" cy="4297680"/>
          </a:xfrm>
          <a:prstGeom prst="rect">
            <a:avLst/>
          </a:prstGeom>
          <a:solidFill>
            <a:srgbClr val="FFFFFF"/>
          </a:solidFill>
          <a:ln/>
          <a:effectLst>
            <a:outerShdw blurRad="76200" dist="25400" dir="5400000" algn="bl" rotWithShape="0">
              <a:srgbClr val="9AA1B8">
                <a:alpha val="25000"/>
              </a:srgbClr>
            </a:outerShdw>
          </a:effectLst>
        </p:spPr>
      </p:sp>
      <p:sp>
        <p:nvSpPr>
          <p:cNvPr id="5" name="Shape 3"/>
          <p:cNvSpPr/>
          <p:nvPr/>
        </p:nvSpPr>
        <p:spPr>
          <a:xfrm>
            <a:off x="914400" y="2148840"/>
            <a:ext cx="685800" cy="685800"/>
          </a:xfrm>
          <a:prstGeom prst="ellipse">
            <a:avLst/>
          </a:prstGeom>
          <a:solidFill>
            <a:srgbClr val="1B1F3B"/>
          </a:solidFill>
          <a:ln/>
        </p:spPr>
      </p:sp>
      <p:pic>
        <p:nvPicPr>
          <p:cNvPr id="6" name="Image 0" descr="/home/claude/attention_pptx/icons/refreshCw_FFFFFF.png"/>
          <p:cNvPicPr>
            <a:picLocks noChangeAspect="1"/>
          </p:cNvPicPr>
          <p:nvPr/>
        </p:nvPicPr>
        <p:blipFill>
          <a:blip r:embed="rId3"/>
          <a:stretch>
            <a:fillRect/>
          </a:stretch>
        </p:blipFill>
        <p:spPr>
          <a:xfrm>
            <a:off x="1068705" y="2303145"/>
            <a:ext cx="377190" cy="377190"/>
          </a:xfrm>
          <a:prstGeom prst="rect">
            <a:avLst/>
          </a:prstGeom>
        </p:spPr>
      </p:pic>
      <p:pic>
        <p:nvPicPr>
          <p:cNvPr id="24" name="Image 0" descr="/home/claude/attention_pptx/icons/refreshCw_FFFFFF.png"/>
          <p:cNvPicPr>
            <a:picLocks noChangeAspect="1"/>
          </p:cNvPicPr>
          <p:nvPr/>
        </p:nvPicPr>
        <p:blipFill>
          <a:blip r:embed="rId3"/>
          <a:stretch>
            <a:fillRect/>
          </a:stretch>
        </p:blipFill>
        <p:spPr>
          <a:xfrm>
            <a:off x="1068705" y="2303145"/>
            <a:ext cx="377190" cy="377190"/>
          </a:xfrm>
          <a:prstGeom prst="rect">
            <a:avLst/>
          </a:prstGeom>
        </p:spPr>
      </p:pic>
      <p:sp>
        <p:nvSpPr>
          <p:cNvPr id="7" name="Text 4"/>
          <p:cNvSpPr txBox="1"/>
          <p:nvPr/>
        </p:nvSpPr>
        <p:spPr>
          <a:xfrm>
            <a:off x="1783080" y="2221992"/>
            <a:ext cx="3794760" cy="457200"/>
          </a:xfrm>
          <a:prstGeom prst="rect">
            <a:avLst/>
          </a:prstGeom>
          <a:noFill/>
          <a:ln/>
        </p:spPr>
        <p:txBody>
          <a:bodyPr wrap="square" lIns="0" tIns="0" rIns="0" bIns="0" rtlCol="0" anchor="ctr"/>
          <a:lstStyle/>
          <a:p>
            <a:pPr marL="0" indent="0">
              <a:buNone/>
            </a:pPr>
            <a:r>
              <a:rPr lang="en-US" sz="1800" b="1" dirty="0">
                <a:solidFill>
                  <a:srgbClr val="1B1F3B"/>
                </a:solidFill>
                <a:latin typeface="Cambria" pitchFamily="34" charset="0"/>
                <a:ea typeface="Cambria" pitchFamily="34" charset="-122"/>
                <a:cs typeface="Cambria" pitchFamily="34" charset="-120"/>
              </a:rPr>
              <a:t>3. Le défilement infini</a:t>
            </a:r>
            <a:endParaRPr lang="en-US" sz="1800" dirty="0"/>
          </a:p>
        </p:txBody>
      </p:sp>
      <p:sp>
        <p:nvSpPr>
          <p:cNvPr id="8" name="Text 5"/>
          <p:cNvSpPr txBox="1"/>
          <p:nvPr/>
        </p:nvSpPr>
        <p:spPr>
          <a:xfrm>
            <a:off x="914400" y="3063240"/>
            <a:ext cx="4526280" cy="1371600"/>
          </a:xfrm>
          <a:prstGeom prst="rect">
            <a:avLst/>
          </a:prstGeom>
          <a:noFill/>
          <a:ln/>
        </p:spPr>
        <p:txBody>
          <a:bodyPr wrap="square" lIns="0" tIns="0" rIns="0" bIns="0" rtlCol="0" anchor="ctr"/>
          <a:lstStyle/>
          <a:p>
            <a:pPr marL="0" indent="0">
              <a:lnSpc>
                <a:spcPct val="125000"/>
              </a:lnSpc>
              <a:buNone/>
            </a:pPr>
            <a:r>
              <a:rPr lang="en-US" sz="1300" dirty="0">
                <a:solidFill>
                  <a:srgbClr val="5C6B8A"/>
                </a:solidFill>
                <a:latin typeface="Calibri" pitchFamily="34" charset="0"/>
                <a:ea typeface="Calibri" pitchFamily="34" charset="-122"/>
                <a:cs typeface="Calibri" pitchFamily="34" charset="-120"/>
              </a:rPr>
              <a:t>En supprimant les points naturels d'arrêt (fin de chapitre, dernière page...), il rend la limite entre « une vidéo de plus » et « beaucoup trop de temps » invisible.</a:t>
            </a:r>
            <a:endParaRPr lang="en-US" sz="1300" dirty="0"/>
          </a:p>
        </p:txBody>
      </p:sp>
      <p:sp>
        <p:nvSpPr>
          <p:cNvPr id="9" name="Shape 6"/>
          <p:cNvSpPr/>
          <p:nvPr/>
        </p:nvSpPr>
        <p:spPr>
          <a:xfrm>
            <a:off x="914400" y="4480560"/>
            <a:ext cx="4526280" cy="0"/>
          </a:xfrm>
          <a:prstGeom prst="line">
            <a:avLst/>
          </a:prstGeom>
          <a:noFill/>
          <a:ln w="12700">
            <a:solidFill>
              <a:srgbClr val="E4E1D8"/>
            </a:solidFill>
            <a:prstDash val="solid"/>
          </a:ln>
        </p:spPr>
      </p:sp>
      <p:sp>
        <p:nvSpPr>
          <p:cNvPr id="10" name="Text 7"/>
          <p:cNvSpPr txBox="1"/>
          <p:nvPr/>
        </p:nvSpPr>
        <p:spPr>
          <a:xfrm>
            <a:off x="914400" y="4663440"/>
            <a:ext cx="4526280" cy="457200"/>
          </a:xfrm>
          <a:prstGeom prst="rect">
            <a:avLst/>
          </a:prstGeom>
          <a:noFill/>
          <a:ln/>
        </p:spPr>
        <p:txBody>
          <a:bodyPr wrap="square" lIns="0" tIns="0" rIns="0" bIns="0" rtlCol="0" anchor="ctr"/>
          <a:lstStyle/>
          <a:p>
            <a:pPr marL="0" indent="0">
              <a:buNone/>
            </a:pPr>
            <a:r>
              <a:rPr lang="en-US" sz="1350" i="1" dirty="0">
                <a:solidFill>
                  <a:srgbClr val="1B1F3B"/>
                </a:solidFill>
                <a:latin typeface="Calibri" pitchFamily="34" charset="0"/>
                <a:ea typeface="Calibri" pitchFamily="34" charset="-122"/>
                <a:cs typeface="Calibri" pitchFamily="34" charset="-120"/>
              </a:rPr>
              <a:t>« Je regarde juste encore une vidéo. »</a:t>
            </a:r>
            <a:endParaRPr lang="en-US" sz="1350" dirty="0"/>
          </a:p>
        </p:txBody>
      </p:sp>
      <p:sp>
        <p:nvSpPr>
          <p:cNvPr id="11" name="Text 8"/>
          <p:cNvSpPr txBox="1"/>
          <p:nvPr/>
        </p:nvSpPr>
        <p:spPr>
          <a:xfrm>
            <a:off x="914400" y="5074920"/>
            <a:ext cx="4526280" cy="640080"/>
          </a:xfrm>
          <a:prstGeom prst="rect">
            <a:avLst/>
          </a:prstGeom>
          <a:noFill/>
          <a:ln/>
        </p:spPr>
        <p:txBody>
          <a:bodyPr wrap="square" lIns="0" tIns="0" rIns="0" bIns="0" rtlCol="0" anchor="ctr"/>
          <a:lstStyle/>
          <a:p>
            <a:pPr marL="0" indent="0">
              <a:lnSpc>
                <a:spcPct val="120000"/>
              </a:lnSpc>
              <a:buNone/>
            </a:pPr>
            <a:r>
              <a:rPr lang="en-US" sz="1200" dirty="0">
                <a:solidFill>
                  <a:srgbClr val="8891A8"/>
                </a:solidFill>
                <a:latin typeface="Calibri" pitchFamily="34" charset="0"/>
                <a:ea typeface="Calibri" pitchFamily="34" charset="-122"/>
                <a:cs typeface="Calibri" pitchFamily="34" charset="-120"/>
              </a:rPr>
              <a:t>— puis une autre apparaît automatiquement.</a:t>
            </a:r>
            <a:endParaRPr lang="en-US" sz="1200" dirty="0"/>
          </a:p>
        </p:txBody>
      </p:sp>
      <p:sp>
        <p:nvSpPr>
          <p:cNvPr id="12" name="Shape 9"/>
          <p:cNvSpPr/>
          <p:nvPr/>
        </p:nvSpPr>
        <p:spPr>
          <a:xfrm>
            <a:off x="6172200" y="1783080"/>
            <a:ext cx="5257800" cy="4297680"/>
          </a:xfrm>
          <a:prstGeom prst="rect">
            <a:avLst/>
          </a:prstGeom>
          <a:solidFill>
            <a:srgbClr val="FFFFFF"/>
          </a:solidFill>
          <a:ln/>
          <a:effectLst>
            <a:outerShdw blurRad="76200" dist="25400" dir="5400000" algn="bl" rotWithShape="0">
              <a:srgbClr val="9AA1B8">
                <a:alpha val="25000"/>
              </a:srgbClr>
            </a:outerShdw>
          </a:effectLst>
        </p:spPr>
      </p:sp>
      <p:sp>
        <p:nvSpPr>
          <p:cNvPr id="13" name="Shape 10"/>
          <p:cNvSpPr/>
          <p:nvPr/>
        </p:nvSpPr>
        <p:spPr>
          <a:xfrm>
            <a:off x="6537960" y="2148840"/>
            <a:ext cx="685800" cy="685800"/>
          </a:xfrm>
          <a:prstGeom prst="ellipse">
            <a:avLst/>
          </a:prstGeom>
          <a:solidFill>
            <a:srgbClr val="FF4B5C"/>
          </a:solidFill>
          <a:ln/>
        </p:spPr>
      </p:sp>
      <p:pic>
        <p:nvPicPr>
          <p:cNvPr id="14" name="Image 1" descr="/home/claude/attention_pptx/icons/film_FFFFFF.png"/>
          <p:cNvPicPr>
            <a:picLocks noChangeAspect="1"/>
          </p:cNvPicPr>
          <p:nvPr/>
        </p:nvPicPr>
        <p:blipFill>
          <a:blip r:embed="rId4"/>
          <a:stretch>
            <a:fillRect/>
          </a:stretch>
        </p:blipFill>
        <p:spPr>
          <a:xfrm>
            <a:off x="6692265" y="2303145"/>
            <a:ext cx="377190" cy="377190"/>
          </a:xfrm>
          <a:prstGeom prst="rect">
            <a:avLst/>
          </a:prstGeom>
        </p:spPr>
      </p:pic>
      <p:pic>
        <p:nvPicPr>
          <p:cNvPr id="25" name="Image 1" descr="/home/claude/attention_pptx/icons/film_FFFFFF.png"/>
          <p:cNvPicPr>
            <a:picLocks noChangeAspect="1"/>
          </p:cNvPicPr>
          <p:nvPr/>
        </p:nvPicPr>
        <p:blipFill>
          <a:blip r:embed="rId4"/>
          <a:stretch>
            <a:fillRect/>
          </a:stretch>
        </p:blipFill>
        <p:spPr>
          <a:xfrm>
            <a:off x="6692265" y="2303145"/>
            <a:ext cx="377190" cy="377190"/>
          </a:xfrm>
          <a:prstGeom prst="rect">
            <a:avLst/>
          </a:prstGeom>
        </p:spPr>
      </p:pic>
      <p:sp>
        <p:nvSpPr>
          <p:cNvPr id="15" name="Text 11"/>
          <p:cNvSpPr txBox="1"/>
          <p:nvPr/>
        </p:nvSpPr>
        <p:spPr>
          <a:xfrm>
            <a:off x="7406640" y="2221992"/>
            <a:ext cx="3794760" cy="457200"/>
          </a:xfrm>
          <a:prstGeom prst="rect">
            <a:avLst/>
          </a:prstGeom>
          <a:noFill/>
          <a:ln/>
        </p:spPr>
        <p:txBody>
          <a:bodyPr wrap="square" lIns="0" tIns="0" rIns="0" bIns="0" rtlCol="0" anchor="ctr"/>
          <a:lstStyle/>
          <a:p>
            <a:pPr marL="0" indent="0">
              <a:buNone/>
            </a:pPr>
            <a:r>
              <a:rPr lang="en-US" sz="1800" b="1" dirty="0">
                <a:solidFill>
                  <a:srgbClr val="1B1F3B"/>
                </a:solidFill>
                <a:latin typeface="Cambria" pitchFamily="34" charset="0"/>
                <a:ea typeface="Cambria" pitchFamily="34" charset="-122"/>
                <a:cs typeface="Cambria" pitchFamily="34" charset="-120"/>
              </a:rPr>
              <a:t>6. Les vidéos courtes</a:t>
            </a:r>
            <a:endParaRPr lang="en-US" sz="1800" dirty="0"/>
          </a:p>
        </p:txBody>
      </p:sp>
      <p:sp>
        <p:nvSpPr>
          <p:cNvPr id="16" name="Text 12"/>
          <p:cNvSpPr txBox="1"/>
          <p:nvPr/>
        </p:nvSpPr>
        <p:spPr>
          <a:xfrm>
            <a:off x="6537960" y="3063240"/>
            <a:ext cx="4526280" cy="1371600"/>
          </a:xfrm>
          <a:prstGeom prst="rect">
            <a:avLst/>
          </a:prstGeom>
          <a:noFill/>
          <a:ln/>
        </p:spPr>
        <p:txBody>
          <a:bodyPr wrap="square" lIns="0" tIns="0" rIns="0" bIns="0" rtlCol="0" anchor="ctr"/>
          <a:lstStyle/>
          <a:p>
            <a:pPr marL="0" indent="0">
              <a:lnSpc>
                <a:spcPct val="125000"/>
              </a:lnSpc>
              <a:buNone/>
            </a:pPr>
            <a:r>
              <a:rPr lang="en-US" sz="1300" dirty="0">
                <a:solidFill>
                  <a:srgbClr val="5C6B8A"/>
                </a:solidFill>
                <a:latin typeface="Calibri" pitchFamily="34" charset="0"/>
                <a:ea typeface="Calibri" pitchFamily="34" charset="-122"/>
                <a:cs typeface="Calibri" pitchFamily="34" charset="-120"/>
              </a:rPr>
              <a:t>Leur format bref minimise l'engagement nécessaire pour commencer à regarder, et maximise la fréquence des micro-récompenses : chaque swipe relance immédiatement le plaisir de la découverte.</a:t>
            </a:r>
            <a:endParaRPr lang="en-US" sz="1300" dirty="0"/>
          </a:p>
        </p:txBody>
      </p:sp>
      <p:sp>
        <p:nvSpPr>
          <p:cNvPr id="17" name="Shape 13"/>
          <p:cNvSpPr/>
          <p:nvPr/>
        </p:nvSpPr>
        <p:spPr>
          <a:xfrm>
            <a:off x="6537960" y="4480560"/>
            <a:ext cx="4526280" cy="0"/>
          </a:xfrm>
          <a:prstGeom prst="line">
            <a:avLst/>
          </a:prstGeom>
          <a:noFill/>
          <a:ln w="12700">
            <a:solidFill>
              <a:srgbClr val="E4E1D8"/>
            </a:solidFill>
            <a:prstDash val="solid"/>
          </a:ln>
        </p:spPr>
      </p:sp>
      <p:sp>
        <p:nvSpPr>
          <p:cNvPr id="18" name="Text 14"/>
          <p:cNvSpPr txBox="1"/>
          <p:nvPr/>
        </p:nvSpPr>
        <p:spPr>
          <a:xfrm>
            <a:off x="6537960" y="4663440"/>
            <a:ext cx="4526280" cy="457200"/>
          </a:xfrm>
          <a:prstGeom prst="rect">
            <a:avLst/>
          </a:prstGeom>
          <a:noFill/>
          <a:ln/>
        </p:spPr>
        <p:txBody>
          <a:bodyPr wrap="square" lIns="0" tIns="0" rIns="0" bIns="0" rtlCol="0" anchor="ctr"/>
          <a:lstStyle/>
          <a:p>
            <a:pPr marL="0" indent="0">
              <a:buNone/>
            </a:pPr>
            <a:r>
              <a:rPr lang="en-US" sz="1350" i="1" dirty="0">
                <a:solidFill>
                  <a:srgbClr val="1B1F3B"/>
                </a:solidFill>
                <a:latin typeface="Calibri" pitchFamily="34" charset="0"/>
                <a:ea typeface="Calibri" pitchFamily="34" charset="-122"/>
                <a:cs typeface="Calibri" pitchFamily="34" charset="-120"/>
              </a:rPr>
              <a:t>Un coût d'entrée quasi nul</a:t>
            </a:r>
            <a:endParaRPr lang="en-US" sz="1350" dirty="0"/>
          </a:p>
        </p:txBody>
      </p:sp>
      <p:sp>
        <p:nvSpPr>
          <p:cNvPr id="19" name="Text 15"/>
          <p:cNvSpPr txBox="1"/>
          <p:nvPr/>
        </p:nvSpPr>
        <p:spPr>
          <a:xfrm>
            <a:off x="6537960" y="5074920"/>
            <a:ext cx="4526280" cy="640080"/>
          </a:xfrm>
          <a:prstGeom prst="rect">
            <a:avLst/>
          </a:prstGeom>
          <a:noFill/>
          <a:ln/>
        </p:spPr>
        <p:txBody>
          <a:bodyPr wrap="square" lIns="0" tIns="0" rIns="0" bIns="0" rtlCol="0" anchor="ctr"/>
          <a:lstStyle/>
          <a:p>
            <a:pPr marL="0" indent="0">
              <a:lnSpc>
                <a:spcPct val="120000"/>
              </a:lnSpc>
              <a:buNone/>
            </a:pPr>
            <a:r>
              <a:rPr lang="en-US" sz="1200" dirty="0">
                <a:solidFill>
                  <a:srgbClr val="8891A8"/>
                </a:solidFill>
                <a:latin typeface="Calibri" pitchFamily="34" charset="0"/>
                <a:ea typeface="Calibri" pitchFamily="34" charset="-122"/>
                <a:cs typeface="Calibri" pitchFamily="34" charset="-120"/>
              </a:rPr>
              <a:t>pour chaque nouveau contenu, donc aucune raison de s'arrêter.</a:t>
            </a:r>
            <a:endParaRPr lang="en-US" sz="1200" dirty="0"/>
          </a:p>
        </p:txBody>
      </p:sp>
      <p:sp>
        <p:nvSpPr>
          <p:cNvPr id="26" name="Text 14"/>
          <p:cNvSpPr txBox="1"/>
          <p:nvPr/>
        </p:nvSpPr>
        <p:spPr>
          <a:xfrm>
            <a:off x="6537960" y="4663440"/>
            <a:ext cx="4526280" cy="457200"/>
          </a:xfrm>
          <a:prstGeom prst="rect">
            <a:avLst/>
          </a:prstGeom>
          <a:noFill/>
          <a:ln/>
        </p:spPr>
        <p:txBody>
          <a:bodyPr wrap="square" lIns="0" tIns="0" rIns="0" bIns="0" rtlCol="0" anchor="ctr"/>
          <a:lstStyle/>
          <a:p>
            <a:pPr marL="0" indent="0">
              <a:buNone/>
            </a:pPr>
            <a:r>
              <a:rPr lang="en-US" sz="1350" i="1" dirty="0">
                <a:solidFill>
                  <a:srgbClr val="1B1F3B"/>
                </a:solidFill>
                <a:latin typeface="Calibri" pitchFamily="34" charset="0"/>
                <a:ea typeface="Calibri" pitchFamily="34" charset="-122"/>
                <a:cs typeface="Calibri" pitchFamily="34" charset="-120"/>
              </a:rPr>
              <a:t>Un coût d'entrée quasi nul</a:t>
            </a:r>
            <a:endParaRPr lang="en-US" sz="1350" dirty="0"/>
          </a:p>
        </p:txBody>
      </p:sp>
      <p:sp>
        <p:nvSpPr>
          <p:cNvPr id="27" name="Text 15"/>
          <p:cNvSpPr txBox="1"/>
          <p:nvPr/>
        </p:nvSpPr>
        <p:spPr>
          <a:xfrm>
            <a:off x="6537960" y="5074920"/>
            <a:ext cx="4526280" cy="640080"/>
          </a:xfrm>
          <a:prstGeom prst="rect">
            <a:avLst/>
          </a:prstGeom>
          <a:noFill/>
          <a:ln/>
        </p:spPr>
        <p:txBody>
          <a:bodyPr wrap="square" lIns="0" tIns="0" rIns="0" bIns="0" rtlCol="0" anchor="ctr"/>
          <a:lstStyle/>
          <a:p>
            <a:pPr marL="0" indent="0">
              <a:lnSpc>
                <a:spcPct val="120000"/>
              </a:lnSpc>
              <a:buNone/>
            </a:pPr>
            <a:r>
              <a:rPr lang="en-US" sz="1200" dirty="0">
                <a:solidFill>
                  <a:srgbClr val="8891A8"/>
                </a:solidFill>
                <a:latin typeface="Calibri" pitchFamily="34" charset="0"/>
                <a:ea typeface="Calibri" pitchFamily="34" charset="-122"/>
                <a:cs typeface="Calibri" pitchFamily="34" charset="-120"/>
              </a:rPr>
              <a:t>pour chaque nouveau contenu, donc aucune raison de s'arrêter.</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B1F3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CHAPITRE 2 · MÉCANISME 4</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3000" b="1" dirty="0">
                <a:solidFill>
                  <a:srgbClr val="FFFFFF"/>
                </a:solidFill>
                <a:latin typeface="Cambria" pitchFamily="34" charset="0"/>
                <a:ea typeface="Cambria" pitchFamily="34" charset="-122"/>
                <a:cs typeface="Cambria" pitchFamily="34" charset="-120"/>
              </a:rPr>
              <a:t>4. Les recommandations algorithmiques</a:t>
            </a:r>
            <a:endParaRPr lang="en-US" sz="3000" dirty="0"/>
          </a:p>
        </p:txBody>
      </p:sp>
      <p:sp>
        <p:nvSpPr>
          <p:cNvPr id="30"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3000" b="1" dirty="0">
                <a:solidFill>
                  <a:srgbClr val="FFFFFF"/>
                </a:solidFill>
                <a:latin typeface="Cambria" pitchFamily="34" charset="0"/>
                <a:ea typeface="Cambria" pitchFamily="34" charset="-122"/>
                <a:cs typeface="Cambria" pitchFamily="34" charset="-120"/>
              </a:rPr>
              <a:t>4. Les recommandations algorithmiques</a:t>
            </a:r>
            <a:endParaRPr lang="en-US" sz="3000" dirty="0"/>
          </a:p>
        </p:txBody>
      </p:sp>
      <p:sp>
        <p:nvSpPr>
          <p:cNvPr id="4" name="Text 2"/>
          <p:cNvSpPr txBox="1"/>
          <p:nvPr/>
        </p:nvSpPr>
        <p:spPr>
          <a:xfrm>
            <a:off x="548640" y="1691640"/>
            <a:ext cx="10607040" cy="640080"/>
          </a:xfrm>
          <a:prstGeom prst="rect">
            <a:avLst/>
          </a:prstGeom>
          <a:noFill/>
          <a:ln/>
        </p:spPr>
        <p:txBody>
          <a:bodyPr wrap="square" lIns="0" tIns="0" rIns="0" bIns="0" rtlCol="0" anchor="ctr"/>
          <a:lstStyle/>
          <a:p>
            <a:pPr marL="0" indent="0">
              <a:lnSpc>
                <a:spcPct val="125000"/>
              </a:lnSpc>
              <a:buNone/>
            </a:pPr>
            <a:r>
              <a:rPr lang="en-US" sz="1450" dirty="0">
                <a:solidFill>
                  <a:srgbClr val="DCE0EE"/>
                </a:solidFill>
                <a:latin typeface="Calibri" pitchFamily="34" charset="0"/>
                <a:ea typeface="Calibri" pitchFamily="34" charset="-122"/>
                <a:cs typeface="Calibri" pitchFamily="34" charset="-120"/>
              </a:rPr>
              <a:t>Un algorithme sélectionne les contenus qui ont la plus forte probabilité de retenir l'attention — pas nécessairement les plus utiles ou les plus fiables.</a:t>
            </a:r>
            <a:endParaRPr lang="en-US" sz="1450" dirty="0"/>
          </a:p>
        </p:txBody>
      </p:sp>
      <p:sp>
        <p:nvSpPr>
          <p:cNvPr id="5" name="Shape 3"/>
          <p:cNvSpPr/>
          <p:nvPr/>
        </p:nvSpPr>
        <p:spPr>
          <a:xfrm>
            <a:off x="914400" y="2743200"/>
            <a:ext cx="3383280" cy="868680"/>
          </a:xfrm>
          <a:prstGeom prst="roundRect">
            <a:avLst>
              <a:gd name="adj" fmla="val 10526"/>
            </a:avLst>
          </a:prstGeom>
          <a:solidFill>
            <a:srgbClr val="FF4B5C"/>
          </a:solidFill>
          <a:ln/>
        </p:spPr>
      </p:sp>
      <p:sp>
        <p:nvSpPr>
          <p:cNvPr id="6" name="Text 4"/>
          <p:cNvSpPr txBox="1"/>
          <p:nvPr/>
        </p:nvSpPr>
        <p:spPr>
          <a:xfrm>
            <a:off x="914400" y="2743200"/>
            <a:ext cx="3383280" cy="86868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Comportement</a:t>
            </a:r>
            <a:endParaRPr lang="en-US" sz="1400" dirty="0"/>
          </a:p>
        </p:txBody>
      </p:sp>
      <p:sp>
        <p:nvSpPr>
          <p:cNvPr id="7" name="Shape 5"/>
          <p:cNvSpPr/>
          <p:nvPr/>
        </p:nvSpPr>
        <p:spPr>
          <a:xfrm>
            <a:off x="6400800" y="2743200"/>
            <a:ext cx="3383280" cy="868680"/>
          </a:xfrm>
          <a:prstGeom prst="roundRect">
            <a:avLst>
              <a:gd name="adj" fmla="val 10526"/>
            </a:avLst>
          </a:prstGeom>
          <a:solidFill>
            <a:srgbClr val="252B52"/>
          </a:solidFill>
          <a:ln/>
        </p:spPr>
      </p:sp>
      <p:sp>
        <p:nvSpPr>
          <p:cNvPr id="8" name="Text 6"/>
          <p:cNvSpPr txBox="1"/>
          <p:nvPr/>
        </p:nvSpPr>
        <p:spPr>
          <a:xfrm>
            <a:off x="6400800" y="2743200"/>
            <a:ext cx="3383280" cy="86868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Collecte de signaux</a:t>
            </a:r>
            <a:endParaRPr lang="en-US" sz="1400" dirty="0"/>
          </a:p>
        </p:txBody>
      </p:sp>
      <p:sp>
        <p:nvSpPr>
          <p:cNvPr id="9" name="Shape 7"/>
          <p:cNvSpPr/>
          <p:nvPr/>
        </p:nvSpPr>
        <p:spPr>
          <a:xfrm>
            <a:off x="6400800" y="4709160"/>
            <a:ext cx="3383280" cy="868680"/>
          </a:xfrm>
          <a:prstGeom prst="roundRect">
            <a:avLst>
              <a:gd name="adj" fmla="val 10526"/>
            </a:avLst>
          </a:prstGeom>
          <a:solidFill>
            <a:srgbClr val="FF4B5C"/>
          </a:solidFill>
          <a:ln/>
        </p:spPr>
      </p:sp>
      <p:sp>
        <p:nvSpPr>
          <p:cNvPr id="10" name="Text 8"/>
          <p:cNvSpPr txBox="1"/>
          <p:nvPr/>
        </p:nvSpPr>
        <p:spPr>
          <a:xfrm>
            <a:off x="6400800" y="4709160"/>
            <a:ext cx="3383280" cy="86868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Analyse algorithmique</a:t>
            </a:r>
            <a:endParaRPr lang="en-US" sz="1400" dirty="0"/>
          </a:p>
        </p:txBody>
      </p:sp>
      <p:sp>
        <p:nvSpPr>
          <p:cNvPr id="11" name="Shape 9"/>
          <p:cNvSpPr/>
          <p:nvPr/>
        </p:nvSpPr>
        <p:spPr>
          <a:xfrm>
            <a:off x="914400" y="4709160"/>
            <a:ext cx="3383280" cy="868680"/>
          </a:xfrm>
          <a:prstGeom prst="roundRect">
            <a:avLst>
              <a:gd name="adj" fmla="val 10526"/>
            </a:avLst>
          </a:prstGeom>
          <a:solidFill>
            <a:srgbClr val="252B52"/>
          </a:solidFill>
          <a:ln/>
        </p:spPr>
      </p:sp>
      <p:sp>
        <p:nvSpPr>
          <p:cNvPr id="12" name="Text 10"/>
          <p:cNvSpPr txBox="1"/>
          <p:nvPr/>
        </p:nvSpPr>
        <p:spPr>
          <a:xfrm>
            <a:off x="914400" y="4709160"/>
            <a:ext cx="3383280" cy="86868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Recommandation</a:t>
            </a:r>
            <a:endParaRPr lang="en-US" sz="1400" dirty="0"/>
          </a:p>
        </p:txBody>
      </p:sp>
      <p:sp>
        <p:nvSpPr>
          <p:cNvPr id="13" name="Text 11"/>
          <p:cNvSpPr txBox="1"/>
          <p:nvPr/>
        </p:nvSpPr>
        <p:spPr>
          <a:xfrm>
            <a:off x="4297680" y="2743200"/>
            <a:ext cx="2103120" cy="868680"/>
          </a:xfrm>
          <a:prstGeom prst="rect">
            <a:avLst/>
          </a:prstGeom>
          <a:noFill/>
          <a:ln/>
        </p:spPr>
        <p:txBody>
          <a:bodyPr wrap="square" lIns="0" tIns="0" rIns="0" bIns="0" rtlCol="0" anchor="ctr"/>
          <a:lstStyle/>
          <a:p>
            <a:pPr marL="0" indent="0" algn="ctr">
              <a:buNone/>
            </a:pPr>
            <a:r>
              <a:rPr lang="en-US" sz="2000" b="1" dirty="0">
                <a:solidFill>
                  <a:srgbClr val="8891A8"/>
                </a:solidFill>
                <a:latin typeface="Calibri" pitchFamily="34" charset="0"/>
                <a:ea typeface="Calibri" pitchFamily="34" charset="-122"/>
                <a:cs typeface="Calibri" pitchFamily="34" charset="-120"/>
              </a:rPr>
              <a:t>→</a:t>
            </a:r>
            <a:endParaRPr lang="en-US" sz="2000" dirty="0"/>
          </a:p>
        </p:txBody>
      </p:sp>
      <p:sp>
        <p:nvSpPr>
          <p:cNvPr id="14" name="Text 12"/>
          <p:cNvSpPr txBox="1"/>
          <p:nvPr/>
        </p:nvSpPr>
        <p:spPr>
          <a:xfrm>
            <a:off x="6400800" y="3611880"/>
            <a:ext cx="3383280" cy="1097280"/>
          </a:xfrm>
          <a:prstGeom prst="rect">
            <a:avLst/>
          </a:prstGeom>
          <a:noFill/>
          <a:ln/>
        </p:spPr>
        <p:txBody>
          <a:bodyPr wrap="square" lIns="0" tIns="0" rIns="0" bIns="0" rtlCol="0" anchor="ctr"/>
          <a:lstStyle/>
          <a:p>
            <a:pPr marL="0" indent="0" algn="ctr">
              <a:buNone/>
            </a:pPr>
            <a:r>
              <a:rPr lang="en-US" sz="2000" b="1" dirty="0">
                <a:solidFill>
                  <a:srgbClr val="8891A8"/>
                </a:solidFill>
                <a:latin typeface="Calibri" pitchFamily="34" charset="0"/>
                <a:ea typeface="Calibri" pitchFamily="34" charset="-122"/>
                <a:cs typeface="Calibri" pitchFamily="34" charset="-120"/>
              </a:rPr>
              <a:t>↓</a:t>
            </a:r>
            <a:endParaRPr lang="en-US" sz="2000" dirty="0"/>
          </a:p>
        </p:txBody>
      </p:sp>
      <p:sp>
        <p:nvSpPr>
          <p:cNvPr id="15" name="Text 13"/>
          <p:cNvSpPr txBox="1"/>
          <p:nvPr/>
        </p:nvSpPr>
        <p:spPr>
          <a:xfrm>
            <a:off x="4297680" y="4709160"/>
            <a:ext cx="2103120" cy="868680"/>
          </a:xfrm>
          <a:prstGeom prst="rect">
            <a:avLst/>
          </a:prstGeom>
          <a:noFill/>
          <a:ln/>
        </p:spPr>
        <p:txBody>
          <a:bodyPr wrap="square" lIns="0" tIns="0" rIns="0" bIns="0" rtlCol="0" anchor="ctr"/>
          <a:lstStyle/>
          <a:p>
            <a:pPr marL="0" indent="0" algn="ctr">
              <a:buNone/>
            </a:pPr>
            <a:r>
              <a:rPr lang="en-US" sz="2000" b="1" dirty="0">
                <a:solidFill>
                  <a:srgbClr val="8891A8"/>
                </a:solidFill>
                <a:latin typeface="Calibri" pitchFamily="34" charset="0"/>
                <a:ea typeface="Calibri" pitchFamily="34" charset="-122"/>
                <a:cs typeface="Calibri" pitchFamily="34" charset="-120"/>
              </a:rPr>
              <a:t>←</a:t>
            </a:r>
            <a:endParaRPr lang="en-US" sz="2000" dirty="0"/>
          </a:p>
        </p:txBody>
      </p:sp>
      <p:sp>
        <p:nvSpPr>
          <p:cNvPr id="16" name="Text 14"/>
          <p:cNvSpPr txBox="1"/>
          <p:nvPr/>
        </p:nvSpPr>
        <p:spPr>
          <a:xfrm>
            <a:off x="914400" y="3611880"/>
            <a:ext cx="3383280" cy="1097280"/>
          </a:xfrm>
          <a:prstGeom prst="rect">
            <a:avLst/>
          </a:prstGeom>
          <a:noFill/>
          <a:ln/>
        </p:spPr>
        <p:txBody>
          <a:bodyPr wrap="square" lIns="0" tIns="0" rIns="0" bIns="0" rtlCol="0" anchor="ctr"/>
          <a:lstStyle/>
          <a:p>
            <a:pPr marL="0" indent="0" algn="ctr">
              <a:buNone/>
            </a:pPr>
            <a:r>
              <a:rPr lang="en-US" sz="2000" b="1" dirty="0">
                <a:solidFill>
                  <a:srgbClr val="8891A8"/>
                </a:solidFill>
                <a:latin typeface="Calibri" pitchFamily="34" charset="0"/>
                <a:ea typeface="Calibri" pitchFamily="34" charset="-122"/>
                <a:cs typeface="Calibri" pitchFamily="34" charset="-120"/>
              </a:rPr>
              <a:t>↑</a:t>
            </a:r>
            <a:endParaRPr lang="en-US" sz="2000" dirty="0"/>
          </a:p>
        </p:txBody>
      </p:sp>
      <p:sp>
        <p:nvSpPr>
          <p:cNvPr id="17" name="Text 15"/>
          <p:cNvSpPr txBox="1"/>
          <p:nvPr/>
        </p:nvSpPr>
        <p:spPr>
          <a:xfrm>
            <a:off x="548640" y="5989320"/>
            <a:ext cx="10058400" cy="365760"/>
          </a:xfrm>
          <a:prstGeom prst="rect">
            <a:avLst/>
          </a:prstGeom>
          <a:noFill/>
          <a:ln/>
        </p:spPr>
        <p:txBody>
          <a:bodyPr wrap="square" lIns="0" tIns="0" rIns="0" bIns="0" rtlCol="0" anchor="ctr"/>
          <a:lstStyle/>
          <a:p>
            <a:pPr marL="0" indent="0">
              <a:buNone/>
            </a:pPr>
            <a:r>
              <a:rPr lang="en-US" sz="1250" i="1" dirty="0">
                <a:solidFill>
                  <a:srgbClr val="8891A8"/>
                </a:solidFill>
                <a:latin typeface="Calibri" pitchFamily="34" charset="0"/>
                <a:ea typeface="Calibri" pitchFamily="34" charset="-122"/>
                <a:cs typeface="Calibri" pitchFamily="34" charset="-120"/>
              </a:rPr>
              <a:t>Boucle continue → « nouvelle interaction → nouvelles données »</a:t>
            </a:r>
            <a:endParaRPr lang="en-US" sz="1250" dirty="0"/>
          </a:p>
        </p:txBody>
      </p:sp>
      <p:sp>
        <p:nvSpPr>
          <p:cNvPr id="31" name="Shape 5"/>
          <p:cNvSpPr/>
          <p:nvPr/>
        </p:nvSpPr>
        <p:spPr>
          <a:xfrm>
            <a:off x="6400800" y="2743200"/>
            <a:ext cx="3383280" cy="868680"/>
          </a:xfrm>
          <a:prstGeom prst="roundRect">
            <a:avLst>
              <a:gd name="adj" fmla="val 10526"/>
            </a:avLst>
          </a:prstGeom>
          <a:solidFill>
            <a:srgbClr val="252B52"/>
          </a:solidFill>
          <a:ln/>
        </p:spPr>
      </p:sp>
      <p:sp>
        <p:nvSpPr>
          <p:cNvPr id="32" name="Text 6"/>
          <p:cNvSpPr txBox="1"/>
          <p:nvPr/>
        </p:nvSpPr>
        <p:spPr>
          <a:xfrm>
            <a:off x="6400800" y="2743200"/>
            <a:ext cx="3383280" cy="86868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Collecte de signaux</a:t>
            </a:r>
            <a:endParaRPr lang="en-US" sz="1400" dirty="0"/>
          </a:p>
        </p:txBody>
      </p:sp>
      <p:sp>
        <p:nvSpPr>
          <p:cNvPr id="33" name="Shape 7"/>
          <p:cNvSpPr/>
          <p:nvPr/>
        </p:nvSpPr>
        <p:spPr>
          <a:xfrm>
            <a:off x="6400800" y="4709160"/>
            <a:ext cx="3383280" cy="868680"/>
          </a:xfrm>
          <a:prstGeom prst="roundRect">
            <a:avLst>
              <a:gd name="adj" fmla="val 10526"/>
            </a:avLst>
          </a:prstGeom>
          <a:solidFill>
            <a:srgbClr val="FF4B5C"/>
          </a:solidFill>
          <a:ln/>
        </p:spPr>
      </p:sp>
      <p:sp>
        <p:nvSpPr>
          <p:cNvPr id="34" name="Text 8"/>
          <p:cNvSpPr txBox="1"/>
          <p:nvPr/>
        </p:nvSpPr>
        <p:spPr>
          <a:xfrm>
            <a:off x="6400800" y="4709160"/>
            <a:ext cx="3383280" cy="86868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Analyse algorithmique</a:t>
            </a:r>
            <a:endParaRPr lang="en-US" sz="1400" dirty="0"/>
          </a:p>
        </p:txBody>
      </p:sp>
      <p:sp>
        <p:nvSpPr>
          <p:cNvPr id="35" name="Shape 9"/>
          <p:cNvSpPr/>
          <p:nvPr/>
        </p:nvSpPr>
        <p:spPr>
          <a:xfrm>
            <a:off x="914400" y="4709160"/>
            <a:ext cx="3383280" cy="868680"/>
          </a:xfrm>
          <a:prstGeom prst="roundRect">
            <a:avLst>
              <a:gd name="adj" fmla="val 10526"/>
            </a:avLst>
          </a:prstGeom>
          <a:solidFill>
            <a:srgbClr val="252B52"/>
          </a:solidFill>
          <a:ln/>
        </p:spPr>
      </p:sp>
      <p:sp>
        <p:nvSpPr>
          <p:cNvPr id="36" name="Text 10"/>
          <p:cNvSpPr txBox="1"/>
          <p:nvPr/>
        </p:nvSpPr>
        <p:spPr>
          <a:xfrm>
            <a:off x="914400" y="4709160"/>
            <a:ext cx="3383280" cy="86868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Recommandation</a:t>
            </a:r>
            <a:endParaRPr lang="en-US" sz="1400" dirty="0"/>
          </a:p>
        </p:txBody>
      </p:sp>
      <p:sp>
        <p:nvSpPr>
          <p:cNvPr id="37" name="Text 11"/>
          <p:cNvSpPr txBox="1"/>
          <p:nvPr/>
        </p:nvSpPr>
        <p:spPr>
          <a:xfrm>
            <a:off x="4297680" y="2743200"/>
            <a:ext cx="2103120" cy="868680"/>
          </a:xfrm>
          <a:prstGeom prst="rect">
            <a:avLst/>
          </a:prstGeom>
          <a:noFill/>
          <a:ln/>
        </p:spPr>
        <p:txBody>
          <a:bodyPr wrap="square" lIns="0" tIns="0" rIns="0" bIns="0" rtlCol="0" anchor="ctr"/>
          <a:lstStyle/>
          <a:p>
            <a:pPr marL="0" indent="0" algn="ctr">
              <a:buNone/>
            </a:pPr>
            <a:r>
              <a:rPr lang="en-US" sz="2000" b="1" dirty="0">
                <a:solidFill>
                  <a:srgbClr val="8891A8"/>
                </a:solidFill>
                <a:latin typeface="Calibri" pitchFamily="34" charset="0"/>
                <a:ea typeface="Calibri" pitchFamily="34" charset="-122"/>
                <a:cs typeface="Calibri" pitchFamily="34" charset="-120"/>
              </a:rPr>
              <a:t>→</a:t>
            </a:r>
            <a:endParaRPr lang="en-US" sz="2000" dirty="0"/>
          </a:p>
        </p:txBody>
      </p:sp>
      <p:sp>
        <p:nvSpPr>
          <p:cNvPr id="38" name="Text 12"/>
          <p:cNvSpPr txBox="1"/>
          <p:nvPr/>
        </p:nvSpPr>
        <p:spPr>
          <a:xfrm>
            <a:off x="6400800" y="3611880"/>
            <a:ext cx="3383280" cy="1097280"/>
          </a:xfrm>
          <a:prstGeom prst="rect">
            <a:avLst/>
          </a:prstGeom>
          <a:noFill/>
          <a:ln/>
        </p:spPr>
        <p:txBody>
          <a:bodyPr wrap="square" lIns="0" tIns="0" rIns="0" bIns="0" rtlCol="0" anchor="ctr"/>
          <a:lstStyle/>
          <a:p>
            <a:pPr marL="0" indent="0" algn="ctr">
              <a:buNone/>
            </a:pPr>
            <a:r>
              <a:rPr lang="en-US" sz="2000" b="1" dirty="0">
                <a:solidFill>
                  <a:srgbClr val="8891A8"/>
                </a:solidFill>
                <a:latin typeface="Calibri" pitchFamily="34" charset="0"/>
                <a:ea typeface="Calibri" pitchFamily="34" charset="-122"/>
                <a:cs typeface="Calibri" pitchFamily="34" charset="-120"/>
              </a:rPr>
              <a:t>↓</a:t>
            </a:r>
            <a:endParaRPr lang="en-US" sz="2000" dirty="0"/>
          </a:p>
        </p:txBody>
      </p:sp>
      <p:sp>
        <p:nvSpPr>
          <p:cNvPr id="39" name="Text 13"/>
          <p:cNvSpPr txBox="1"/>
          <p:nvPr/>
        </p:nvSpPr>
        <p:spPr>
          <a:xfrm>
            <a:off x="4297680" y="4709160"/>
            <a:ext cx="2103120" cy="868680"/>
          </a:xfrm>
          <a:prstGeom prst="rect">
            <a:avLst/>
          </a:prstGeom>
          <a:noFill/>
          <a:ln/>
        </p:spPr>
        <p:txBody>
          <a:bodyPr wrap="square" lIns="0" tIns="0" rIns="0" bIns="0" rtlCol="0" anchor="ctr"/>
          <a:lstStyle/>
          <a:p>
            <a:pPr marL="0" indent="0" algn="ctr">
              <a:buNone/>
            </a:pPr>
            <a:r>
              <a:rPr lang="en-US" sz="2000" b="1" dirty="0">
                <a:solidFill>
                  <a:srgbClr val="8891A8"/>
                </a:solidFill>
                <a:latin typeface="Calibri" pitchFamily="34" charset="0"/>
                <a:ea typeface="Calibri" pitchFamily="34" charset="-122"/>
                <a:cs typeface="Calibri" pitchFamily="34" charset="-120"/>
              </a:rPr>
              <a:t>←</a:t>
            </a:r>
            <a:endParaRPr lang="en-US" sz="2000" dirty="0"/>
          </a:p>
        </p:txBody>
      </p:sp>
      <p:sp>
        <p:nvSpPr>
          <p:cNvPr id="40" name="Text 14"/>
          <p:cNvSpPr txBox="1"/>
          <p:nvPr/>
        </p:nvSpPr>
        <p:spPr>
          <a:xfrm>
            <a:off x="914400" y="3611880"/>
            <a:ext cx="3383280" cy="1097280"/>
          </a:xfrm>
          <a:prstGeom prst="rect">
            <a:avLst/>
          </a:prstGeom>
          <a:noFill/>
          <a:ln/>
        </p:spPr>
        <p:txBody>
          <a:bodyPr wrap="square" lIns="0" tIns="0" rIns="0" bIns="0" rtlCol="0" anchor="ctr"/>
          <a:lstStyle/>
          <a:p>
            <a:pPr marL="0" indent="0" algn="ctr">
              <a:buNone/>
            </a:pPr>
            <a:r>
              <a:rPr lang="en-US" sz="2000" b="1" dirty="0">
                <a:solidFill>
                  <a:srgbClr val="8891A8"/>
                </a:solidFill>
                <a:latin typeface="Calibri" pitchFamily="34" charset="0"/>
                <a:ea typeface="Calibri" pitchFamily="34" charset="-122"/>
                <a:cs typeface="Calibri" pitchFamily="34" charset="-120"/>
              </a:rPr>
              <a:t>↑</a:t>
            </a:r>
            <a:endParaRPr lang="en-US" sz="2000" dirty="0"/>
          </a:p>
        </p:txBody>
      </p:sp>
      <p:sp>
        <p:nvSpPr>
          <p:cNvPr id="41" name="Text 15"/>
          <p:cNvSpPr txBox="1"/>
          <p:nvPr/>
        </p:nvSpPr>
        <p:spPr>
          <a:xfrm>
            <a:off x="548640" y="5989320"/>
            <a:ext cx="10058400" cy="365760"/>
          </a:xfrm>
          <a:prstGeom prst="rect">
            <a:avLst/>
          </a:prstGeom>
          <a:noFill/>
          <a:ln/>
        </p:spPr>
        <p:txBody>
          <a:bodyPr wrap="square" lIns="0" tIns="0" rIns="0" bIns="0" rtlCol="0" anchor="ctr"/>
          <a:lstStyle/>
          <a:p>
            <a:pPr marL="0" indent="0">
              <a:buNone/>
            </a:pPr>
            <a:r>
              <a:rPr lang="en-US" sz="1250" i="1" dirty="0">
                <a:solidFill>
                  <a:srgbClr val="8891A8"/>
                </a:solidFill>
                <a:latin typeface="Calibri" pitchFamily="34" charset="0"/>
                <a:ea typeface="Calibri" pitchFamily="34" charset="-122"/>
                <a:cs typeface="Calibri" pitchFamily="34" charset="-120"/>
              </a:rPr>
              <a:t>Boucle continue → « nouvelle interaction → nouvelles données »</a:t>
            </a:r>
            <a:endParaRPr lang="en-US"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5F2"/>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CHAPITRE 2 · MÉCANISMES 5 &amp; 8</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3000" b="1" dirty="0">
                <a:solidFill>
                  <a:srgbClr val="1B1F3B"/>
                </a:solidFill>
                <a:latin typeface="Cambria" pitchFamily="34" charset="0"/>
                <a:ea typeface="Cambria" pitchFamily="34" charset="-122"/>
                <a:cs typeface="Cambria" pitchFamily="34" charset="-120"/>
              </a:rPr>
              <a:t>La validation sociale comme moteur</a:t>
            </a:r>
            <a:endParaRPr lang="en-US" sz="3000" dirty="0"/>
          </a:p>
        </p:txBody>
      </p:sp>
      <p:sp>
        <p:nvSpPr>
          <p:cNvPr id="4" name="Shape 2"/>
          <p:cNvSpPr/>
          <p:nvPr/>
        </p:nvSpPr>
        <p:spPr>
          <a:xfrm>
            <a:off x="548640" y="1783080"/>
            <a:ext cx="5257800" cy="4297680"/>
          </a:xfrm>
          <a:prstGeom prst="rect">
            <a:avLst/>
          </a:prstGeom>
          <a:solidFill>
            <a:srgbClr val="FFFFFF"/>
          </a:solidFill>
          <a:ln/>
          <a:effectLst>
            <a:outerShdw blurRad="76200" dist="25400" dir="5400000" algn="bl" rotWithShape="0">
              <a:srgbClr val="9AA1B8">
                <a:alpha val="25000"/>
              </a:srgbClr>
            </a:outerShdw>
          </a:effectLst>
        </p:spPr>
      </p:sp>
      <p:sp>
        <p:nvSpPr>
          <p:cNvPr id="5" name="Shape 3"/>
          <p:cNvSpPr/>
          <p:nvPr/>
        </p:nvSpPr>
        <p:spPr>
          <a:xfrm>
            <a:off x="914400" y="2148840"/>
            <a:ext cx="685800" cy="685800"/>
          </a:xfrm>
          <a:prstGeom prst="ellipse">
            <a:avLst/>
          </a:prstGeom>
          <a:solidFill>
            <a:srgbClr val="FF4B5C"/>
          </a:solidFill>
          <a:ln/>
        </p:spPr>
      </p:sp>
      <p:pic>
        <p:nvPicPr>
          <p:cNvPr id="6" name="Image 0" descr="/home/claude/attention_pptx/icons/heart_FFFFFF.png"/>
          <p:cNvPicPr>
            <a:picLocks noChangeAspect="1"/>
          </p:cNvPicPr>
          <p:nvPr/>
        </p:nvPicPr>
        <p:blipFill>
          <a:blip r:embed="rId3"/>
          <a:stretch>
            <a:fillRect/>
          </a:stretch>
        </p:blipFill>
        <p:spPr>
          <a:xfrm>
            <a:off x="1068705" y="2303145"/>
            <a:ext cx="377190" cy="377190"/>
          </a:xfrm>
          <a:prstGeom prst="rect">
            <a:avLst/>
          </a:prstGeom>
        </p:spPr>
      </p:pic>
      <p:pic>
        <p:nvPicPr>
          <p:cNvPr id="22" name="Image 0" descr="/home/claude/attention_pptx/icons/heart_FFFFFF.png"/>
          <p:cNvPicPr>
            <a:picLocks noChangeAspect="1"/>
          </p:cNvPicPr>
          <p:nvPr/>
        </p:nvPicPr>
        <p:blipFill>
          <a:blip r:embed="rId3"/>
          <a:stretch>
            <a:fillRect/>
          </a:stretch>
        </p:blipFill>
        <p:spPr>
          <a:xfrm>
            <a:off x="1068705" y="2303145"/>
            <a:ext cx="377190" cy="377190"/>
          </a:xfrm>
          <a:prstGeom prst="rect">
            <a:avLst/>
          </a:prstGeom>
        </p:spPr>
      </p:pic>
      <p:sp>
        <p:nvSpPr>
          <p:cNvPr id="7" name="Text 4"/>
          <p:cNvSpPr txBox="1"/>
          <p:nvPr/>
        </p:nvSpPr>
        <p:spPr>
          <a:xfrm>
            <a:off x="1783080" y="2221992"/>
            <a:ext cx="3794760" cy="457200"/>
          </a:xfrm>
          <a:prstGeom prst="rect">
            <a:avLst/>
          </a:prstGeom>
          <a:noFill/>
          <a:ln/>
        </p:spPr>
        <p:txBody>
          <a:bodyPr wrap="square" lIns="0" tIns="0" rIns="0" bIns="0" rtlCol="0" anchor="ctr"/>
          <a:lstStyle/>
          <a:p>
            <a:pPr marL="0" indent="0">
              <a:buNone/>
            </a:pPr>
            <a:r>
              <a:rPr lang="en-US" sz="1800" b="1" dirty="0">
                <a:solidFill>
                  <a:srgbClr val="1B1F3B"/>
                </a:solidFill>
                <a:latin typeface="Cambria" pitchFamily="34" charset="0"/>
                <a:ea typeface="Cambria" pitchFamily="34" charset="-122"/>
                <a:cs typeface="Cambria" pitchFamily="34" charset="-120"/>
              </a:rPr>
              <a:t>5. Likes &amp; partages</a:t>
            </a:r>
            <a:endParaRPr lang="en-US" sz="1800" dirty="0"/>
          </a:p>
        </p:txBody>
      </p:sp>
      <p:sp>
        <p:nvSpPr>
          <p:cNvPr id="8" name="Text 5"/>
          <p:cNvSpPr txBox="1"/>
          <p:nvPr/>
        </p:nvSpPr>
        <p:spPr>
          <a:xfrm>
            <a:off x="914400" y="3063240"/>
            <a:ext cx="4526280" cy="1371600"/>
          </a:xfrm>
          <a:prstGeom prst="rect">
            <a:avLst/>
          </a:prstGeom>
          <a:noFill/>
          <a:ln/>
        </p:spPr>
        <p:txBody>
          <a:bodyPr wrap="square" lIns="0" tIns="0" rIns="0" bIns="0" rtlCol="0" anchor="ctr"/>
          <a:lstStyle/>
          <a:p>
            <a:pPr marL="0" indent="0">
              <a:lnSpc>
                <a:spcPct val="125000"/>
              </a:lnSpc>
              <a:buNone/>
            </a:pPr>
            <a:r>
              <a:rPr lang="en-US" sz="1300" dirty="0">
                <a:solidFill>
                  <a:srgbClr val="5C6B8A"/>
                </a:solidFill>
                <a:latin typeface="Calibri" pitchFamily="34" charset="0"/>
                <a:ea typeface="Calibri" pitchFamily="34" charset="-122"/>
                <a:cs typeface="Calibri" pitchFamily="34" charset="-120"/>
              </a:rPr>
              <a:t>Chaque like ou partage reçu agit comme un signal de validation sociale. Le compteur visible pousse à publier davantage et à revenir vérifier régulièrement les réactions des autres.</a:t>
            </a:r>
            <a:endParaRPr lang="en-US" sz="1300" dirty="0"/>
          </a:p>
        </p:txBody>
      </p:sp>
      <p:sp>
        <p:nvSpPr>
          <p:cNvPr id="9" name="Shape 6"/>
          <p:cNvSpPr/>
          <p:nvPr/>
        </p:nvSpPr>
        <p:spPr>
          <a:xfrm>
            <a:off x="914400" y="4480560"/>
            <a:ext cx="4526280" cy="0"/>
          </a:xfrm>
          <a:prstGeom prst="line">
            <a:avLst/>
          </a:prstGeom>
          <a:noFill/>
          <a:ln w="12700">
            <a:solidFill>
              <a:srgbClr val="E4E1D8"/>
            </a:solidFill>
            <a:prstDash val="solid"/>
          </a:ln>
        </p:spPr>
      </p:sp>
      <p:sp>
        <p:nvSpPr>
          <p:cNvPr id="10" name="Text 7"/>
          <p:cNvSpPr txBox="1"/>
          <p:nvPr/>
        </p:nvSpPr>
        <p:spPr>
          <a:xfrm>
            <a:off x="914400" y="4663440"/>
            <a:ext cx="4526280" cy="457200"/>
          </a:xfrm>
          <a:prstGeom prst="rect">
            <a:avLst/>
          </a:prstGeom>
          <a:noFill/>
          <a:ln/>
        </p:spPr>
        <p:txBody>
          <a:bodyPr wrap="square" lIns="0" tIns="0" rIns="0" bIns="0" rtlCol="0" anchor="ctr"/>
          <a:lstStyle/>
          <a:p>
            <a:pPr marL="0" indent="0">
              <a:buNone/>
            </a:pPr>
            <a:r>
              <a:rPr lang="en-US" sz="1350" i="1" dirty="0">
                <a:solidFill>
                  <a:srgbClr val="1B1F3B"/>
                </a:solidFill>
                <a:latin typeface="Calibri" pitchFamily="34" charset="0"/>
                <a:ea typeface="Calibri" pitchFamily="34" charset="-122"/>
                <a:cs typeface="Calibri" pitchFamily="34" charset="-120"/>
              </a:rPr>
              <a:t>Une jauge sociale toujours visible</a:t>
            </a:r>
            <a:endParaRPr lang="en-US" sz="1350" dirty="0"/>
          </a:p>
        </p:txBody>
      </p:sp>
      <p:sp>
        <p:nvSpPr>
          <p:cNvPr id="11" name="Text 8"/>
          <p:cNvSpPr txBox="1"/>
          <p:nvPr/>
        </p:nvSpPr>
        <p:spPr>
          <a:xfrm>
            <a:off x="914400" y="5074920"/>
            <a:ext cx="4526280" cy="640080"/>
          </a:xfrm>
          <a:prstGeom prst="rect">
            <a:avLst/>
          </a:prstGeom>
          <a:noFill/>
          <a:ln/>
        </p:spPr>
        <p:txBody>
          <a:bodyPr wrap="square" lIns="0" tIns="0" rIns="0" bIns="0" rtlCol="0" anchor="ctr"/>
          <a:lstStyle/>
          <a:p>
            <a:pPr marL="0" indent="0">
              <a:lnSpc>
                <a:spcPct val="120000"/>
              </a:lnSpc>
              <a:buNone/>
            </a:pPr>
            <a:r>
              <a:rPr lang="en-US" sz="1200" dirty="0">
                <a:solidFill>
                  <a:srgbClr val="8891A8"/>
                </a:solidFill>
                <a:latin typeface="Calibri" pitchFamily="34" charset="0"/>
                <a:ea typeface="Calibri" pitchFamily="34" charset="-122"/>
                <a:cs typeface="Calibri" pitchFamily="34" charset="-120"/>
              </a:rPr>
              <a:t>qui transforme l'attention des autres en objectif à atteindre.</a:t>
            </a:r>
            <a:endParaRPr lang="en-US" sz="1200" dirty="0"/>
          </a:p>
        </p:txBody>
      </p:sp>
      <p:sp>
        <p:nvSpPr>
          <p:cNvPr id="12" name="Shape 9"/>
          <p:cNvSpPr/>
          <p:nvPr/>
        </p:nvSpPr>
        <p:spPr>
          <a:xfrm>
            <a:off x="6172200" y="1783080"/>
            <a:ext cx="5257800" cy="4297680"/>
          </a:xfrm>
          <a:prstGeom prst="rect">
            <a:avLst/>
          </a:prstGeom>
          <a:solidFill>
            <a:srgbClr val="FFFFFF"/>
          </a:solidFill>
          <a:ln/>
          <a:effectLst>
            <a:outerShdw blurRad="76200" dist="25400" dir="5400000" algn="bl" rotWithShape="0">
              <a:srgbClr val="9AA1B8">
                <a:alpha val="25000"/>
              </a:srgbClr>
            </a:outerShdw>
          </a:effectLst>
        </p:spPr>
      </p:sp>
      <p:sp>
        <p:nvSpPr>
          <p:cNvPr id="13" name="Shape 10"/>
          <p:cNvSpPr/>
          <p:nvPr/>
        </p:nvSpPr>
        <p:spPr>
          <a:xfrm>
            <a:off x="6537960" y="2148840"/>
            <a:ext cx="685800" cy="685800"/>
          </a:xfrm>
          <a:prstGeom prst="ellipse">
            <a:avLst/>
          </a:prstGeom>
          <a:solidFill>
            <a:srgbClr val="1B1F3B"/>
          </a:solidFill>
          <a:ln/>
        </p:spPr>
      </p:sp>
      <p:pic>
        <p:nvPicPr>
          <p:cNvPr id="14" name="Image 1" descr="/home/claude/attention_pptx/icons/checkCircle_FFFFFF.png"/>
          <p:cNvPicPr>
            <a:picLocks noChangeAspect="1"/>
          </p:cNvPicPr>
          <p:nvPr/>
        </p:nvPicPr>
        <p:blipFill>
          <a:blip r:embed="rId4"/>
          <a:stretch>
            <a:fillRect/>
          </a:stretch>
        </p:blipFill>
        <p:spPr>
          <a:xfrm>
            <a:off x="6692265" y="2303145"/>
            <a:ext cx="377190" cy="377190"/>
          </a:xfrm>
          <a:prstGeom prst="rect">
            <a:avLst/>
          </a:prstGeom>
        </p:spPr>
      </p:pic>
      <p:pic>
        <p:nvPicPr>
          <p:cNvPr id="23" name="Image 1" descr="/home/claude/attention_pptx/icons/checkCircle_FFFFFF.png"/>
          <p:cNvPicPr>
            <a:picLocks noChangeAspect="1"/>
          </p:cNvPicPr>
          <p:nvPr/>
        </p:nvPicPr>
        <p:blipFill>
          <a:blip r:embed="rId4"/>
          <a:stretch>
            <a:fillRect/>
          </a:stretch>
        </p:blipFill>
        <p:spPr>
          <a:xfrm>
            <a:off x="6692265" y="2303145"/>
            <a:ext cx="377190" cy="377190"/>
          </a:xfrm>
          <a:prstGeom prst="rect">
            <a:avLst/>
          </a:prstGeom>
        </p:spPr>
      </p:pic>
      <p:sp>
        <p:nvSpPr>
          <p:cNvPr id="15" name="Text 11"/>
          <p:cNvSpPr txBox="1"/>
          <p:nvPr/>
        </p:nvSpPr>
        <p:spPr>
          <a:xfrm>
            <a:off x="7406640" y="2221992"/>
            <a:ext cx="3794760" cy="457200"/>
          </a:xfrm>
          <a:prstGeom prst="rect">
            <a:avLst/>
          </a:prstGeom>
          <a:noFill/>
          <a:ln/>
        </p:spPr>
        <p:txBody>
          <a:bodyPr wrap="square" lIns="0" tIns="0" rIns="0" bIns="0" rtlCol="0" anchor="ctr"/>
          <a:lstStyle/>
          <a:p>
            <a:pPr marL="0" indent="0">
              <a:buNone/>
            </a:pPr>
            <a:r>
              <a:rPr lang="en-US" sz="1800" b="1" dirty="0">
                <a:solidFill>
                  <a:srgbClr val="1B1F3B"/>
                </a:solidFill>
                <a:latin typeface="Cambria" pitchFamily="34" charset="0"/>
                <a:ea typeface="Cambria" pitchFamily="34" charset="-122"/>
                <a:cs typeface="Cambria" pitchFamily="34" charset="-120"/>
              </a:rPr>
              <a:t>8. Le mécanisme de récompense</a:t>
            </a:r>
            <a:endParaRPr lang="en-US" sz="1800" dirty="0"/>
          </a:p>
        </p:txBody>
      </p:sp>
      <p:sp>
        <p:nvSpPr>
          <p:cNvPr id="16" name="Text 12"/>
          <p:cNvSpPr txBox="1"/>
          <p:nvPr/>
        </p:nvSpPr>
        <p:spPr>
          <a:xfrm>
            <a:off x="6537960" y="3063240"/>
            <a:ext cx="4526280" cy="1371600"/>
          </a:xfrm>
          <a:prstGeom prst="rect">
            <a:avLst/>
          </a:prstGeom>
          <a:noFill/>
          <a:ln/>
        </p:spPr>
        <p:txBody>
          <a:bodyPr wrap="square" lIns="0" tIns="0" rIns="0" bIns="0" rtlCol="0" anchor="ctr"/>
          <a:lstStyle/>
          <a:p>
            <a:pPr marL="0" indent="0">
              <a:lnSpc>
                <a:spcPct val="125000"/>
              </a:lnSpc>
              <a:buNone/>
            </a:pPr>
            <a:r>
              <a:rPr lang="en-US" sz="1300" dirty="0">
                <a:solidFill>
                  <a:srgbClr val="5C6B8A"/>
                </a:solidFill>
                <a:latin typeface="Calibri" pitchFamily="34" charset="0"/>
                <a:ea typeface="Calibri" pitchFamily="34" charset="-122"/>
                <a:cs typeface="Calibri" pitchFamily="34" charset="-120"/>
              </a:rPr>
              <a:t>Inspiré des mécaniques de jeu (variable reward), il consiste à rendre la récompense imprévisible : on ne sait jamais si le prochain contenu, like ou message sera intéressant — ce qui pousse à vérifier sans cesse.</a:t>
            </a:r>
            <a:endParaRPr lang="en-US" sz="1300" dirty="0"/>
          </a:p>
        </p:txBody>
      </p:sp>
      <p:sp>
        <p:nvSpPr>
          <p:cNvPr id="17" name="Shape 13"/>
          <p:cNvSpPr/>
          <p:nvPr/>
        </p:nvSpPr>
        <p:spPr>
          <a:xfrm>
            <a:off x="6537960" y="4480560"/>
            <a:ext cx="4526280" cy="0"/>
          </a:xfrm>
          <a:prstGeom prst="line">
            <a:avLst/>
          </a:prstGeom>
          <a:noFill/>
          <a:ln w="12700">
            <a:solidFill>
              <a:srgbClr val="E4E1D8"/>
            </a:solidFill>
            <a:prstDash val="solid"/>
          </a:ln>
        </p:spPr>
      </p:sp>
      <p:sp>
        <p:nvSpPr>
          <p:cNvPr id="18" name="Text 14"/>
          <p:cNvSpPr txBox="1"/>
          <p:nvPr/>
        </p:nvSpPr>
        <p:spPr>
          <a:xfrm>
            <a:off x="6537960" y="4663440"/>
            <a:ext cx="4526280" cy="457200"/>
          </a:xfrm>
          <a:prstGeom prst="rect">
            <a:avLst/>
          </a:prstGeom>
          <a:noFill/>
          <a:ln/>
        </p:spPr>
        <p:txBody>
          <a:bodyPr wrap="square" lIns="0" tIns="0" rIns="0" bIns="0" rtlCol="0" anchor="ctr"/>
          <a:lstStyle/>
          <a:p>
            <a:pPr marL="0" indent="0">
              <a:buNone/>
            </a:pPr>
            <a:r>
              <a:rPr lang="en-US" sz="1350" i="1" dirty="0">
                <a:solidFill>
                  <a:srgbClr val="1B1F3B"/>
                </a:solidFill>
                <a:latin typeface="Calibri" pitchFamily="34" charset="0"/>
                <a:ea typeface="Calibri" pitchFamily="34" charset="-122"/>
                <a:cs typeface="Calibri" pitchFamily="34" charset="-120"/>
              </a:rPr>
              <a:t>Une récompense variable</a:t>
            </a:r>
            <a:endParaRPr lang="en-US" sz="1350" dirty="0"/>
          </a:p>
        </p:txBody>
      </p:sp>
      <p:sp>
        <p:nvSpPr>
          <p:cNvPr id="19" name="Text 15"/>
          <p:cNvSpPr txBox="1"/>
          <p:nvPr/>
        </p:nvSpPr>
        <p:spPr>
          <a:xfrm>
            <a:off x="6537960" y="5074920"/>
            <a:ext cx="4526280" cy="640080"/>
          </a:xfrm>
          <a:prstGeom prst="rect">
            <a:avLst/>
          </a:prstGeom>
          <a:noFill/>
          <a:ln/>
        </p:spPr>
        <p:txBody>
          <a:bodyPr wrap="square" lIns="0" tIns="0" rIns="0" bIns="0" rtlCol="0" anchor="ctr"/>
          <a:lstStyle/>
          <a:p>
            <a:pPr marL="0" indent="0">
              <a:lnSpc>
                <a:spcPct val="120000"/>
              </a:lnSpc>
              <a:buNone/>
            </a:pPr>
            <a:r>
              <a:rPr lang="en-US" sz="1200" dirty="0">
                <a:solidFill>
                  <a:srgbClr val="8891A8"/>
                </a:solidFill>
                <a:latin typeface="Calibri" pitchFamily="34" charset="0"/>
                <a:ea typeface="Calibri" pitchFamily="34" charset="-122"/>
                <a:cs typeface="Calibri" pitchFamily="34" charset="-120"/>
              </a:rPr>
              <a:t>le même principe psychologique que celui des machines à sous.</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B1F3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CHAPITRE 2 · MÉCANISME 7</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3000" b="1" dirty="0">
                <a:solidFill>
                  <a:srgbClr val="FFFFFF"/>
                </a:solidFill>
                <a:latin typeface="Cambria" pitchFamily="34" charset="0"/>
                <a:ea typeface="Cambria" pitchFamily="34" charset="-122"/>
                <a:cs typeface="Cambria" pitchFamily="34" charset="-120"/>
              </a:rPr>
              <a:t>7. Le rôle des émotions</a:t>
            </a:r>
            <a:endParaRPr lang="en-US" sz="3000" dirty="0"/>
          </a:p>
        </p:txBody>
      </p:sp>
      <p:sp>
        <p:nvSpPr>
          <p:cNvPr id="4" name="Text 2"/>
          <p:cNvSpPr txBox="1"/>
          <p:nvPr/>
        </p:nvSpPr>
        <p:spPr>
          <a:xfrm>
            <a:off x="548640" y="1737360"/>
            <a:ext cx="10607040" cy="822960"/>
          </a:xfrm>
          <a:prstGeom prst="rect">
            <a:avLst/>
          </a:prstGeom>
          <a:noFill/>
          <a:ln/>
        </p:spPr>
        <p:txBody>
          <a:bodyPr wrap="square" lIns="0" tIns="0" rIns="0" bIns="0" rtlCol="0" anchor="ctr"/>
          <a:lstStyle/>
          <a:p>
            <a:pPr marL="0" indent="0">
              <a:lnSpc>
                <a:spcPct val="130000"/>
              </a:lnSpc>
              <a:buNone/>
            </a:pPr>
            <a:r>
              <a:rPr lang="en-US" sz="1500" dirty="0">
                <a:solidFill>
                  <a:srgbClr val="DCE0EE"/>
                </a:solidFill>
                <a:latin typeface="Calibri" pitchFamily="34" charset="0"/>
                <a:ea typeface="Calibri" pitchFamily="34" charset="-122"/>
                <a:cs typeface="Calibri" pitchFamily="34" charset="-120"/>
              </a:rPr>
              <a:t>Les contenus qui suscitent une émotion forte — indignation, surprise, joie, peur — se propagent plus vite et retiennent davantage l'attention que les contenus neutres.</a:t>
            </a:r>
            <a:endParaRPr lang="en-US" sz="1500" dirty="0"/>
          </a:p>
        </p:txBody>
      </p:sp>
      <p:sp>
        <p:nvSpPr>
          <p:cNvPr id="5" name="Shape 3"/>
          <p:cNvSpPr/>
          <p:nvPr/>
        </p:nvSpPr>
        <p:spPr>
          <a:xfrm>
            <a:off x="822960" y="2834640"/>
            <a:ext cx="2468880" cy="1920240"/>
          </a:xfrm>
          <a:prstGeom prst="roundRect">
            <a:avLst>
              <a:gd name="adj" fmla="val 3810"/>
            </a:avLst>
          </a:prstGeom>
          <a:solidFill>
            <a:srgbClr val="252B52"/>
          </a:solidFill>
          <a:ln/>
        </p:spPr>
      </p:sp>
      <p:sp>
        <p:nvSpPr>
          <p:cNvPr id="6" name="Shape 4"/>
          <p:cNvSpPr/>
          <p:nvPr/>
        </p:nvSpPr>
        <p:spPr>
          <a:xfrm>
            <a:off x="1783080" y="3108960"/>
            <a:ext cx="548640" cy="548640"/>
          </a:xfrm>
          <a:prstGeom prst="ellipse">
            <a:avLst/>
          </a:prstGeom>
          <a:solidFill>
            <a:srgbClr val="FF4B5C"/>
          </a:solidFill>
          <a:ln/>
        </p:spPr>
      </p:sp>
      <p:pic>
        <p:nvPicPr>
          <p:cNvPr id="7" name="Image 0" descr="/home/claude/attention_pptx/icons/zap_FFFFFF.png"/>
          <p:cNvPicPr>
            <a:picLocks noChangeAspect="1"/>
          </p:cNvPicPr>
          <p:nvPr/>
        </p:nvPicPr>
        <p:blipFill>
          <a:blip r:embed="rId3"/>
          <a:stretch>
            <a:fillRect/>
          </a:stretch>
        </p:blipFill>
        <p:spPr>
          <a:xfrm>
            <a:off x="1906524" y="3232404"/>
            <a:ext cx="301752" cy="301752"/>
          </a:xfrm>
          <a:prstGeom prst="rect">
            <a:avLst/>
          </a:prstGeom>
        </p:spPr>
      </p:pic>
      <p:sp>
        <p:nvSpPr>
          <p:cNvPr id="8" name="Text 5"/>
          <p:cNvSpPr txBox="1"/>
          <p:nvPr/>
        </p:nvSpPr>
        <p:spPr>
          <a:xfrm>
            <a:off x="960120" y="3886200"/>
            <a:ext cx="219456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Indignation</a:t>
            </a:r>
            <a:endParaRPr lang="en-US" sz="1300" dirty="0"/>
          </a:p>
        </p:txBody>
      </p:sp>
      <p:sp>
        <p:nvSpPr>
          <p:cNvPr id="9" name="Shape 6"/>
          <p:cNvSpPr/>
          <p:nvPr/>
        </p:nvSpPr>
        <p:spPr>
          <a:xfrm>
            <a:off x="3566160" y="2834640"/>
            <a:ext cx="2468880" cy="1920240"/>
          </a:xfrm>
          <a:prstGeom prst="roundRect">
            <a:avLst>
              <a:gd name="adj" fmla="val 3810"/>
            </a:avLst>
          </a:prstGeom>
          <a:solidFill>
            <a:srgbClr val="252B52"/>
          </a:solidFill>
          <a:ln/>
        </p:spPr>
      </p:sp>
      <p:sp>
        <p:nvSpPr>
          <p:cNvPr id="10" name="Shape 7"/>
          <p:cNvSpPr/>
          <p:nvPr/>
        </p:nvSpPr>
        <p:spPr>
          <a:xfrm>
            <a:off x="4526280" y="3108960"/>
            <a:ext cx="548640" cy="548640"/>
          </a:xfrm>
          <a:prstGeom prst="ellipse">
            <a:avLst/>
          </a:prstGeom>
          <a:solidFill>
            <a:srgbClr val="FF4B5C"/>
          </a:solidFill>
          <a:ln/>
        </p:spPr>
      </p:sp>
      <p:pic>
        <p:nvPicPr>
          <p:cNvPr id="11" name="Image 1" descr="/home/claude/attention_pptx/icons/eye_FFFFFF.png"/>
          <p:cNvPicPr>
            <a:picLocks noChangeAspect="1"/>
          </p:cNvPicPr>
          <p:nvPr/>
        </p:nvPicPr>
        <p:blipFill>
          <a:blip r:embed="rId4"/>
          <a:stretch>
            <a:fillRect/>
          </a:stretch>
        </p:blipFill>
        <p:spPr>
          <a:xfrm>
            <a:off x="4649724" y="3232404"/>
            <a:ext cx="301752" cy="301752"/>
          </a:xfrm>
          <a:prstGeom prst="rect">
            <a:avLst/>
          </a:prstGeom>
        </p:spPr>
      </p:pic>
      <p:pic>
        <p:nvPicPr>
          <p:cNvPr id="31" name="Image 1" descr="/home/claude/attention_pptx/icons/eye_FFFFFF.png"/>
          <p:cNvPicPr>
            <a:picLocks noChangeAspect="1"/>
          </p:cNvPicPr>
          <p:nvPr/>
        </p:nvPicPr>
        <p:blipFill>
          <a:blip r:embed="rId4"/>
          <a:stretch>
            <a:fillRect/>
          </a:stretch>
        </p:blipFill>
        <p:spPr>
          <a:xfrm>
            <a:off x="4649724" y="3232404"/>
            <a:ext cx="301752" cy="301752"/>
          </a:xfrm>
          <a:prstGeom prst="rect">
            <a:avLst/>
          </a:prstGeom>
        </p:spPr>
      </p:pic>
      <p:sp>
        <p:nvSpPr>
          <p:cNvPr id="12" name="Text 8"/>
          <p:cNvSpPr txBox="1"/>
          <p:nvPr/>
        </p:nvSpPr>
        <p:spPr>
          <a:xfrm>
            <a:off x="3703320" y="3886200"/>
            <a:ext cx="219456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Surprise</a:t>
            </a:r>
            <a:endParaRPr lang="en-US" sz="1300" dirty="0"/>
          </a:p>
        </p:txBody>
      </p:sp>
      <p:sp>
        <p:nvSpPr>
          <p:cNvPr id="13" name="Shape 9"/>
          <p:cNvSpPr/>
          <p:nvPr/>
        </p:nvSpPr>
        <p:spPr>
          <a:xfrm>
            <a:off x="6309360" y="2834640"/>
            <a:ext cx="2468880" cy="1920240"/>
          </a:xfrm>
          <a:prstGeom prst="roundRect">
            <a:avLst>
              <a:gd name="adj" fmla="val 3810"/>
            </a:avLst>
          </a:prstGeom>
          <a:solidFill>
            <a:srgbClr val="252B52"/>
          </a:solidFill>
          <a:ln/>
        </p:spPr>
      </p:sp>
      <p:sp>
        <p:nvSpPr>
          <p:cNvPr id="32" name="Shape 9"/>
          <p:cNvSpPr/>
          <p:nvPr/>
        </p:nvSpPr>
        <p:spPr>
          <a:xfrm>
            <a:off x="6309360" y="2834640"/>
            <a:ext cx="2468880" cy="1920240"/>
          </a:xfrm>
          <a:prstGeom prst="roundRect">
            <a:avLst>
              <a:gd name="adj" fmla="val 3810"/>
            </a:avLst>
          </a:prstGeom>
          <a:solidFill>
            <a:srgbClr val="252B52"/>
          </a:solidFill>
          <a:ln/>
        </p:spPr>
      </p:sp>
      <p:sp>
        <p:nvSpPr>
          <p:cNvPr id="14" name="Shape 10"/>
          <p:cNvSpPr/>
          <p:nvPr/>
        </p:nvSpPr>
        <p:spPr>
          <a:xfrm>
            <a:off x="7269480" y="3108960"/>
            <a:ext cx="548640" cy="548640"/>
          </a:xfrm>
          <a:prstGeom prst="ellipse">
            <a:avLst/>
          </a:prstGeom>
          <a:solidFill>
            <a:srgbClr val="FF4B5C"/>
          </a:solidFill>
          <a:ln/>
        </p:spPr>
      </p:sp>
      <p:pic>
        <p:nvPicPr>
          <p:cNvPr id="15" name="Image 2" descr="/home/claude/attention_pptx/icons/heart_FFFFFF.png"/>
          <p:cNvPicPr>
            <a:picLocks noChangeAspect="1"/>
          </p:cNvPicPr>
          <p:nvPr/>
        </p:nvPicPr>
        <p:blipFill>
          <a:blip r:embed="rId5"/>
          <a:stretch>
            <a:fillRect/>
          </a:stretch>
        </p:blipFill>
        <p:spPr>
          <a:xfrm>
            <a:off x="7392924" y="3232404"/>
            <a:ext cx="301752" cy="301752"/>
          </a:xfrm>
          <a:prstGeom prst="rect">
            <a:avLst/>
          </a:prstGeom>
        </p:spPr>
      </p:pic>
      <p:sp>
        <p:nvSpPr>
          <p:cNvPr id="16" name="Text 11"/>
          <p:cNvSpPr txBox="1"/>
          <p:nvPr/>
        </p:nvSpPr>
        <p:spPr>
          <a:xfrm>
            <a:off x="6446520" y="3886200"/>
            <a:ext cx="219456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Joie</a:t>
            </a:r>
            <a:endParaRPr lang="en-US" sz="1300" dirty="0"/>
          </a:p>
        </p:txBody>
      </p:sp>
      <p:sp>
        <p:nvSpPr>
          <p:cNvPr id="17" name="Shape 12"/>
          <p:cNvSpPr/>
          <p:nvPr/>
        </p:nvSpPr>
        <p:spPr>
          <a:xfrm>
            <a:off x="9052560" y="2834640"/>
            <a:ext cx="2468880" cy="1920240"/>
          </a:xfrm>
          <a:prstGeom prst="roundRect">
            <a:avLst>
              <a:gd name="adj" fmla="val 3810"/>
            </a:avLst>
          </a:prstGeom>
          <a:solidFill>
            <a:srgbClr val="252B52"/>
          </a:solidFill>
          <a:ln/>
        </p:spPr>
      </p:sp>
      <p:sp>
        <p:nvSpPr>
          <p:cNvPr id="18" name="Shape 13"/>
          <p:cNvSpPr/>
          <p:nvPr/>
        </p:nvSpPr>
        <p:spPr>
          <a:xfrm>
            <a:off x="10012680" y="3108960"/>
            <a:ext cx="548640" cy="548640"/>
          </a:xfrm>
          <a:prstGeom prst="ellipse">
            <a:avLst/>
          </a:prstGeom>
          <a:solidFill>
            <a:srgbClr val="FF4B5C"/>
          </a:solidFill>
          <a:ln/>
        </p:spPr>
      </p:sp>
      <p:pic>
        <p:nvPicPr>
          <p:cNvPr id="19" name="Image 3" descr="/home/claude/attention_pptx/icons/bell_FFFFFF.png"/>
          <p:cNvPicPr>
            <a:picLocks noChangeAspect="1"/>
          </p:cNvPicPr>
          <p:nvPr/>
        </p:nvPicPr>
        <p:blipFill>
          <a:blip r:embed="rId6"/>
          <a:stretch>
            <a:fillRect/>
          </a:stretch>
        </p:blipFill>
        <p:spPr>
          <a:xfrm>
            <a:off x="10136124" y="3232404"/>
            <a:ext cx="301752" cy="301752"/>
          </a:xfrm>
          <a:prstGeom prst="rect">
            <a:avLst/>
          </a:prstGeom>
        </p:spPr>
      </p:pic>
      <p:sp>
        <p:nvSpPr>
          <p:cNvPr id="20" name="Text 14"/>
          <p:cNvSpPr txBox="1"/>
          <p:nvPr/>
        </p:nvSpPr>
        <p:spPr>
          <a:xfrm>
            <a:off x="9189720" y="3886200"/>
            <a:ext cx="219456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Peur / urgence</a:t>
            </a:r>
            <a:endParaRPr lang="en-US" sz="1300" dirty="0"/>
          </a:p>
        </p:txBody>
      </p:sp>
      <p:sp>
        <p:nvSpPr>
          <p:cNvPr id="21" name="Text 15"/>
          <p:cNvSpPr txBox="1"/>
          <p:nvPr/>
        </p:nvSpPr>
        <p:spPr>
          <a:xfrm>
            <a:off x="548640" y="5166360"/>
            <a:ext cx="10607040" cy="731520"/>
          </a:xfrm>
          <a:prstGeom prst="rect">
            <a:avLst/>
          </a:prstGeom>
          <a:noFill/>
          <a:ln/>
        </p:spPr>
        <p:txBody>
          <a:bodyPr wrap="square" lIns="0" tIns="0" rIns="0" bIns="0" rtlCol="0" anchor="ctr"/>
          <a:lstStyle/>
          <a:p>
            <a:pPr marL="0" indent="0">
              <a:lnSpc>
                <a:spcPct val="125000"/>
              </a:lnSpc>
              <a:buNone/>
            </a:pPr>
            <a:r>
              <a:rPr lang="en-US" sz="1300" i="1" dirty="0">
                <a:solidFill>
                  <a:srgbClr val="C7CCDD"/>
                </a:solidFill>
                <a:latin typeface="Calibri" pitchFamily="34" charset="0"/>
                <a:ea typeface="Calibri" pitchFamily="34" charset="-122"/>
                <a:cs typeface="Calibri" pitchFamily="34" charset="-120"/>
              </a:rPr>
              <a:t>Ce n'est pas un hasard si les algorithmes, en optimisant pour l'engagement, favorisent souvent sans le vouloir les contenus les plus polarisants ou les plus anxiogènes.</a:t>
            </a:r>
            <a:endParaRPr lang="en-US" sz="1300" dirty="0"/>
          </a:p>
        </p:txBody>
      </p:sp>
      <p:pic>
        <p:nvPicPr>
          <p:cNvPr id="33" name="Image 2" descr="/home/claude/attention_pptx/icons/heart_FFFFFF.png"/>
          <p:cNvPicPr>
            <a:picLocks noChangeAspect="1"/>
          </p:cNvPicPr>
          <p:nvPr/>
        </p:nvPicPr>
        <p:blipFill>
          <a:blip r:embed="rId5"/>
          <a:stretch>
            <a:fillRect/>
          </a:stretch>
        </p:blipFill>
        <p:spPr>
          <a:xfrm>
            <a:off x="7392924" y="3232404"/>
            <a:ext cx="301752" cy="301752"/>
          </a:xfrm>
          <a:prstGeom prst="rect">
            <a:avLst/>
          </a:prstGeom>
        </p:spPr>
      </p:pic>
      <p:sp>
        <p:nvSpPr>
          <p:cNvPr id="34" name="Text 11"/>
          <p:cNvSpPr txBox="1"/>
          <p:nvPr/>
        </p:nvSpPr>
        <p:spPr>
          <a:xfrm>
            <a:off x="6446520" y="3886200"/>
            <a:ext cx="219456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Joie</a:t>
            </a:r>
            <a:endParaRPr lang="en-US" sz="1300" dirty="0"/>
          </a:p>
        </p:txBody>
      </p:sp>
      <p:sp>
        <p:nvSpPr>
          <p:cNvPr id="35" name="Shape 12"/>
          <p:cNvSpPr/>
          <p:nvPr/>
        </p:nvSpPr>
        <p:spPr>
          <a:xfrm>
            <a:off x="9052560" y="2834640"/>
            <a:ext cx="2468880" cy="1920240"/>
          </a:xfrm>
          <a:prstGeom prst="roundRect">
            <a:avLst>
              <a:gd name="adj" fmla="val 3810"/>
            </a:avLst>
          </a:prstGeom>
          <a:solidFill>
            <a:srgbClr val="252B52"/>
          </a:solidFill>
          <a:ln/>
        </p:spPr>
      </p:sp>
      <p:sp>
        <p:nvSpPr>
          <p:cNvPr id="36" name="Shape 13"/>
          <p:cNvSpPr/>
          <p:nvPr/>
        </p:nvSpPr>
        <p:spPr>
          <a:xfrm>
            <a:off x="10012680" y="3108960"/>
            <a:ext cx="548640" cy="548640"/>
          </a:xfrm>
          <a:prstGeom prst="ellipse">
            <a:avLst/>
          </a:prstGeom>
          <a:solidFill>
            <a:srgbClr val="FF4B5C"/>
          </a:solidFill>
          <a:ln/>
        </p:spPr>
      </p:sp>
      <p:pic>
        <p:nvPicPr>
          <p:cNvPr id="37" name="Image 3" descr="/home/claude/attention_pptx/icons/bell_FFFFFF.png"/>
          <p:cNvPicPr>
            <a:picLocks noChangeAspect="1"/>
          </p:cNvPicPr>
          <p:nvPr/>
        </p:nvPicPr>
        <p:blipFill>
          <a:blip r:embed="rId6"/>
          <a:stretch>
            <a:fillRect/>
          </a:stretch>
        </p:blipFill>
        <p:spPr>
          <a:xfrm>
            <a:off x="10136124" y="3232404"/>
            <a:ext cx="301752" cy="301752"/>
          </a:xfrm>
          <a:prstGeom prst="rect">
            <a:avLst/>
          </a:prstGeom>
        </p:spPr>
      </p:pic>
      <p:sp>
        <p:nvSpPr>
          <p:cNvPr id="38" name="Text 14"/>
          <p:cNvSpPr txBox="1"/>
          <p:nvPr/>
        </p:nvSpPr>
        <p:spPr>
          <a:xfrm>
            <a:off x="9189720" y="3886200"/>
            <a:ext cx="2194560" cy="5486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Peur / urgence</a:t>
            </a:r>
            <a:endParaRPr lang="en-US" sz="1300" dirty="0"/>
          </a:p>
        </p:txBody>
      </p:sp>
      <p:sp>
        <p:nvSpPr>
          <p:cNvPr id="39" name="Text 15"/>
          <p:cNvSpPr txBox="1"/>
          <p:nvPr/>
        </p:nvSpPr>
        <p:spPr>
          <a:xfrm>
            <a:off x="548640" y="5166360"/>
            <a:ext cx="10607040" cy="731520"/>
          </a:xfrm>
          <a:prstGeom prst="rect">
            <a:avLst/>
          </a:prstGeom>
          <a:noFill/>
          <a:ln/>
        </p:spPr>
        <p:txBody>
          <a:bodyPr wrap="square" lIns="0" tIns="0" rIns="0" bIns="0" rtlCol="0" anchor="ctr"/>
          <a:lstStyle/>
          <a:p>
            <a:pPr marL="0" indent="0">
              <a:lnSpc>
                <a:spcPct val="125000"/>
              </a:lnSpc>
              <a:buNone/>
            </a:pPr>
            <a:r>
              <a:rPr lang="en-US" sz="1300" i="1" dirty="0">
                <a:solidFill>
                  <a:srgbClr val="C7CCDD"/>
                </a:solidFill>
                <a:latin typeface="Calibri" pitchFamily="34" charset="0"/>
                <a:ea typeface="Calibri" pitchFamily="34" charset="-122"/>
                <a:cs typeface="Calibri" pitchFamily="34" charset="-120"/>
              </a:rPr>
              <a:t>Ce n'est pas un hasard si les algorithmes, en optimisant pour l'engagement, favorisent souvent sans le vouloir les contenus les plus polarisants ou les plus anxiogènes.</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5F2"/>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CHAPITRE 2 · SYNTHÈSE</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3000" b="1" dirty="0">
                <a:solidFill>
                  <a:srgbClr val="1B1F3B"/>
                </a:solidFill>
                <a:latin typeface="Cambria" pitchFamily="34" charset="0"/>
                <a:ea typeface="Cambria" pitchFamily="34" charset="-122"/>
                <a:cs typeface="Cambria" pitchFamily="34" charset="-120"/>
              </a:rPr>
              <a:t>Huit mécanismes, un même objectif : maximiser le temps passé</a:t>
            </a:r>
            <a:endParaRPr lang="en-US" sz="3000" dirty="0"/>
          </a:p>
        </p:txBody>
      </p:sp>
      <p:sp>
        <p:nvSpPr>
          <p:cNvPr id="4" name="Shape 2"/>
          <p:cNvSpPr/>
          <p:nvPr/>
        </p:nvSpPr>
        <p:spPr>
          <a:xfrm>
            <a:off x="548640" y="1828800"/>
            <a:ext cx="2542032" cy="1737360"/>
          </a:xfrm>
          <a:prstGeom prst="rect">
            <a:avLst/>
          </a:prstGeom>
          <a:solidFill>
            <a:srgbClr val="FFFFFF"/>
          </a:solidFill>
          <a:ln/>
          <a:effectLst>
            <a:outerShdw blurRad="50800" dist="25400" dir="5400000" algn="bl" rotWithShape="0">
              <a:srgbClr val="9AA1B8">
                <a:alpha val="20000"/>
              </a:srgbClr>
            </a:outerShdw>
          </a:effectLst>
        </p:spPr>
      </p:sp>
      <p:sp>
        <p:nvSpPr>
          <p:cNvPr id="5" name="Shape 3"/>
          <p:cNvSpPr/>
          <p:nvPr/>
        </p:nvSpPr>
        <p:spPr>
          <a:xfrm>
            <a:off x="731520" y="2446020"/>
            <a:ext cx="502920" cy="502920"/>
          </a:xfrm>
          <a:prstGeom prst="ellipse">
            <a:avLst/>
          </a:prstGeom>
          <a:solidFill>
            <a:srgbClr val="1B1F3B"/>
          </a:solidFill>
          <a:ln/>
        </p:spPr>
      </p:sp>
      <p:pic>
        <p:nvPicPr>
          <p:cNvPr id="6" name="Image 0" descr="/home/claude/attention_pptx/icons/users_FFFFFF.png"/>
          <p:cNvPicPr>
            <a:picLocks noChangeAspect="1"/>
          </p:cNvPicPr>
          <p:nvPr/>
        </p:nvPicPr>
        <p:blipFill>
          <a:blip r:embed="rId3"/>
          <a:stretch>
            <a:fillRect/>
          </a:stretch>
        </p:blipFill>
        <p:spPr>
          <a:xfrm>
            <a:off x="844677" y="2559177"/>
            <a:ext cx="276606" cy="276606"/>
          </a:xfrm>
          <a:prstGeom prst="rect">
            <a:avLst/>
          </a:prstGeom>
        </p:spPr>
      </p:pic>
      <p:sp>
        <p:nvSpPr>
          <p:cNvPr id="7" name="Text 4"/>
          <p:cNvSpPr txBox="1"/>
          <p:nvPr/>
        </p:nvSpPr>
        <p:spPr>
          <a:xfrm>
            <a:off x="2633472" y="1920240"/>
            <a:ext cx="32004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1</a:t>
            </a:r>
            <a:endParaRPr lang="en-US" sz="1200" dirty="0"/>
          </a:p>
        </p:txBody>
      </p:sp>
      <p:sp>
        <p:nvSpPr>
          <p:cNvPr id="8" name="Text 5"/>
          <p:cNvSpPr txBox="1"/>
          <p:nvPr/>
        </p:nvSpPr>
        <p:spPr>
          <a:xfrm>
            <a:off x="1325880" y="1828800"/>
            <a:ext cx="1627632" cy="1737360"/>
          </a:xfrm>
          <a:prstGeom prst="rect">
            <a:avLst/>
          </a:prstGeom>
          <a:noFill/>
          <a:ln/>
        </p:spPr>
        <p:txBody>
          <a:bodyPr wrap="square" lIns="0" tIns="0" rIns="0" bIns="0" rtlCol="0" anchor="ctr"/>
          <a:lstStyle/>
          <a:p>
            <a:pPr marL="0" indent="0">
              <a:buNone/>
            </a:pPr>
            <a:r>
              <a:rPr lang="en-US" sz="1250" b="1" dirty="0">
                <a:solidFill>
                  <a:srgbClr val="1B1F3B"/>
                </a:solidFill>
                <a:latin typeface="Calibri" pitchFamily="34" charset="0"/>
                <a:ea typeface="Calibri" pitchFamily="34" charset="-122"/>
                <a:cs typeface="Calibri" pitchFamily="34" charset="-120"/>
              </a:rPr>
              <a:t>Réseaux sociaux</a:t>
            </a:r>
            <a:endParaRPr lang="en-US" sz="1250" dirty="0"/>
          </a:p>
        </p:txBody>
      </p:sp>
      <p:sp>
        <p:nvSpPr>
          <p:cNvPr id="9" name="Shape 6"/>
          <p:cNvSpPr/>
          <p:nvPr/>
        </p:nvSpPr>
        <p:spPr>
          <a:xfrm>
            <a:off x="3310128" y="1828800"/>
            <a:ext cx="2542032" cy="1737360"/>
          </a:xfrm>
          <a:prstGeom prst="rect">
            <a:avLst/>
          </a:prstGeom>
          <a:solidFill>
            <a:srgbClr val="FFFFFF"/>
          </a:solidFill>
          <a:ln/>
          <a:effectLst>
            <a:outerShdw blurRad="50800" dist="25400" dir="5400000" algn="bl" rotWithShape="0">
              <a:srgbClr val="9AA1B8">
                <a:alpha val="20000"/>
              </a:srgbClr>
            </a:outerShdw>
          </a:effectLst>
        </p:spPr>
      </p:sp>
      <p:sp>
        <p:nvSpPr>
          <p:cNvPr id="10" name="Shape 7"/>
          <p:cNvSpPr/>
          <p:nvPr/>
        </p:nvSpPr>
        <p:spPr>
          <a:xfrm>
            <a:off x="3493008" y="2446020"/>
            <a:ext cx="502920" cy="502920"/>
          </a:xfrm>
          <a:prstGeom prst="ellipse">
            <a:avLst/>
          </a:prstGeom>
          <a:solidFill>
            <a:srgbClr val="FF4B5C"/>
          </a:solidFill>
          <a:ln/>
        </p:spPr>
      </p:sp>
      <p:pic>
        <p:nvPicPr>
          <p:cNvPr id="11" name="Image 1" descr="/home/claude/attention_pptx/icons/bell_FFFFFF.png"/>
          <p:cNvPicPr>
            <a:picLocks noChangeAspect="1"/>
          </p:cNvPicPr>
          <p:nvPr/>
        </p:nvPicPr>
        <p:blipFill>
          <a:blip r:embed="rId4"/>
          <a:stretch>
            <a:fillRect/>
          </a:stretch>
        </p:blipFill>
        <p:spPr>
          <a:xfrm>
            <a:off x="3606165" y="2559177"/>
            <a:ext cx="276606" cy="276606"/>
          </a:xfrm>
          <a:prstGeom prst="rect">
            <a:avLst/>
          </a:prstGeom>
        </p:spPr>
      </p:pic>
      <p:sp>
        <p:nvSpPr>
          <p:cNvPr id="12" name="Text 8"/>
          <p:cNvSpPr txBox="1"/>
          <p:nvPr/>
        </p:nvSpPr>
        <p:spPr>
          <a:xfrm>
            <a:off x="5394960" y="1920240"/>
            <a:ext cx="32004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2</a:t>
            </a:r>
            <a:endParaRPr lang="en-US" sz="1200" dirty="0"/>
          </a:p>
        </p:txBody>
      </p:sp>
      <p:pic>
        <p:nvPicPr>
          <p:cNvPr id="56" name="Image 1" descr="/home/claude/attention_pptx/icons/bell_FFFFFF.png"/>
          <p:cNvPicPr>
            <a:picLocks noChangeAspect="1"/>
          </p:cNvPicPr>
          <p:nvPr/>
        </p:nvPicPr>
        <p:blipFill>
          <a:blip r:embed="rId4"/>
          <a:stretch>
            <a:fillRect/>
          </a:stretch>
        </p:blipFill>
        <p:spPr>
          <a:xfrm>
            <a:off x="3606165" y="2559177"/>
            <a:ext cx="276606" cy="276606"/>
          </a:xfrm>
          <a:prstGeom prst="rect">
            <a:avLst/>
          </a:prstGeom>
        </p:spPr>
      </p:pic>
      <p:sp>
        <p:nvSpPr>
          <p:cNvPr id="57" name="Text 8"/>
          <p:cNvSpPr txBox="1"/>
          <p:nvPr/>
        </p:nvSpPr>
        <p:spPr>
          <a:xfrm>
            <a:off x="5394960" y="1920240"/>
            <a:ext cx="32004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2</a:t>
            </a:r>
            <a:endParaRPr lang="en-US" sz="1200" dirty="0"/>
          </a:p>
        </p:txBody>
      </p:sp>
      <p:sp>
        <p:nvSpPr>
          <p:cNvPr id="13" name="Text 9"/>
          <p:cNvSpPr txBox="1"/>
          <p:nvPr/>
        </p:nvSpPr>
        <p:spPr>
          <a:xfrm>
            <a:off x="4087368" y="1828800"/>
            <a:ext cx="1627632" cy="1737360"/>
          </a:xfrm>
          <a:prstGeom prst="rect">
            <a:avLst/>
          </a:prstGeom>
          <a:noFill/>
          <a:ln/>
        </p:spPr>
        <p:txBody>
          <a:bodyPr wrap="square" lIns="0" tIns="0" rIns="0" bIns="0" rtlCol="0" anchor="ctr"/>
          <a:lstStyle/>
          <a:p>
            <a:pPr marL="0" indent="0">
              <a:buNone/>
            </a:pPr>
            <a:r>
              <a:rPr lang="en-US" sz="1250" b="1" dirty="0">
                <a:solidFill>
                  <a:srgbClr val="1B1F3B"/>
                </a:solidFill>
                <a:latin typeface="Calibri" pitchFamily="34" charset="0"/>
                <a:ea typeface="Calibri" pitchFamily="34" charset="-122"/>
                <a:cs typeface="Calibri" pitchFamily="34" charset="-120"/>
              </a:rPr>
              <a:t>Notifications</a:t>
            </a:r>
            <a:endParaRPr lang="en-US" sz="1250" dirty="0"/>
          </a:p>
        </p:txBody>
      </p:sp>
      <p:sp>
        <p:nvSpPr>
          <p:cNvPr id="14" name="Shape 10"/>
          <p:cNvSpPr/>
          <p:nvPr/>
        </p:nvSpPr>
        <p:spPr>
          <a:xfrm>
            <a:off x="6071616" y="1828800"/>
            <a:ext cx="2542032" cy="1737360"/>
          </a:xfrm>
          <a:prstGeom prst="rect">
            <a:avLst/>
          </a:prstGeom>
          <a:solidFill>
            <a:srgbClr val="FFFFFF"/>
          </a:solidFill>
          <a:ln/>
          <a:effectLst>
            <a:outerShdw blurRad="50800" dist="25400" dir="5400000" algn="bl" rotWithShape="0">
              <a:srgbClr val="9AA1B8">
                <a:alpha val="20000"/>
              </a:srgbClr>
            </a:outerShdw>
          </a:effectLst>
        </p:spPr>
      </p:sp>
      <p:sp>
        <p:nvSpPr>
          <p:cNvPr id="15" name="Shape 11"/>
          <p:cNvSpPr/>
          <p:nvPr/>
        </p:nvSpPr>
        <p:spPr>
          <a:xfrm>
            <a:off x="6254496" y="2446020"/>
            <a:ext cx="502920" cy="502920"/>
          </a:xfrm>
          <a:prstGeom prst="ellipse">
            <a:avLst/>
          </a:prstGeom>
          <a:solidFill>
            <a:srgbClr val="1B1F3B"/>
          </a:solidFill>
          <a:ln/>
        </p:spPr>
      </p:sp>
      <p:pic>
        <p:nvPicPr>
          <p:cNvPr id="16" name="Image 2" descr="/home/claude/attention_pptx/icons/refreshCw_FFFFFF.png"/>
          <p:cNvPicPr>
            <a:picLocks noChangeAspect="1"/>
          </p:cNvPicPr>
          <p:nvPr/>
        </p:nvPicPr>
        <p:blipFill>
          <a:blip r:embed="rId5"/>
          <a:stretch>
            <a:fillRect/>
          </a:stretch>
        </p:blipFill>
        <p:spPr>
          <a:xfrm>
            <a:off x="6367653" y="2559177"/>
            <a:ext cx="276606" cy="276606"/>
          </a:xfrm>
          <a:prstGeom prst="rect">
            <a:avLst/>
          </a:prstGeom>
        </p:spPr>
      </p:pic>
      <p:pic>
        <p:nvPicPr>
          <p:cNvPr id="58" name="Image 2" descr="/home/claude/attention_pptx/icons/refreshCw_FFFFFF.png"/>
          <p:cNvPicPr>
            <a:picLocks noChangeAspect="1"/>
          </p:cNvPicPr>
          <p:nvPr/>
        </p:nvPicPr>
        <p:blipFill>
          <a:blip r:embed="rId5"/>
          <a:stretch>
            <a:fillRect/>
          </a:stretch>
        </p:blipFill>
        <p:spPr>
          <a:xfrm>
            <a:off x="6367653" y="2559177"/>
            <a:ext cx="276606" cy="276606"/>
          </a:xfrm>
          <a:prstGeom prst="rect">
            <a:avLst/>
          </a:prstGeom>
        </p:spPr>
      </p:pic>
      <p:sp>
        <p:nvSpPr>
          <p:cNvPr id="17" name="Text 12"/>
          <p:cNvSpPr txBox="1"/>
          <p:nvPr/>
        </p:nvSpPr>
        <p:spPr>
          <a:xfrm>
            <a:off x="8156448" y="1920240"/>
            <a:ext cx="32004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3</a:t>
            </a:r>
            <a:endParaRPr lang="en-US" sz="1200" dirty="0"/>
          </a:p>
        </p:txBody>
      </p:sp>
      <p:sp>
        <p:nvSpPr>
          <p:cNvPr id="18" name="Text 13"/>
          <p:cNvSpPr txBox="1"/>
          <p:nvPr/>
        </p:nvSpPr>
        <p:spPr>
          <a:xfrm>
            <a:off x="6848856" y="1828800"/>
            <a:ext cx="1627632" cy="1737360"/>
          </a:xfrm>
          <a:prstGeom prst="rect">
            <a:avLst/>
          </a:prstGeom>
          <a:noFill/>
          <a:ln/>
        </p:spPr>
        <p:txBody>
          <a:bodyPr wrap="square" lIns="0" tIns="0" rIns="0" bIns="0" rtlCol="0" anchor="ctr"/>
          <a:lstStyle/>
          <a:p>
            <a:pPr marL="0" indent="0">
              <a:buNone/>
            </a:pPr>
            <a:r>
              <a:rPr lang="en-US" sz="1250" b="1" dirty="0">
                <a:solidFill>
                  <a:srgbClr val="1B1F3B"/>
                </a:solidFill>
                <a:latin typeface="Calibri" pitchFamily="34" charset="0"/>
                <a:ea typeface="Calibri" pitchFamily="34" charset="-122"/>
                <a:cs typeface="Calibri" pitchFamily="34" charset="-120"/>
              </a:rPr>
              <a:t>Défilement infini</a:t>
            </a:r>
            <a:endParaRPr lang="en-US" sz="1250" dirty="0"/>
          </a:p>
        </p:txBody>
      </p:sp>
      <p:sp>
        <p:nvSpPr>
          <p:cNvPr id="59" name="Text 13"/>
          <p:cNvSpPr txBox="1"/>
          <p:nvPr/>
        </p:nvSpPr>
        <p:spPr>
          <a:xfrm>
            <a:off x="6848856" y="1828800"/>
            <a:ext cx="1627632" cy="1737360"/>
          </a:xfrm>
          <a:prstGeom prst="rect">
            <a:avLst/>
          </a:prstGeom>
          <a:noFill/>
          <a:ln/>
        </p:spPr>
        <p:txBody>
          <a:bodyPr wrap="square" lIns="0" tIns="0" rIns="0" bIns="0" rtlCol="0" anchor="ctr"/>
          <a:lstStyle/>
          <a:p>
            <a:pPr marL="0" indent="0">
              <a:buNone/>
            </a:pPr>
            <a:r>
              <a:rPr lang="en-US" sz="1250" b="1" dirty="0">
                <a:solidFill>
                  <a:srgbClr val="1B1F3B"/>
                </a:solidFill>
                <a:latin typeface="Calibri" pitchFamily="34" charset="0"/>
                <a:ea typeface="Calibri" pitchFamily="34" charset="-122"/>
                <a:cs typeface="Calibri" pitchFamily="34" charset="-120"/>
              </a:rPr>
              <a:t>Défilement infini</a:t>
            </a:r>
            <a:endParaRPr lang="en-US" sz="1250" dirty="0"/>
          </a:p>
        </p:txBody>
      </p:sp>
      <p:sp>
        <p:nvSpPr>
          <p:cNvPr id="19" name="Shape 14"/>
          <p:cNvSpPr/>
          <p:nvPr/>
        </p:nvSpPr>
        <p:spPr>
          <a:xfrm>
            <a:off x="8833104" y="1828800"/>
            <a:ext cx="2542032" cy="1737360"/>
          </a:xfrm>
          <a:prstGeom prst="rect">
            <a:avLst/>
          </a:prstGeom>
          <a:solidFill>
            <a:srgbClr val="FFFFFF"/>
          </a:solidFill>
          <a:ln/>
          <a:effectLst>
            <a:outerShdw blurRad="50800" dist="25400" dir="5400000" algn="bl" rotWithShape="0">
              <a:srgbClr val="9AA1B8">
                <a:alpha val="20000"/>
              </a:srgbClr>
            </a:outerShdw>
          </a:effectLst>
        </p:spPr>
      </p:sp>
      <p:sp>
        <p:nvSpPr>
          <p:cNvPr id="20" name="Shape 15"/>
          <p:cNvSpPr/>
          <p:nvPr/>
        </p:nvSpPr>
        <p:spPr>
          <a:xfrm>
            <a:off x="9015984" y="2446020"/>
            <a:ext cx="502920" cy="502920"/>
          </a:xfrm>
          <a:prstGeom prst="ellipse">
            <a:avLst/>
          </a:prstGeom>
          <a:solidFill>
            <a:srgbClr val="FF4B5C"/>
          </a:solidFill>
          <a:ln/>
        </p:spPr>
      </p:sp>
      <p:pic>
        <p:nvPicPr>
          <p:cNvPr id="21" name="Image 3" descr="/home/claude/attention_pptx/icons/cpu_FFFFFF.png"/>
          <p:cNvPicPr>
            <a:picLocks noChangeAspect="1"/>
          </p:cNvPicPr>
          <p:nvPr/>
        </p:nvPicPr>
        <p:blipFill>
          <a:blip r:embed="rId6"/>
          <a:stretch>
            <a:fillRect/>
          </a:stretch>
        </p:blipFill>
        <p:spPr>
          <a:xfrm>
            <a:off x="9129141" y="2559177"/>
            <a:ext cx="276606" cy="276606"/>
          </a:xfrm>
          <a:prstGeom prst="rect">
            <a:avLst/>
          </a:prstGeom>
        </p:spPr>
      </p:pic>
      <p:pic>
        <p:nvPicPr>
          <p:cNvPr id="60" name="Image 3" descr="/home/claude/attention_pptx/icons/cpu_FFFFFF.png"/>
          <p:cNvPicPr>
            <a:picLocks noChangeAspect="1"/>
          </p:cNvPicPr>
          <p:nvPr/>
        </p:nvPicPr>
        <p:blipFill>
          <a:blip r:embed="rId6"/>
          <a:stretch>
            <a:fillRect/>
          </a:stretch>
        </p:blipFill>
        <p:spPr>
          <a:xfrm>
            <a:off x="9129141" y="2559177"/>
            <a:ext cx="276606" cy="276606"/>
          </a:xfrm>
          <a:prstGeom prst="rect">
            <a:avLst/>
          </a:prstGeom>
        </p:spPr>
      </p:pic>
      <p:sp>
        <p:nvSpPr>
          <p:cNvPr id="22" name="Text 16"/>
          <p:cNvSpPr txBox="1"/>
          <p:nvPr/>
        </p:nvSpPr>
        <p:spPr>
          <a:xfrm>
            <a:off x="10917936" y="1920240"/>
            <a:ext cx="32004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4</a:t>
            </a:r>
            <a:endParaRPr lang="en-US" sz="1200" dirty="0"/>
          </a:p>
        </p:txBody>
      </p:sp>
      <p:sp>
        <p:nvSpPr>
          <p:cNvPr id="23" name="Text 17"/>
          <p:cNvSpPr txBox="1"/>
          <p:nvPr/>
        </p:nvSpPr>
        <p:spPr>
          <a:xfrm>
            <a:off x="9610344" y="1828800"/>
            <a:ext cx="1627632" cy="1737360"/>
          </a:xfrm>
          <a:prstGeom prst="rect">
            <a:avLst/>
          </a:prstGeom>
          <a:noFill/>
          <a:ln/>
        </p:spPr>
        <p:txBody>
          <a:bodyPr wrap="square" lIns="0" tIns="0" rIns="0" bIns="0" rtlCol="0" anchor="ctr"/>
          <a:lstStyle/>
          <a:p>
            <a:pPr marL="0" indent="0">
              <a:buNone/>
            </a:pPr>
            <a:r>
              <a:rPr lang="en-US" sz="1250" b="1" dirty="0">
                <a:solidFill>
                  <a:srgbClr val="1B1F3B"/>
                </a:solidFill>
                <a:latin typeface="Calibri" pitchFamily="34" charset="0"/>
                <a:ea typeface="Calibri" pitchFamily="34" charset="-122"/>
                <a:cs typeface="Calibri" pitchFamily="34" charset="-120"/>
              </a:rPr>
              <a:t>Algorithmes</a:t>
            </a:r>
            <a:endParaRPr lang="en-US" sz="1250" dirty="0"/>
          </a:p>
        </p:txBody>
      </p:sp>
      <p:sp>
        <p:nvSpPr>
          <p:cNvPr id="24" name="Shape 18"/>
          <p:cNvSpPr/>
          <p:nvPr/>
        </p:nvSpPr>
        <p:spPr>
          <a:xfrm>
            <a:off x="548640" y="3822192"/>
            <a:ext cx="2542032" cy="1737360"/>
          </a:xfrm>
          <a:prstGeom prst="rect">
            <a:avLst/>
          </a:prstGeom>
          <a:solidFill>
            <a:srgbClr val="FFFFFF"/>
          </a:solidFill>
          <a:ln/>
          <a:effectLst>
            <a:outerShdw blurRad="50800" dist="25400" dir="5400000" algn="bl" rotWithShape="0">
              <a:srgbClr val="9AA1B8">
                <a:alpha val="20000"/>
              </a:srgbClr>
            </a:outerShdw>
          </a:effectLst>
        </p:spPr>
      </p:sp>
      <p:sp>
        <p:nvSpPr>
          <p:cNvPr id="61" name="Shape 18"/>
          <p:cNvSpPr/>
          <p:nvPr/>
        </p:nvSpPr>
        <p:spPr>
          <a:xfrm>
            <a:off x="548640" y="3822192"/>
            <a:ext cx="2542032" cy="1737360"/>
          </a:xfrm>
          <a:prstGeom prst="rect">
            <a:avLst/>
          </a:prstGeom>
          <a:solidFill>
            <a:srgbClr val="FFFFFF"/>
          </a:solidFill>
          <a:ln/>
          <a:effectLst>
            <a:outerShdw blurRad="50800" dist="25400" dir="5400000" algn="bl" rotWithShape="0">
              <a:srgbClr val="9AA1B8">
                <a:alpha val="20000"/>
              </a:srgbClr>
            </a:outerShdw>
          </a:effectLst>
        </p:spPr>
      </p:sp>
      <p:sp>
        <p:nvSpPr>
          <p:cNvPr id="25" name="Shape 19"/>
          <p:cNvSpPr/>
          <p:nvPr/>
        </p:nvSpPr>
        <p:spPr>
          <a:xfrm>
            <a:off x="731520" y="4439412"/>
            <a:ext cx="502920" cy="502920"/>
          </a:xfrm>
          <a:prstGeom prst="ellipse">
            <a:avLst/>
          </a:prstGeom>
          <a:solidFill>
            <a:srgbClr val="1B1F3B"/>
          </a:solidFill>
          <a:ln/>
        </p:spPr>
      </p:sp>
      <p:pic>
        <p:nvPicPr>
          <p:cNvPr id="26" name="Image 4" descr="/home/claude/attention_pptx/icons/heart_FFFFFF.png"/>
          <p:cNvPicPr>
            <a:picLocks noChangeAspect="1"/>
          </p:cNvPicPr>
          <p:nvPr/>
        </p:nvPicPr>
        <p:blipFill>
          <a:blip r:embed="rId7"/>
          <a:stretch>
            <a:fillRect/>
          </a:stretch>
        </p:blipFill>
        <p:spPr>
          <a:xfrm>
            <a:off x="844677" y="4552569"/>
            <a:ext cx="276606" cy="276606"/>
          </a:xfrm>
          <a:prstGeom prst="rect">
            <a:avLst/>
          </a:prstGeom>
        </p:spPr>
      </p:pic>
      <p:pic>
        <p:nvPicPr>
          <p:cNvPr id="62" name="Image 4" descr="/home/claude/attention_pptx/icons/heart_FFFFFF.png"/>
          <p:cNvPicPr>
            <a:picLocks noChangeAspect="1"/>
          </p:cNvPicPr>
          <p:nvPr/>
        </p:nvPicPr>
        <p:blipFill>
          <a:blip r:embed="rId7"/>
          <a:stretch>
            <a:fillRect/>
          </a:stretch>
        </p:blipFill>
        <p:spPr>
          <a:xfrm>
            <a:off x="844677" y="4552569"/>
            <a:ext cx="276606" cy="276606"/>
          </a:xfrm>
          <a:prstGeom prst="rect">
            <a:avLst/>
          </a:prstGeom>
        </p:spPr>
      </p:pic>
      <p:sp>
        <p:nvSpPr>
          <p:cNvPr id="27" name="Text 20"/>
          <p:cNvSpPr txBox="1"/>
          <p:nvPr/>
        </p:nvSpPr>
        <p:spPr>
          <a:xfrm>
            <a:off x="2633472" y="3913632"/>
            <a:ext cx="32004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5</a:t>
            </a:r>
            <a:endParaRPr lang="en-US" sz="1200" dirty="0"/>
          </a:p>
        </p:txBody>
      </p:sp>
      <p:sp>
        <p:nvSpPr>
          <p:cNvPr id="28" name="Text 21"/>
          <p:cNvSpPr txBox="1"/>
          <p:nvPr/>
        </p:nvSpPr>
        <p:spPr>
          <a:xfrm>
            <a:off x="1325880" y="3822192"/>
            <a:ext cx="1627632" cy="1737360"/>
          </a:xfrm>
          <a:prstGeom prst="rect">
            <a:avLst/>
          </a:prstGeom>
          <a:noFill/>
          <a:ln/>
        </p:spPr>
        <p:txBody>
          <a:bodyPr wrap="square" lIns="0" tIns="0" rIns="0" bIns="0" rtlCol="0" anchor="ctr"/>
          <a:lstStyle/>
          <a:p>
            <a:pPr marL="0" indent="0">
              <a:buNone/>
            </a:pPr>
            <a:r>
              <a:rPr lang="en-US" sz="1250" b="1" dirty="0">
                <a:solidFill>
                  <a:srgbClr val="1B1F3B"/>
                </a:solidFill>
                <a:latin typeface="Calibri" pitchFamily="34" charset="0"/>
                <a:ea typeface="Calibri" pitchFamily="34" charset="-122"/>
                <a:cs typeface="Calibri" pitchFamily="34" charset="-120"/>
              </a:rPr>
              <a:t>Likes &amp; partages</a:t>
            </a:r>
            <a:endParaRPr lang="en-US" sz="1250" dirty="0"/>
          </a:p>
        </p:txBody>
      </p:sp>
      <p:sp>
        <p:nvSpPr>
          <p:cNvPr id="29" name="Shape 22"/>
          <p:cNvSpPr/>
          <p:nvPr/>
        </p:nvSpPr>
        <p:spPr>
          <a:xfrm>
            <a:off x="3310128" y="3822192"/>
            <a:ext cx="2542032" cy="1737360"/>
          </a:xfrm>
          <a:prstGeom prst="rect">
            <a:avLst/>
          </a:prstGeom>
          <a:solidFill>
            <a:srgbClr val="FFFFFF"/>
          </a:solidFill>
          <a:ln/>
          <a:effectLst>
            <a:outerShdw blurRad="50800" dist="25400" dir="5400000" algn="bl" rotWithShape="0">
              <a:srgbClr val="9AA1B8">
                <a:alpha val="20000"/>
              </a:srgbClr>
            </a:outerShdw>
          </a:effectLst>
        </p:spPr>
      </p:sp>
      <p:sp>
        <p:nvSpPr>
          <p:cNvPr id="30" name="Shape 23"/>
          <p:cNvSpPr/>
          <p:nvPr/>
        </p:nvSpPr>
        <p:spPr>
          <a:xfrm>
            <a:off x="3493008" y="4439412"/>
            <a:ext cx="502920" cy="502920"/>
          </a:xfrm>
          <a:prstGeom prst="ellipse">
            <a:avLst/>
          </a:prstGeom>
          <a:solidFill>
            <a:srgbClr val="FF4B5C"/>
          </a:solidFill>
          <a:ln/>
        </p:spPr>
      </p:sp>
      <p:pic>
        <p:nvPicPr>
          <p:cNvPr id="31" name="Image 5" descr="/home/claude/attention_pptx/icons/film_FFFFFF.png"/>
          <p:cNvPicPr>
            <a:picLocks noChangeAspect="1"/>
          </p:cNvPicPr>
          <p:nvPr/>
        </p:nvPicPr>
        <p:blipFill>
          <a:blip r:embed="rId8"/>
          <a:stretch>
            <a:fillRect/>
          </a:stretch>
        </p:blipFill>
        <p:spPr>
          <a:xfrm>
            <a:off x="3606165" y="4552569"/>
            <a:ext cx="276606" cy="276606"/>
          </a:xfrm>
          <a:prstGeom prst="rect">
            <a:avLst/>
          </a:prstGeom>
        </p:spPr>
      </p:pic>
      <p:sp>
        <p:nvSpPr>
          <p:cNvPr id="63" name="Shape 23"/>
          <p:cNvSpPr/>
          <p:nvPr/>
        </p:nvSpPr>
        <p:spPr>
          <a:xfrm>
            <a:off x="3493008" y="4439412"/>
            <a:ext cx="502920" cy="502920"/>
          </a:xfrm>
          <a:prstGeom prst="ellipse">
            <a:avLst/>
          </a:prstGeom>
          <a:solidFill>
            <a:srgbClr val="FF4B5C"/>
          </a:solidFill>
          <a:ln/>
        </p:spPr>
      </p:sp>
      <p:pic>
        <p:nvPicPr>
          <p:cNvPr id="64" name="Image 5" descr="/home/claude/attention_pptx/icons/film_FFFFFF.png"/>
          <p:cNvPicPr>
            <a:picLocks noChangeAspect="1"/>
          </p:cNvPicPr>
          <p:nvPr/>
        </p:nvPicPr>
        <p:blipFill>
          <a:blip r:embed="rId8"/>
          <a:stretch>
            <a:fillRect/>
          </a:stretch>
        </p:blipFill>
        <p:spPr>
          <a:xfrm>
            <a:off x="3606165" y="4552569"/>
            <a:ext cx="276606" cy="276606"/>
          </a:xfrm>
          <a:prstGeom prst="rect">
            <a:avLst/>
          </a:prstGeom>
        </p:spPr>
      </p:pic>
      <p:sp>
        <p:nvSpPr>
          <p:cNvPr id="32" name="Text 24"/>
          <p:cNvSpPr txBox="1"/>
          <p:nvPr/>
        </p:nvSpPr>
        <p:spPr>
          <a:xfrm>
            <a:off x="5394960" y="3913632"/>
            <a:ext cx="32004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6</a:t>
            </a:r>
            <a:endParaRPr lang="en-US" sz="1200" dirty="0"/>
          </a:p>
        </p:txBody>
      </p:sp>
      <p:sp>
        <p:nvSpPr>
          <p:cNvPr id="33" name="Text 25"/>
          <p:cNvSpPr txBox="1"/>
          <p:nvPr/>
        </p:nvSpPr>
        <p:spPr>
          <a:xfrm>
            <a:off x="4087368" y="3822192"/>
            <a:ext cx="1627632" cy="1737360"/>
          </a:xfrm>
          <a:prstGeom prst="rect">
            <a:avLst/>
          </a:prstGeom>
          <a:noFill/>
          <a:ln/>
        </p:spPr>
        <p:txBody>
          <a:bodyPr wrap="square" lIns="0" tIns="0" rIns="0" bIns="0" rtlCol="0" anchor="ctr"/>
          <a:lstStyle/>
          <a:p>
            <a:pPr marL="0" indent="0">
              <a:buNone/>
            </a:pPr>
            <a:r>
              <a:rPr lang="en-US" sz="1250" b="1" dirty="0">
                <a:solidFill>
                  <a:srgbClr val="1B1F3B"/>
                </a:solidFill>
                <a:latin typeface="Calibri" pitchFamily="34" charset="0"/>
                <a:ea typeface="Calibri" pitchFamily="34" charset="-122"/>
                <a:cs typeface="Calibri" pitchFamily="34" charset="-120"/>
              </a:rPr>
              <a:t>Vidéos courtes</a:t>
            </a:r>
            <a:endParaRPr lang="en-US" sz="1250" dirty="0"/>
          </a:p>
        </p:txBody>
      </p:sp>
      <p:sp>
        <p:nvSpPr>
          <p:cNvPr id="34" name="Shape 26"/>
          <p:cNvSpPr/>
          <p:nvPr/>
        </p:nvSpPr>
        <p:spPr>
          <a:xfrm>
            <a:off x="6071616" y="3822192"/>
            <a:ext cx="2542032" cy="1737360"/>
          </a:xfrm>
          <a:prstGeom prst="rect">
            <a:avLst/>
          </a:prstGeom>
          <a:solidFill>
            <a:srgbClr val="FFFFFF"/>
          </a:solidFill>
          <a:ln/>
          <a:effectLst>
            <a:outerShdw blurRad="50800" dist="25400" dir="5400000" algn="bl" rotWithShape="0">
              <a:srgbClr val="9AA1B8">
                <a:alpha val="20000"/>
              </a:srgbClr>
            </a:outerShdw>
          </a:effectLst>
        </p:spPr>
      </p:sp>
      <p:sp>
        <p:nvSpPr>
          <p:cNvPr id="35" name="Shape 27"/>
          <p:cNvSpPr/>
          <p:nvPr/>
        </p:nvSpPr>
        <p:spPr>
          <a:xfrm>
            <a:off x="6254496" y="4439412"/>
            <a:ext cx="502920" cy="502920"/>
          </a:xfrm>
          <a:prstGeom prst="ellipse">
            <a:avLst/>
          </a:prstGeom>
          <a:solidFill>
            <a:srgbClr val="1B1F3B"/>
          </a:solidFill>
          <a:ln/>
        </p:spPr>
      </p:sp>
      <p:pic>
        <p:nvPicPr>
          <p:cNvPr id="36" name="Image 6" descr="/home/claude/attention_pptx/icons/zap_FFFFFF.png"/>
          <p:cNvPicPr>
            <a:picLocks noChangeAspect="1"/>
          </p:cNvPicPr>
          <p:nvPr/>
        </p:nvPicPr>
        <p:blipFill>
          <a:blip r:embed="rId9"/>
          <a:stretch>
            <a:fillRect/>
          </a:stretch>
        </p:blipFill>
        <p:spPr>
          <a:xfrm>
            <a:off x="6367653" y="4552569"/>
            <a:ext cx="276606" cy="276606"/>
          </a:xfrm>
          <a:prstGeom prst="rect">
            <a:avLst/>
          </a:prstGeom>
        </p:spPr>
      </p:pic>
      <p:sp>
        <p:nvSpPr>
          <p:cNvPr id="37" name="Text 28"/>
          <p:cNvSpPr txBox="1"/>
          <p:nvPr/>
        </p:nvSpPr>
        <p:spPr>
          <a:xfrm>
            <a:off x="8156448" y="3913632"/>
            <a:ext cx="32004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7</a:t>
            </a:r>
            <a:endParaRPr lang="en-US" sz="1200" dirty="0"/>
          </a:p>
        </p:txBody>
      </p:sp>
      <p:sp>
        <p:nvSpPr>
          <p:cNvPr id="38" name="Text 29"/>
          <p:cNvSpPr txBox="1"/>
          <p:nvPr/>
        </p:nvSpPr>
        <p:spPr>
          <a:xfrm>
            <a:off x="6848856" y="3822192"/>
            <a:ext cx="1627632" cy="1737360"/>
          </a:xfrm>
          <a:prstGeom prst="rect">
            <a:avLst/>
          </a:prstGeom>
          <a:noFill/>
          <a:ln/>
        </p:spPr>
        <p:txBody>
          <a:bodyPr wrap="square" lIns="0" tIns="0" rIns="0" bIns="0" rtlCol="0" anchor="ctr"/>
          <a:lstStyle/>
          <a:p>
            <a:pPr marL="0" indent="0">
              <a:buNone/>
            </a:pPr>
            <a:r>
              <a:rPr lang="en-US" sz="1250" b="1" dirty="0">
                <a:solidFill>
                  <a:srgbClr val="1B1F3B"/>
                </a:solidFill>
                <a:latin typeface="Calibri" pitchFamily="34" charset="0"/>
                <a:ea typeface="Calibri" pitchFamily="34" charset="-122"/>
                <a:cs typeface="Calibri" pitchFamily="34" charset="-120"/>
              </a:rPr>
              <a:t>Émotions</a:t>
            </a:r>
            <a:endParaRPr lang="en-US" sz="1250" dirty="0"/>
          </a:p>
        </p:txBody>
      </p:sp>
      <p:sp>
        <p:nvSpPr>
          <p:cNvPr id="39" name="Shape 30"/>
          <p:cNvSpPr/>
          <p:nvPr/>
        </p:nvSpPr>
        <p:spPr>
          <a:xfrm>
            <a:off x="8833104" y="3822192"/>
            <a:ext cx="2542032" cy="1737360"/>
          </a:xfrm>
          <a:prstGeom prst="rect">
            <a:avLst/>
          </a:prstGeom>
          <a:solidFill>
            <a:srgbClr val="FFFFFF"/>
          </a:solidFill>
          <a:ln/>
          <a:effectLst>
            <a:outerShdw blurRad="50800" dist="25400" dir="5400000" algn="bl" rotWithShape="0">
              <a:srgbClr val="9AA1B8">
                <a:alpha val="20000"/>
              </a:srgbClr>
            </a:outerShdw>
          </a:effectLst>
        </p:spPr>
      </p:sp>
      <p:sp>
        <p:nvSpPr>
          <p:cNvPr id="40" name="Shape 31"/>
          <p:cNvSpPr/>
          <p:nvPr/>
        </p:nvSpPr>
        <p:spPr>
          <a:xfrm>
            <a:off x="9015984" y="4439412"/>
            <a:ext cx="502920" cy="502920"/>
          </a:xfrm>
          <a:prstGeom prst="ellipse">
            <a:avLst/>
          </a:prstGeom>
          <a:solidFill>
            <a:srgbClr val="FF4B5C"/>
          </a:solidFill>
          <a:ln/>
        </p:spPr>
      </p:sp>
      <p:pic>
        <p:nvPicPr>
          <p:cNvPr id="41" name="Image 7" descr="/home/claude/attention_pptx/icons/checkCircle_FFFFFF.png"/>
          <p:cNvPicPr>
            <a:picLocks noChangeAspect="1"/>
          </p:cNvPicPr>
          <p:nvPr/>
        </p:nvPicPr>
        <p:blipFill>
          <a:blip r:embed="rId10"/>
          <a:stretch>
            <a:fillRect/>
          </a:stretch>
        </p:blipFill>
        <p:spPr>
          <a:xfrm>
            <a:off x="9129141" y="4552569"/>
            <a:ext cx="276606" cy="276606"/>
          </a:xfrm>
          <a:prstGeom prst="rect">
            <a:avLst/>
          </a:prstGeom>
        </p:spPr>
      </p:pic>
      <p:sp>
        <p:nvSpPr>
          <p:cNvPr id="42" name="Text 32"/>
          <p:cNvSpPr txBox="1"/>
          <p:nvPr/>
        </p:nvSpPr>
        <p:spPr>
          <a:xfrm>
            <a:off x="10917936" y="3913632"/>
            <a:ext cx="32004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8</a:t>
            </a:r>
            <a:endParaRPr lang="en-US" sz="1200" dirty="0"/>
          </a:p>
        </p:txBody>
      </p:sp>
      <p:sp>
        <p:nvSpPr>
          <p:cNvPr id="43" name="Text 33"/>
          <p:cNvSpPr txBox="1"/>
          <p:nvPr/>
        </p:nvSpPr>
        <p:spPr>
          <a:xfrm>
            <a:off x="9610344" y="3822192"/>
            <a:ext cx="1627632" cy="1737360"/>
          </a:xfrm>
          <a:prstGeom prst="rect">
            <a:avLst/>
          </a:prstGeom>
          <a:noFill/>
          <a:ln/>
        </p:spPr>
        <p:txBody>
          <a:bodyPr wrap="square" lIns="0" tIns="0" rIns="0" bIns="0" rtlCol="0" anchor="ctr"/>
          <a:lstStyle/>
          <a:p>
            <a:pPr marL="0" indent="0">
              <a:buNone/>
            </a:pPr>
            <a:r>
              <a:rPr lang="en-US" sz="1250" b="1" dirty="0">
                <a:solidFill>
                  <a:srgbClr val="1B1F3B"/>
                </a:solidFill>
                <a:latin typeface="Calibri" pitchFamily="34" charset="0"/>
                <a:ea typeface="Calibri" pitchFamily="34" charset="-122"/>
                <a:cs typeface="Calibri" pitchFamily="34" charset="-120"/>
              </a:rPr>
              <a:t>Récompense</a:t>
            </a:r>
            <a:endParaRPr lang="en-US" sz="1250" dirty="0"/>
          </a:p>
        </p:txBody>
      </p:sp>
      <p:pic>
        <p:nvPicPr>
          <p:cNvPr id="65" name="Image 7" descr="/home/claude/attention_pptx/icons/checkCircle_FFFFFF.png"/>
          <p:cNvPicPr>
            <a:picLocks noChangeAspect="1"/>
          </p:cNvPicPr>
          <p:nvPr/>
        </p:nvPicPr>
        <p:blipFill>
          <a:blip r:embed="rId10"/>
          <a:stretch>
            <a:fillRect/>
          </a:stretch>
        </p:blipFill>
        <p:spPr>
          <a:xfrm>
            <a:off x="9129141" y="4552569"/>
            <a:ext cx="276606" cy="276606"/>
          </a:xfrm>
          <a:prstGeom prst="rect">
            <a:avLst/>
          </a:prstGeom>
        </p:spPr>
      </p:pic>
      <p:sp>
        <p:nvSpPr>
          <p:cNvPr id="66" name="Text 32"/>
          <p:cNvSpPr txBox="1"/>
          <p:nvPr/>
        </p:nvSpPr>
        <p:spPr>
          <a:xfrm>
            <a:off x="10917936" y="3913632"/>
            <a:ext cx="320040" cy="274320"/>
          </a:xfrm>
          <a:prstGeom prst="rect">
            <a:avLst/>
          </a:prstGeom>
          <a:noFill/>
          <a:ln/>
        </p:spPr>
        <p:txBody>
          <a:bodyPr wrap="square" lIns="0" tIns="0" rIns="0" bIns="0" rtlCol="0" anchor="ctr"/>
          <a:lstStyle/>
          <a:p>
            <a:pPr marL="0" indent="0" algn="r">
              <a:buNone/>
            </a:pPr>
            <a:r>
              <a:rPr lang="en-US" sz="1200" b="1" dirty="0">
                <a:solidFill>
                  <a:srgbClr val="C7CCDD"/>
                </a:solidFill>
                <a:latin typeface="Cambria" pitchFamily="34" charset="0"/>
                <a:ea typeface="Cambria" pitchFamily="34" charset="-122"/>
                <a:cs typeface="Cambria" pitchFamily="34" charset="-120"/>
              </a:rPr>
              <a:t>8</a:t>
            </a:r>
            <a:endParaRPr lang="en-US" sz="1200" dirty="0"/>
          </a:p>
        </p:txBody>
      </p:sp>
      <p:sp>
        <p:nvSpPr>
          <p:cNvPr id="67" name="Text 33"/>
          <p:cNvSpPr txBox="1"/>
          <p:nvPr/>
        </p:nvSpPr>
        <p:spPr>
          <a:xfrm>
            <a:off x="9610344" y="3822192"/>
            <a:ext cx="1627632" cy="1737360"/>
          </a:xfrm>
          <a:prstGeom prst="rect">
            <a:avLst/>
          </a:prstGeom>
          <a:noFill/>
          <a:ln/>
        </p:spPr>
        <p:txBody>
          <a:bodyPr wrap="square" lIns="0" tIns="0" rIns="0" bIns="0" rtlCol="0" anchor="ctr"/>
          <a:lstStyle/>
          <a:p>
            <a:pPr marL="0" indent="0">
              <a:buNone/>
            </a:pPr>
            <a:r>
              <a:rPr lang="en-US" sz="1250" b="1" dirty="0">
                <a:solidFill>
                  <a:srgbClr val="1B1F3B"/>
                </a:solidFill>
                <a:latin typeface="Calibri" pitchFamily="34" charset="0"/>
                <a:ea typeface="Calibri" pitchFamily="34" charset="-122"/>
                <a:cs typeface="Calibri" pitchFamily="34" charset="-120"/>
              </a:rPr>
              <a:t>Récompense</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B1F3B"/>
        </a:solidFill>
        <a:effectLst/>
      </p:bgPr>
    </p:bg>
    <p:spTree>
      <p:nvGrpSpPr>
        <p:cNvPr id="1" name=""/>
        <p:cNvGrpSpPr/>
        <p:nvPr/>
      </p:nvGrpSpPr>
      <p:grpSpPr>
        <a:xfrm>
          <a:off x="0" y="0"/>
          <a:ext cx="0" cy="0"/>
          <a:chOff x="0" y="0"/>
          <a:chExt cx="0" cy="0"/>
        </a:xfrm>
      </p:grpSpPr>
      <p:sp>
        <p:nvSpPr>
          <p:cNvPr id="2" name="Shape 0"/>
          <p:cNvSpPr/>
          <p:nvPr/>
        </p:nvSpPr>
        <p:spPr>
          <a:xfrm>
            <a:off x="822960" y="1417320"/>
            <a:ext cx="777240" cy="777240"/>
          </a:xfrm>
          <a:prstGeom prst="ellipse">
            <a:avLst/>
          </a:prstGeom>
          <a:solidFill>
            <a:srgbClr val="FF4B5C"/>
          </a:solidFill>
          <a:ln/>
        </p:spPr>
      </p:sp>
      <p:pic>
        <p:nvPicPr>
          <p:cNvPr id="3" name="Image 0" descr="/home/claude/attention_pptx/icons/layers_FFFFFF.png"/>
          <p:cNvPicPr>
            <a:picLocks noChangeAspect="1"/>
          </p:cNvPicPr>
          <p:nvPr/>
        </p:nvPicPr>
        <p:blipFill>
          <a:blip r:embed="rId3"/>
          <a:stretch>
            <a:fillRect/>
          </a:stretch>
        </p:blipFill>
        <p:spPr>
          <a:xfrm>
            <a:off x="1009498" y="1603858"/>
            <a:ext cx="404165" cy="404165"/>
          </a:xfrm>
          <a:prstGeom prst="rect">
            <a:avLst/>
          </a:prstGeom>
        </p:spPr>
      </p:pic>
      <p:pic>
        <p:nvPicPr>
          <p:cNvPr id="9" name="Image 0" descr="/home/claude/attention_pptx/icons/layers_FFFFFF.png"/>
          <p:cNvPicPr>
            <a:picLocks noChangeAspect="1"/>
          </p:cNvPicPr>
          <p:nvPr/>
        </p:nvPicPr>
        <p:blipFill>
          <a:blip r:embed="rId3"/>
          <a:stretch>
            <a:fillRect/>
          </a:stretch>
        </p:blipFill>
        <p:spPr>
          <a:xfrm>
            <a:off x="1009498" y="1603858"/>
            <a:ext cx="404165" cy="404165"/>
          </a:xfrm>
          <a:prstGeom prst="rect">
            <a:avLst/>
          </a:prstGeom>
        </p:spPr>
      </p:pic>
      <p:sp>
        <p:nvSpPr>
          <p:cNvPr id="4" name="Text 1"/>
          <p:cNvSpPr txBox="1"/>
          <p:nvPr/>
        </p:nvSpPr>
        <p:spPr>
          <a:xfrm>
            <a:off x="1783080" y="1554480"/>
            <a:ext cx="5486400" cy="502920"/>
          </a:xfrm>
          <a:prstGeom prst="rect">
            <a:avLst/>
          </a:prstGeom>
          <a:noFill/>
          <a:ln/>
        </p:spPr>
        <p:txBody>
          <a:bodyPr wrap="square" lIns="0" tIns="0" rIns="0" bIns="0" rtlCol="0" anchor="ctr"/>
          <a:lstStyle/>
          <a:p>
            <a:pPr marL="0" indent="0">
              <a:buNone/>
            </a:pPr>
            <a:r>
              <a:rPr lang="en-US" sz="1400" b="1" kern="0" spc="200" dirty="0">
                <a:solidFill>
                  <a:srgbClr val="FF4B5C"/>
                </a:solidFill>
                <a:latin typeface="Calibri" pitchFamily="34" charset="0"/>
                <a:ea typeface="Calibri" pitchFamily="34" charset="-122"/>
                <a:cs typeface="Calibri" pitchFamily="34" charset="-120"/>
              </a:rPr>
              <a:t>PARTIE II</a:t>
            </a:r>
            <a:endParaRPr lang="en-US" sz="1400" dirty="0"/>
          </a:p>
        </p:txBody>
      </p:sp>
      <p:sp>
        <p:nvSpPr>
          <p:cNvPr id="5" name="Text 2"/>
          <p:cNvSpPr txBox="1"/>
          <p:nvPr/>
        </p:nvSpPr>
        <p:spPr>
          <a:xfrm>
            <a:off x="822960" y="2514600"/>
            <a:ext cx="10058400" cy="1554480"/>
          </a:xfrm>
          <a:prstGeom prst="rect">
            <a:avLst/>
          </a:prstGeom>
          <a:noFill/>
          <a:ln/>
        </p:spPr>
        <p:txBody>
          <a:bodyPr wrap="square" lIns="0" tIns="0" rIns="0" bIns="0" rtlCol="0" anchor="t"/>
          <a:lstStyle/>
          <a:p>
            <a:pPr marL="0" indent="0">
              <a:lnSpc>
                <a:spcPct val="105000"/>
              </a:lnSpc>
              <a:buNone/>
            </a:pPr>
            <a:r>
              <a:rPr lang="en-US" sz="4000" b="1" dirty="0">
                <a:solidFill>
                  <a:srgbClr val="FFFFFF"/>
                </a:solidFill>
                <a:latin typeface="Cambria" pitchFamily="34" charset="0"/>
                <a:ea typeface="Cambria" pitchFamily="34" charset="-122"/>
                <a:cs typeface="Cambria" pitchFamily="34" charset="-120"/>
              </a:rPr>
              <a:t>Les bulles de filtres</a:t>
            </a:r>
            <a:endParaRPr lang="en-US" sz="4000" dirty="0"/>
          </a:p>
        </p:txBody>
      </p:sp>
      <p:sp>
        <p:nvSpPr>
          <p:cNvPr id="6" name="Text 3"/>
          <p:cNvSpPr txBox="1"/>
          <p:nvPr/>
        </p:nvSpPr>
        <p:spPr>
          <a:xfrm>
            <a:off x="822960" y="4343400"/>
            <a:ext cx="8686800" cy="731520"/>
          </a:xfrm>
          <a:prstGeom prst="rect">
            <a:avLst/>
          </a:prstGeom>
          <a:noFill/>
          <a:ln/>
        </p:spPr>
        <p:txBody>
          <a:bodyPr wrap="square" lIns="0" tIns="0" rIns="0" bIns="0" rtlCol="0" anchor="ctr"/>
          <a:lstStyle/>
          <a:p>
            <a:pPr marL="0" indent="0">
              <a:lnSpc>
                <a:spcPct val="120000"/>
              </a:lnSpc>
              <a:buNone/>
            </a:pPr>
            <a:r>
              <a:rPr lang="en-US" sz="1500" dirty="0">
                <a:solidFill>
                  <a:srgbClr val="C7CCDD"/>
                </a:solidFill>
                <a:latin typeface="Calibri" pitchFamily="34" charset="0"/>
                <a:ea typeface="Calibri" pitchFamily="34" charset="-122"/>
                <a:cs typeface="Calibri" pitchFamily="34" charset="-120"/>
              </a:rPr>
              <a:t>Quand la personnalisation algorithmique façonne, sans qu'on le voie, ce que nous découvrons.</a:t>
            </a:r>
            <a:endParaRPr lang="en-US" sz="1500" dirty="0"/>
          </a:p>
        </p:txBody>
      </p:sp>
      <p:sp>
        <p:nvSpPr>
          <p:cNvPr id="10" name="Text 3"/>
          <p:cNvSpPr txBox="1"/>
          <p:nvPr/>
        </p:nvSpPr>
        <p:spPr>
          <a:xfrm>
            <a:off x="822960" y="4343400"/>
            <a:ext cx="8686800" cy="731520"/>
          </a:xfrm>
          <a:prstGeom prst="rect">
            <a:avLst/>
          </a:prstGeom>
          <a:noFill/>
          <a:ln/>
        </p:spPr>
        <p:txBody>
          <a:bodyPr wrap="square" lIns="0" tIns="0" rIns="0" bIns="0" rtlCol="0" anchor="ctr"/>
          <a:lstStyle/>
          <a:p>
            <a:pPr marL="0" indent="0">
              <a:lnSpc>
                <a:spcPct val="120000"/>
              </a:lnSpc>
              <a:buNone/>
            </a:pPr>
            <a:r>
              <a:rPr lang="en-US" sz="1500" dirty="0">
                <a:solidFill>
                  <a:srgbClr val="C7CCDD"/>
                </a:solidFill>
                <a:latin typeface="Calibri" pitchFamily="34" charset="0"/>
                <a:ea typeface="Calibri" pitchFamily="34" charset="-122"/>
                <a:cs typeface="Calibri" pitchFamily="34" charset="-120"/>
              </a:rPr>
              <a:t>Quand la personnalisation algorithmique façonne, sans qu'on le voie, ce que nous découvrons.</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5F2"/>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CHAPITRE 4</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3000" b="1" dirty="0">
                <a:solidFill>
                  <a:srgbClr val="1B1F3B"/>
                </a:solidFill>
                <a:latin typeface="Cambria" pitchFamily="34" charset="0"/>
                <a:ea typeface="Cambria" pitchFamily="34" charset="-122"/>
                <a:cs typeface="Cambria" pitchFamily="34" charset="-120"/>
              </a:rPr>
              <a:t>Une sélection invisible de ce qui nous est montré</a:t>
            </a:r>
            <a:endParaRPr lang="en-US" sz="3000" dirty="0"/>
          </a:p>
        </p:txBody>
      </p:sp>
      <p:sp>
        <p:nvSpPr>
          <p:cNvPr id="4" name="Text 2"/>
          <p:cNvSpPr txBox="1"/>
          <p:nvPr/>
        </p:nvSpPr>
        <p:spPr>
          <a:xfrm>
            <a:off x="548640" y="1691640"/>
            <a:ext cx="10881360" cy="822960"/>
          </a:xfrm>
          <a:prstGeom prst="rect">
            <a:avLst/>
          </a:prstGeom>
          <a:noFill/>
          <a:ln/>
        </p:spPr>
        <p:txBody>
          <a:bodyPr wrap="square" lIns="0" tIns="0" rIns="0" bIns="0" rtlCol="0" anchor="ctr"/>
          <a:lstStyle/>
          <a:p>
            <a:pPr marL="0" indent="0">
              <a:lnSpc>
                <a:spcPct val="130000"/>
              </a:lnSpc>
              <a:buNone/>
            </a:pPr>
            <a:r>
              <a:rPr lang="en-US" sz="1450" dirty="0">
                <a:solidFill>
                  <a:srgbClr val="3A3F55"/>
                </a:solidFill>
                <a:latin typeface="Calibri" pitchFamily="34" charset="0"/>
                <a:ea typeface="Calibri" pitchFamily="34" charset="-122"/>
                <a:cs typeface="Calibri" pitchFamily="34" charset="-120"/>
              </a:rPr>
              <a:t>Popularisé par </a:t>
            </a:r>
            <a:r>
              <a:rPr lang="en-US" sz="1450" b="1" dirty="0">
                <a:solidFill>
                  <a:srgbClr val="FF4B5C"/>
                </a:solidFill>
                <a:latin typeface="Calibri" pitchFamily="34" charset="0"/>
                <a:ea typeface="Calibri" pitchFamily="34" charset="-122"/>
                <a:cs typeface="Calibri" pitchFamily="34" charset="-120"/>
              </a:rPr>
              <a:t>Eli Pariser</a:t>
            </a:r>
            <a:r>
              <a:rPr lang="en-US" sz="1450" dirty="0">
                <a:solidFill>
                  <a:srgbClr val="3A3F55"/>
                </a:solidFill>
                <a:latin typeface="Calibri" pitchFamily="34" charset="0"/>
                <a:ea typeface="Calibri" pitchFamily="34" charset="-122"/>
                <a:cs typeface="Calibri" pitchFamily="34" charset="-120"/>
              </a:rPr>
              <a:t> (</a:t>
            </a:r>
            <a:r>
              <a:rPr lang="en-US" sz="1450" i="1" dirty="0">
                <a:solidFill>
                  <a:srgbClr val="3A3F55"/>
                </a:solidFill>
                <a:latin typeface="Calibri" pitchFamily="34" charset="0"/>
                <a:ea typeface="Calibri" pitchFamily="34" charset="-122"/>
                <a:cs typeface="Calibri" pitchFamily="34" charset="-120"/>
              </a:rPr>
              <a:t>The Filter Bubble</a:t>
            </a:r>
            <a:r>
              <a:rPr lang="en-US" sz="1450" dirty="0">
                <a:solidFill>
                  <a:srgbClr val="3A3F55"/>
                </a:solidFill>
                <a:latin typeface="Calibri" pitchFamily="34" charset="0"/>
                <a:ea typeface="Calibri" pitchFamily="34" charset="-122"/>
                <a:cs typeface="Calibri" pitchFamily="34" charset="-120"/>
              </a:rPr>
              <a:t>, 2011), le concept désigne un système qui personnalise les contenus présentés à un utilisateur à partir de ses données comportementales.</a:t>
            </a:r>
            <a:endParaRPr lang="en-US" sz="1450" dirty="0"/>
          </a:p>
        </p:txBody>
      </p:sp>
      <p:sp>
        <p:nvSpPr>
          <p:cNvPr id="5" name="Shape 3"/>
          <p:cNvSpPr/>
          <p:nvPr/>
        </p:nvSpPr>
        <p:spPr>
          <a:xfrm>
            <a:off x="548640" y="2697480"/>
            <a:ext cx="1252728" cy="457200"/>
          </a:xfrm>
          <a:prstGeom prst="roundRect">
            <a:avLst>
              <a:gd name="adj" fmla="val 50000"/>
            </a:avLst>
          </a:prstGeom>
          <a:solidFill>
            <a:srgbClr val="1B1F3B"/>
          </a:solidFill>
          <a:ln/>
        </p:spPr>
      </p:sp>
      <p:sp>
        <p:nvSpPr>
          <p:cNvPr id="6" name="Text 4"/>
          <p:cNvSpPr txBox="1"/>
          <p:nvPr/>
        </p:nvSpPr>
        <p:spPr>
          <a:xfrm>
            <a:off x="548640" y="2697480"/>
            <a:ext cx="1252728" cy="457200"/>
          </a:xfrm>
          <a:prstGeom prst="rect">
            <a:avLst/>
          </a:prstGeom>
          <a:noFill/>
          <a:ln/>
        </p:spPr>
        <p:txBody>
          <a:bodyPr wrap="square" lIns="0" tIns="0" rIns="0" bIns="0" rtlCol="0" anchor="ctr"/>
          <a:lstStyle/>
          <a:p>
            <a:pPr marL="0" indent="0" algn="ctr">
              <a:buNone/>
            </a:pPr>
            <a:r>
              <a:rPr lang="en-US" sz="1150" dirty="0">
                <a:solidFill>
                  <a:srgbClr val="FFFFFF"/>
                </a:solidFill>
                <a:latin typeface="Calibri" pitchFamily="34" charset="0"/>
                <a:ea typeface="Calibri" pitchFamily="34" charset="-122"/>
                <a:cs typeface="Calibri" pitchFamily="34" charset="-120"/>
              </a:rPr>
              <a:t>Recherches</a:t>
            </a:r>
            <a:endParaRPr lang="en-US" sz="1150" dirty="0"/>
          </a:p>
        </p:txBody>
      </p:sp>
      <p:sp>
        <p:nvSpPr>
          <p:cNvPr id="32" name="Text 4"/>
          <p:cNvSpPr txBox="1"/>
          <p:nvPr/>
        </p:nvSpPr>
        <p:spPr>
          <a:xfrm>
            <a:off x="548640" y="2697480"/>
            <a:ext cx="1252728" cy="457200"/>
          </a:xfrm>
          <a:prstGeom prst="rect">
            <a:avLst/>
          </a:prstGeom>
          <a:noFill/>
          <a:ln/>
        </p:spPr>
        <p:txBody>
          <a:bodyPr wrap="square" lIns="0" tIns="0" rIns="0" bIns="0" rtlCol="0" anchor="ctr"/>
          <a:lstStyle/>
          <a:p>
            <a:pPr marL="0" indent="0" algn="ctr">
              <a:buNone/>
            </a:pPr>
            <a:r>
              <a:rPr lang="en-US" sz="1150" dirty="0">
                <a:solidFill>
                  <a:srgbClr val="FFFFFF"/>
                </a:solidFill>
                <a:latin typeface="Calibri" pitchFamily="34" charset="0"/>
                <a:ea typeface="Calibri" pitchFamily="34" charset="-122"/>
                <a:cs typeface="Calibri" pitchFamily="34" charset="-120"/>
              </a:rPr>
              <a:t>Recherches</a:t>
            </a:r>
            <a:endParaRPr lang="en-US" sz="1150" dirty="0"/>
          </a:p>
        </p:txBody>
      </p:sp>
      <p:sp>
        <p:nvSpPr>
          <p:cNvPr id="7" name="Shape 5"/>
          <p:cNvSpPr/>
          <p:nvPr/>
        </p:nvSpPr>
        <p:spPr>
          <a:xfrm>
            <a:off x="1965960" y="2697480"/>
            <a:ext cx="1540764" cy="457200"/>
          </a:xfrm>
          <a:prstGeom prst="roundRect">
            <a:avLst>
              <a:gd name="adj" fmla="val 50000"/>
            </a:avLst>
          </a:prstGeom>
          <a:solidFill>
            <a:srgbClr val="1B1F3B"/>
          </a:solidFill>
          <a:ln/>
        </p:spPr>
      </p:sp>
      <p:sp>
        <p:nvSpPr>
          <p:cNvPr id="8" name="Text 6"/>
          <p:cNvSpPr txBox="1"/>
          <p:nvPr/>
        </p:nvSpPr>
        <p:spPr>
          <a:xfrm>
            <a:off x="1965960" y="2697480"/>
            <a:ext cx="1540764" cy="457200"/>
          </a:xfrm>
          <a:prstGeom prst="rect">
            <a:avLst/>
          </a:prstGeom>
          <a:noFill/>
          <a:ln/>
        </p:spPr>
        <p:txBody>
          <a:bodyPr wrap="square" lIns="0" tIns="0" rIns="0" bIns="0" rtlCol="0" anchor="ctr"/>
          <a:lstStyle/>
          <a:p>
            <a:pPr marL="0" indent="0" algn="ctr">
              <a:buNone/>
            </a:pPr>
            <a:r>
              <a:rPr lang="en-US" sz="1150" dirty="0">
                <a:solidFill>
                  <a:srgbClr val="FFFFFF"/>
                </a:solidFill>
                <a:latin typeface="Calibri" pitchFamily="34" charset="0"/>
                <a:ea typeface="Calibri" pitchFamily="34" charset="-122"/>
                <a:cs typeface="Calibri" pitchFamily="34" charset="-120"/>
              </a:rPr>
              <a:t>Sites visités</a:t>
            </a:r>
            <a:endParaRPr lang="en-US" sz="1150" dirty="0"/>
          </a:p>
        </p:txBody>
      </p:sp>
      <p:sp>
        <p:nvSpPr>
          <p:cNvPr id="9" name="Shape 7"/>
          <p:cNvSpPr/>
          <p:nvPr/>
        </p:nvSpPr>
        <p:spPr>
          <a:xfrm>
            <a:off x="3671316" y="2697480"/>
            <a:ext cx="1828800" cy="457200"/>
          </a:xfrm>
          <a:prstGeom prst="roundRect">
            <a:avLst>
              <a:gd name="adj" fmla="val 50000"/>
            </a:avLst>
          </a:prstGeom>
          <a:solidFill>
            <a:srgbClr val="1B1F3B"/>
          </a:solidFill>
          <a:ln/>
        </p:spPr>
      </p:sp>
      <p:sp>
        <p:nvSpPr>
          <p:cNvPr id="10" name="Text 8"/>
          <p:cNvSpPr txBox="1"/>
          <p:nvPr/>
        </p:nvSpPr>
        <p:spPr>
          <a:xfrm>
            <a:off x="3671316" y="2697480"/>
            <a:ext cx="1828800" cy="457200"/>
          </a:xfrm>
          <a:prstGeom prst="rect">
            <a:avLst/>
          </a:prstGeom>
          <a:noFill/>
          <a:ln/>
        </p:spPr>
        <p:txBody>
          <a:bodyPr wrap="square" lIns="0" tIns="0" rIns="0" bIns="0" rtlCol="0" anchor="ctr"/>
          <a:lstStyle/>
          <a:p>
            <a:pPr marL="0" indent="0" algn="ctr">
              <a:buNone/>
            </a:pPr>
            <a:r>
              <a:rPr lang="en-US" sz="1150" dirty="0">
                <a:solidFill>
                  <a:srgbClr val="FFFFFF"/>
                </a:solidFill>
                <a:latin typeface="Calibri" pitchFamily="34" charset="0"/>
                <a:ea typeface="Calibri" pitchFamily="34" charset="-122"/>
                <a:cs typeface="Calibri" pitchFamily="34" charset="-120"/>
              </a:rPr>
              <a:t>Vidéos regardées</a:t>
            </a:r>
            <a:endParaRPr lang="en-US" sz="1150" dirty="0"/>
          </a:p>
        </p:txBody>
      </p:sp>
      <p:sp>
        <p:nvSpPr>
          <p:cNvPr id="11" name="Shape 9"/>
          <p:cNvSpPr/>
          <p:nvPr/>
        </p:nvSpPr>
        <p:spPr>
          <a:xfrm>
            <a:off x="5664708" y="2697480"/>
            <a:ext cx="772668" cy="457200"/>
          </a:xfrm>
          <a:prstGeom prst="roundRect">
            <a:avLst>
              <a:gd name="adj" fmla="val 50000"/>
            </a:avLst>
          </a:prstGeom>
          <a:solidFill>
            <a:srgbClr val="1B1F3B"/>
          </a:solidFill>
          <a:ln/>
        </p:spPr>
      </p:sp>
      <p:sp>
        <p:nvSpPr>
          <p:cNvPr id="33" name="Shape 9"/>
          <p:cNvSpPr/>
          <p:nvPr/>
        </p:nvSpPr>
        <p:spPr>
          <a:xfrm>
            <a:off x="5664708" y="2697480"/>
            <a:ext cx="772668" cy="457200"/>
          </a:xfrm>
          <a:prstGeom prst="roundRect">
            <a:avLst>
              <a:gd name="adj" fmla="val 50000"/>
            </a:avLst>
          </a:prstGeom>
          <a:solidFill>
            <a:srgbClr val="1B1F3B"/>
          </a:solidFill>
          <a:ln/>
        </p:spPr>
      </p:sp>
      <p:sp>
        <p:nvSpPr>
          <p:cNvPr id="12" name="Text 10"/>
          <p:cNvSpPr txBox="1"/>
          <p:nvPr/>
        </p:nvSpPr>
        <p:spPr>
          <a:xfrm>
            <a:off x="5664708" y="2697480"/>
            <a:ext cx="772668" cy="457200"/>
          </a:xfrm>
          <a:prstGeom prst="rect">
            <a:avLst/>
          </a:prstGeom>
          <a:noFill/>
          <a:ln/>
        </p:spPr>
        <p:txBody>
          <a:bodyPr wrap="square" lIns="0" tIns="0" rIns="0" bIns="0" rtlCol="0" anchor="ctr"/>
          <a:lstStyle/>
          <a:p>
            <a:pPr marL="0" indent="0" algn="ctr">
              <a:buNone/>
            </a:pPr>
            <a:r>
              <a:rPr lang="en-US" sz="1150" dirty="0">
                <a:solidFill>
                  <a:srgbClr val="FFFFFF"/>
                </a:solidFill>
                <a:latin typeface="Calibri" pitchFamily="34" charset="0"/>
                <a:ea typeface="Calibri" pitchFamily="34" charset="-122"/>
                <a:cs typeface="Calibri" pitchFamily="34" charset="-120"/>
              </a:rPr>
              <a:t>Likes</a:t>
            </a:r>
            <a:endParaRPr lang="en-US" sz="1150" dirty="0"/>
          </a:p>
        </p:txBody>
      </p:sp>
      <p:sp>
        <p:nvSpPr>
          <p:cNvPr id="13" name="Shape 11"/>
          <p:cNvSpPr/>
          <p:nvPr/>
        </p:nvSpPr>
        <p:spPr>
          <a:xfrm>
            <a:off x="6601968" y="2697480"/>
            <a:ext cx="1348740" cy="457200"/>
          </a:xfrm>
          <a:prstGeom prst="roundRect">
            <a:avLst>
              <a:gd name="adj" fmla="val 50000"/>
            </a:avLst>
          </a:prstGeom>
          <a:solidFill>
            <a:srgbClr val="1B1F3B"/>
          </a:solidFill>
          <a:ln/>
        </p:spPr>
      </p:sp>
      <p:sp>
        <p:nvSpPr>
          <p:cNvPr id="14" name="Text 12"/>
          <p:cNvSpPr txBox="1"/>
          <p:nvPr/>
        </p:nvSpPr>
        <p:spPr>
          <a:xfrm>
            <a:off x="6601968" y="2697480"/>
            <a:ext cx="1348740" cy="457200"/>
          </a:xfrm>
          <a:prstGeom prst="rect">
            <a:avLst/>
          </a:prstGeom>
          <a:noFill/>
          <a:ln/>
        </p:spPr>
        <p:txBody>
          <a:bodyPr wrap="square" lIns="0" tIns="0" rIns="0" bIns="0" rtlCol="0" anchor="ctr"/>
          <a:lstStyle/>
          <a:p>
            <a:pPr marL="0" indent="0" algn="ctr">
              <a:buNone/>
            </a:pPr>
            <a:r>
              <a:rPr lang="en-US" sz="1150" dirty="0">
                <a:solidFill>
                  <a:srgbClr val="FFFFFF"/>
                </a:solidFill>
                <a:latin typeface="Calibri" pitchFamily="34" charset="0"/>
                <a:ea typeface="Calibri" pitchFamily="34" charset="-122"/>
                <a:cs typeface="Calibri" pitchFamily="34" charset="-120"/>
              </a:rPr>
              <a:t>Abonnements</a:t>
            </a:r>
            <a:endParaRPr lang="en-US" sz="1150" dirty="0"/>
          </a:p>
        </p:txBody>
      </p:sp>
      <p:sp>
        <p:nvSpPr>
          <p:cNvPr id="15" name="Shape 13"/>
          <p:cNvSpPr/>
          <p:nvPr/>
        </p:nvSpPr>
        <p:spPr>
          <a:xfrm>
            <a:off x="8115300" y="2697480"/>
            <a:ext cx="1444752" cy="457200"/>
          </a:xfrm>
          <a:prstGeom prst="roundRect">
            <a:avLst>
              <a:gd name="adj" fmla="val 50000"/>
            </a:avLst>
          </a:prstGeom>
          <a:solidFill>
            <a:srgbClr val="1B1F3B"/>
          </a:solidFill>
          <a:ln/>
        </p:spPr>
      </p:sp>
      <p:sp>
        <p:nvSpPr>
          <p:cNvPr id="16" name="Text 14"/>
          <p:cNvSpPr txBox="1"/>
          <p:nvPr/>
        </p:nvSpPr>
        <p:spPr>
          <a:xfrm>
            <a:off x="8115300" y="2697480"/>
            <a:ext cx="1444752" cy="457200"/>
          </a:xfrm>
          <a:prstGeom prst="rect">
            <a:avLst/>
          </a:prstGeom>
          <a:noFill/>
          <a:ln/>
        </p:spPr>
        <p:txBody>
          <a:bodyPr wrap="square" lIns="0" tIns="0" rIns="0" bIns="0" rtlCol="0" anchor="ctr"/>
          <a:lstStyle/>
          <a:p>
            <a:pPr marL="0" indent="0" algn="ctr">
              <a:buNone/>
            </a:pPr>
            <a:r>
              <a:rPr lang="en-US" sz="1150" dirty="0">
                <a:solidFill>
                  <a:srgbClr val="FFFFFF"/>
                </a:solidFill>
                <a:latin typeface="Calibri" pitchFamily="34" charset="0"/>
                <a:ea typeface="Calibri" pitchFamily="34" charset="-122"/>
                <a:cs typeface="Calibri" pitchFamily="34" charset="-120"/>
              </a:rPr>
              <a:t>Localisation</a:t>
            </a:r>
            <a:endParaRPr lang="en-US" sz="1150" dirty="0"/>
          </a:p>
        </p:txBody>
      </p:sp>
      <p:sp>
        <p:nvSpPr>
          <p:cNvPr id="34" name="Text 14"/>
          <p:cNvSpPr txBox="1"/>
          <p:nvPr/>
        </p:nvSpPr>
        <p:spPr>
          <a:xfrm>
            <a:off x="8115300" y="2697480"/>
            <a:ext cx="1444752" cy="457200"/>
          </a:xfrm>
          <a:prstGeom prst="rect">
            <a:avLst/>
          </a:prstGeom>
          <a:noFill/>
          <a:ln/>
        </p:spPr>
        <p:txBody>
          <a:bodyPr wrap="square" lIns="0" tIns="0" rIns="0" bIns="0" rtlCol="0" anchor="ctr"/>
          <a:lstStyle/>
          <a:p>
            <a:pPr marL="0" indent="0" algn="ctr">
              <a:buNone/>
            </a:pPr>
            <a:r>
              <a:rPr lang="en-US" sz="1150" dirty="0">
                <a:solidFill>
                  <a:srgbClr val="FFFFFF"/>
                </a:solidFill>
                <a:latin typeface="Calibri" pitchFamily="34" charset="0"/>
                <a:ea typeface="Calibri" pitchFamily="34" charset="-122"/>
                <a:cs typeface="Calibri" pitchFamily="34" charset="-120"/>
              </a:rPr>
              <a:t>Localisation</a:t>
            </a:r>
            <a:endParaRPr lang="en-US" sz="1150" dirty="0"/>
          </a:p>
        </p:txBody>
      </p:sp>
      <p:sp>
        <p:nvSpPr>
          <p:cNvPr id="17" name="Shape 15"/>
          <p:cNvSpPr/>
          <p:nvPr/>
        </p:nvSpPr>
        <p:spPr>
          <a:xfrm>
            <a:off x="9724644" y="2697480"/>
            <a:ext cx="1252728" cy="457200"/>
          </a:xfrm>
          <a:prstGeom prst="roundRect">
            <a:avLst>
              <a:gd name="adj" fmla="val 50000"/>
            </a:avLst>
          </a:prstGeom>
          <a:solidFill>
            <a:srgbClr val="1B1F3B"/>
          </a:solidFill>
          <a:ln/>
        </p:spPr>
      </p:sp>
      <p:sp>
        <p:nvSpPr>
          <p:cNvPr id="18" name="Text 16"/>
          <p:cNvSpPr txBox="1"/>
          <p:nvPr/>
        </p:nvSpPr>
        <p:spPr>
          <a:xfrm>
            <a:off x="9724644" y="2697480"/>
            <a:ext cx="1252728" cy="457200"/>
          </a:xfrm>
          <a:prstGeom prst="rect">
            <a:avLst/>
          </a:prstGeom>
          <a:noFill/>
          <a:ln/>
        </p:spPr>
        <p:txBody>
          <a:bodyPr wrap="square" lIns="0" tIns="0" rIns="0" bIns="0" rtlCol="0" anchor="ctr"/>
          <a:lstStyle/>
          <a:p>
            <a:pPr marL="0" indent="0" algn="ctr">
              <a:buNone/>
            </a:pPr>
            <a:r>
              <a:rPr lang="en-US" sz="1150" dirty="0">
                <a:solidFill>
                  <a:srgbClr val="FFFFFF"/>
                </a:solidFill>
                <a:latin typeface="Calibri" pitchFamily="34" charset="0"/>
                <a:ea typeface="Calibri" pitchFamily="34" charset="-122"/>
                <a:cs typeface="Calibri" pitchFamily="34" charset="-120"/>
              </a:rPr>
              <a:t>Historique</a:t>
            </a:r>
            <a:endParaRPr lang="en-US" sz="1150" dirty="0"/>
          </a:p>
        </p:txBody>
      </p:sp>
      <p:sp>
        <p:nvSpPr>
          <p:cNvPr id="19" name="Shape 17"/>
          <p:cNvSpPr/>
          <p:nvPr/>
        </p:nvSpPr>
        <p:spPr>
          <a:xfrm>
            <a:off x="8595360" y="4160520"/>
            <a:ext cx="1828800" cy="1828800"/>
          </a:xfrm>
          <a:prstGeom prst="ellipse">
            <a:avLst/>
          </a:prstGeom>
          <a:ln w="19050">
            <a:solidFill>
              <a:srgbClr val="C9CEDD"/>
            </a:solidFill>
            <a:prstDash val="dash"/>
          </a:ln>
        </p:spPr>
      </p:sp>
      <p:sp>
        <p:nvSpPr>
          <p:cNvPr id="20" name="Shape 18"/>
          <p:cNvSpPr/>
          <p:nvPr/>
        </p:nvSpPr>
        <p:spPr>
          <a:xfrm>
            <a:off x="8823960" y="4389120"/>
            <a:ext cx="1371600" cy="1371600"/>
          </a:xfrm>
          <a:prstGeom prst="ellipse">
            <a:avLst/>
          </a:prstGeom>
          <a:ln w="19050">
            <a:solidFill>
              <a:srgbClr val="C9CEDD"/>
            </a:solidFill>
            <a:prstDash val="dash"/>
          </a:ln>
        </p:spPr>
      </p:sp>
      <p:sp>
        <p:nvSpPr>
          <p:cNvPr id="21" name="Shape 19"/>
          <p:cNvSpPr/>
          <p:nvPr/>
        </p:nvSpPr>
        <p:spPr>
          <a:xfrm>
            <a:off x="9052560" y="4617720"/>
            <a:ext cx="914400" cy="914400"/>
          </a:xfrm>
          <a:prstGeom prst="ellipse">
            <a:avLst/>
          </a:prstGeom>
          <a:ln w="31750">
            <a:solidFill>
              <a:srgbClr val="FF4B5C"/>
            </a:solidFill>
            <a:prstDash val="solid"/>
          </a:ln>
        </p:spPr>
      </p:sp>
      <p:sp>
        <p:nvSpPr>
          <p:cNvPr id="35" name="Shape 19"/>
          <p:cNvSpPr/>
          <p:nvPr/>
        </p:nvSpPr>
        <p:spPr>
          <a:xfrm>
            <a:off x="9052560" y="4617720"/>
            <a:ext cx="914400" cy="914400"/>
          </a:xfrm>
          <a:prstGeom prst="ellipse">
            <a:avLst/>
          </a:prstGeom>
          <a:ln w="31750">
            <a:solidFill>
              <a:srgbClr val="FF4B5C"/>
            </a:solidFill>
            <a:prstDash val="solid"/>
          </a:ln>
        </p:spPr>
      </p:sp>
      <p:sp>
        <p:nvSpPr>
          <p:cNvPr id="22" name="Shape 20"/>
          <p:cNvSpPr/>
          <p:nvPr/>
        </p:nvSpPr>
        <p:spPr>
          <a:xfrm>
            <a:off x="9226296" y="4791456"/>
            <a:ext cx="566928" cy="566928"/>
          </a:xfrm>
          <a:prstGeom prst="ellipse">
            <a:avLst/>
          </a:prstGeom>
          <a:solidFill>
            <a:srgbClr val="FF4B5C"/>
          </a:solidFill>
          <a:ln/>
        </p:spPr>
      </p:sp>
      <p:pic>
        <p:nvPicPr>
          <p:cNvPr id="23" name="Image 0" descr="/home/claude/attention_pptx/icons/smartphone_FFFFFF.png"/>
          <p:cNvPicPr>
            <a:picLocks noChangeAspect="1"/>
          </p:cNvPicPr>
          <p:nvPr/>
        </p:nvPicPr>
        <p:blipFill>
          <a:blip r:embed="rId3"/>
          <a:stretch>
            <a:fillRect/>
          </a:stretch>
        </p:blipFill>
        <p:spPr>
          <a:xfrm>
            <a:off x="9353855" y="4919015"/>
            <a:ext cx="311810" cy="311810"/>
          </a:xfrm>
          <a:prstGeom prst="rect">
            <a:avLst/>
          </a:prstGeom>
        </p:spPr>
      </p:pic>
      <p:pic>
        <p:nvPicPr>
          <p:cNvPr id="36" name="Image 0" descr="/home/claude/attention_pptx/icons/smartphone_FFFFFF.png"/>
          <p:cNvPicPr>
            <a:picLocks noChangeAspect="1"/>
          </p:cNvPicPr>
          <p:nvPr/>
        </p:nvPicPr>
        <p:blipFill>
          <a:blip r:embed="rId3"/>
          <a:stretch>
            <a:fillRect/>
          </a:stretch>
        </p:blipFill>
        <p:spPr>
          <a:xfrm>
            <a:off x="9353855" y="4919015"/>
            <a:ext cx="311810" cy="311810"/>
          </a:xfrm>
          <a:prstGeom prst="rect">
            <a:avLst/>
          </a:prstGeom>
        </p:spPr>
      </p:pic>
      <p:sp>
        <p:nvSpPr>
          <p:cNvPr id="24" name="Text 21"/>
          <p:cNvSpPr txBox="1"/>
          <p:nvPr/>
        </p:nvSpPr>
        <p:spPr>
          <a:xfrm>
            <a:off x="8275320" y="6126480"/>
            <a:ext cx="2468880" cy="822960"/>
          </a:xfrm>
          <a:prstGeom prst="rect">
            <a:avLst/>
          </a:prstGeom>
          <a:noFill/>
          <a:ln/>
        </p:spPr>
        <p:txBody>
          <a:bodyPr wrap="square" lIns="0" tIns="0" rIns="0" bIns="0" rtlCol="0" anchor="ctr"/>
          <a:lstStyle/>
          <a:p>
            <a:pPr marL="0" indent="0" algn="ctr">
              <a:lnSpc>
                <a:spcPct val="115000"/>
              </a:lnSpc>
              <a:buNone/>
            </a:pPr>
            <a:r>
              <a:rPr lang="en-US" sz="1100" dirty="0">
                <a:solidFill>
                  <a:srgbClr val="5C6B8A"/>
                </a:solidFill>
                <a:latin typeface="Calibri" pitchFamily="34" charset="0"/>
                <a:ea typeface="Calibri" pitchFamily="34" charset="-122"/>
                <a:cs typeface="Calibri" pitchFamily="34" charset="-120"/>
              </a:rPr>
              <a:t>Environnement</a:t>
            </a:r>
            <a:endParaRPr lang="en-US" sz="1100" dirty="0"/>
          </a:p>
          <a:p>
            <a:pPr marL="0" indent="0" algn="ctr">
              <a:lnSpc>
                <a:spcPct val="115000"/>
              </a:lnSpc>
              <a:buNone/>
            </a:pPr>
            <a:r>
              <a:rPr lang="en-US" sz="1100" dirty="0">
                <a:solidFill>
                  <a:srgbClr val="5C6B8A"/>
                </a:solidFill>
                <a:latin typeface="Calibri" pitchFamily="34" charset="0"/>
                <a:ea typeface="Calibri" pitchFamily="34" charset="-122"/>
                <a:cs typeface="Calibri" pitchFamily="34" charset="-120"/>
              </a:rPr>
              <a:t>informationnel</a:t>
            </a:r>
            <a:endParaRPr lang="en-US" sz="1100" dirty="0"/>
          </a:p>
          <a:p>
            <a:pPr marL="0" indent="0" algn="ctr">
              <a:lnSpc>
                <a:spcPct val="115000"/>
              </a:lnSpc>
              <a:buNone/>
            </a:pPr>
            <a:r>
              <a:rPr lang="en-US" sz="1100" dirty="0">
                <a:solidFill>
                  <a:srgbClr val="5C6B8A"/>
                </a:solidFill>
                <a:latin typeface="Calibri" pitchFamily="34" charset="0"/>
                <a:ea typeface="Calibri" pitchFamily="34" charset="-122"/>
                <a:cs typeface="Calibri" pitchFamily="34" charset="-120"/>
              </a:rPr>
              <a:t>personnalisé</a:t>
            </a:r>
            <a:endParaRPr lang="en-US" sz="1100" dirty="0"/>
          </a:p>
        </p:txBody>
      </p:sp>
      <p:sp>
        <p:nvSpPr>
          <p:cNvPr id="25" name="Text 22"/>
          <p:cNvSpPr txBox="1"/>
          <p:nvPr/>
        </p:nvSpPr>
        <p:spPr>
          <a:xfrm>
            <a:off x="548640" y="5989320"/>
            <a:ext cx="8046720" cy="640080"/>
          </a:xfrm>
          <a:prstGeom prst="rect">
            <a:avLst/>
          </a:prstGeom>
          <a:noFill/>
          <a:ln/>
        </p:spPr>
        <p:txBody>
          <a:bodyPr wrap="square" lIns="0" tIns="0" rIns="0" bIns="0" rtlCol="0" anchor="ctr"/>
          <a:lstStyle/>
          <a:p>
            <a:pPr marL="0" indent="0">
              <a:lnSpc>
                <a:spcPct val="120000"/>
              </a:lnSpc>
              <a:buNone/>
            </a:pPr>
            <a:r>
              <a:rPr lang="en-US" sz="1250" i="1" dirty="0">
                <a:solidFill>
                  <a:srgbClr val="5C6B8A"/>
                </a:solidFill>
                <a:latin typeface="Calibri" pitchFamily="34" charset="0"/>
                <a:ea typeface="Calibri" pitchFamily="34" charset="-122"/>
                <a:cs typeface="Calibri" pitchFamily="34" charset="-120"/>
              </a:rPr>
              <a:t>Deux personnes peuvent utiliser la même plateforme au même moment, tout en étant exposées à des environnements informationnels très différents.</a:t>
            </a:r>
            <a:endParaRPr lang="en-US" sz="1250" dirty="0"/>
          </a:p>
        </p:txBody>
      </p:sp>
      <p:sp>
        <p:nvSpPr>
          <p:cNvPr id="37" name="Text 22"/>
          <p:cNvSpPr txBox="1"/>
          <p:nvPr/>
        </p:nvSpPr>
        <p:spPr>
          <a:xfrm>
            <a:off x="548640" y="5989320"/>
            <a:ext cx="8046720" cy="640080"/>
          </a:xfrm>
          <a:prstGeom prst="rect">
            <a:avLst/>
          </a:prstGeom>
          <a:noFill/>
          <a:ln/>
        </p:spPr>
        <p:txBody>
          <a:bodyPr wrap="square" lIns="0" tIns="0" rIns="0" bIns="0" rtlCol="0" anchor="ctr"/>
          <a:lstStyle/>
          <a:p>
            <a:pPr marL="0" indent="0">
              <a:lnSpc>
                <a:spcPct val="120000"/>
              </a:lnSpc>
              <a:buNone/>
            </a:pPr>
            <a:r>
              <a:rPr lang="en-US" sz="1250" i="1" dirty="0">
                <a:solidFill>
                  <a:srgbClr val="5C6B8A"/>
                </a:solidFill>
                <a:latin typeface="Calibri" pitchFamily="34" charset="0"/>
                <a:ea typeface="Calibri" pitchFamily="34" charset="-122"/>
                <a:cs typeface="Calibri" pitchFamily="34" charset="-120"/>
              </a:rPr>
              <a:t>Deux personnes peuvent utiliser la même plateforme au même moment, tout en étant exposées à des environnements informationnels très différents.</a:t>
            </a:r>
            <a:endParaRPr lang="en-US" sz="12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5F2"/>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CHAPITRE 4 · SECTION 5</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3000" b="1" dirty="0">
                <a:solidFill>
                  <a:srgbClr val="1B1F3B"/>
                </a:solidFill>
                <a:latin typeface="Cambria" pitchFamily="34" charset="0"/>
                <a:ea typeface="Cambria" pitchFamily="34" charset="-122"/>
                <a:cs typeface="Cambria" pitchFamily="34" charset="-120"/>
              </a:rPr>
              <a:t>Bulle de filtres ≠ chambre d'écho</a:t>
            </a:r>
            <a:endParaRPr lang="en-US" sz="3000" dirty="0"/>
          </a:p>
        </p:txBody>
      </p:sp>
      <p:sp>
        <p:nvSpPr>
          <p:cNvPr id="4" name="Shape 2"/>
          <p:cNvSpPr/>
          <p:nvPr/>
        </p:nvSpPr>
        <p:spPr>
          <a:xfrm>
            <a:off x="548640" y="1828800"/>
            <a:ext cx="5257800" cy="4160520"/>
          </a:xfrm>
          <a:prstGeom prst="rect">
            <a:avLst/>
          </a:prstGeom>
          <a:solidFill>
            <a:srgbClr val="FFFFFF"/>
          </a:solidFill>
          <a:ln/>
          <a:effectLst>
            <a:outerShdw blurRad="76200" dist="25400" dir="5400000" algn="bl" rotWithShape="0">
              <a:srgbClr val="9AA1B8">
                <a:alpha val="25000"/>
              </a:srgbClr>
            </a:outerShdw>
          </a:effectLst>
        </p:spPr>
      </p:sp>
      <p:sp>
        <p:nvSpPr>
          <p:cNvPr id="5" name="Shape 3"/>
          <p:cNvSpPr/>
          <p:nvPr/>
        </p:nvSpPr>
        <p:spPr>
          <a:xfrm>
            <a:off x="548640" y="1828800"/>
            <a:ext cx="5257800" cy="822960"/>
          </a:xfrm>
          <a:prstGeom prst="rect">
            <a:avLst/>
          </a:prstGeom>
          <a:solidFill>
            <a:srgbClr val="FF4B5C"/>
          </a:solidFill>
          <a:ln/>
        </p:spPr>
      </p:sp>
      <p:sp>
        <p:nvSpPr>
          <p:cNvPr id="6" name="Shape 4"/>
          <p:cNvSpPr/>
          <p:nvPr/>
        </p:nvSpPr>
        <p:spPr>
          <a:xfrm>
            <a:off x="822960" y="1956816"/>
            <a:ext cx="566928" cy="566928"/>
          </a:xfrm>
          <a:prstGeom prst="ellipse">
            <a:avLst/>
          </a:prstGeom>
          <a:solidFill>
            <a:srgbClr val="FFFFFF"/>
          </a:solidFill>
          <a:ln/>
        </p:spPr>
      </p:sp>
      <p:pic>
        <p:nvPicPr>
          <p:cNvPr id="7" name="Image 0" descr="/home/claude/attention_pptx/icons/filter_FF4B5C.png"/>
          <p:cNvPicPr>
            <a:picLocks noChangeAspect="1"/>
          </p:cNvPicPr>
          <p:nvPr/>
        </p:nvPicPr>
        <p:blipFill>
          <a:blip r:embed="rId3"/>
          <a:stretch>
            <a:fillRect/>
          </a:stretch>
        </p:blipFill>
        <p:spPr>
          <a:xfrm>
            <a:off x="950519" y="2084375"/>
            <a:ext cx="311810" cy="311810"/>
          </a:xfrm>
          <a:prstGeom prst="rect">
            <a:avLst/>
          </a:prstGeom>
        </p:spPr>
      </p:pic>
      <p:sp>
        <p:nvSpPr>
          <p:cNvPr id="20" name="Shape 4"/>
          <p:cNvSpPr/>
          <p:nvPr/>
        </p:nvSpPr>
        <p:spPr>
          <a:xfrm>
            <a:off x="822960" y="1956816"/>
            <a:ext cx="566928" cy="566928"/>
          </a:xfrm>
          <a:prstGeom prst="ellipse">
            <a:avLst/>
          </a:prstGeom>
          <a:solidFill>
            <a:srgbClr val="FFFFFF"/>
          </a:solidFill>
          <a:ln/>
        </p:spPr>
      </p:sp>
      <p:pic>
        <p:nvPicPr>
          <p:cNvPr id="21" name="Image 0" descr="/home/claude/attention_pptx/icons/filter_FF4B5C.png"/>
          <p:cNvPicPr>
            <a:picLocks noChangeAspect="1"/>
          </p:cNvPicPr>
          <p:nvPr/>
        </p:nvPicPr>
        <p:blipFill>
          <a:blip r:embed="rId3"/>
          <a:stretch>
            <a:fillRect/>
          </a:stretch>
        </p:blipFill>
        <p:spPr>
          <a:xfrm>
            <a:off x="950519" y="2084375"/>
            <a:ext cx="311810" cy="311810"/>
          </a:xfrm>
          <a:prstGeom prst="rect">
            <a:avLst/>
          </a:prstGeom>
        </p:spPr>
      </p:pic>
      <p:sp>
        <p:nvSpPr>
          <p:cNvPr id="8" name="Text 5"/>
          <p:cNvSpPr txBox="1"/>
          <p:nvPr/>
        </p:nvSpPr>
        <p:spPr>
          <a:xfrm>
            <a:off x="1554480" y="1828800"/>
            <a:ext cx="4069080" cy="822960"/>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Bulle de filtres</a:t>
            </a:r>
            <a:endParaRPr lang="en-US" sz="1900" dirty="0"/>
          </a:p>
        </p:txBody>
      </p:sp>
      <p:sp>
        <p:nvSpPr>
          <p:cNvPr id="9" name="Text 6"/>
          <p:cNvSpPr txBox="1"/>
          <p:nvPr/>
        </p:nvSpPr>
        <p:spPr>
          <a:xfrm>
            <a:off x="914400" y="2880360"/>
            <a:ext cx="4526280" cy="2880360"/>
          </a:xfrm>
          <a:prstGeom prst="rect">
            <a:avLst/>
          </a:prstGeom>
          <a:noFill/>
          <a:ln/>
        </p:spPr>
        <p:txBody>
          <a:bodyPr wrap="square" lIns="0" tIns="0" rIns="0" bIns="0" rtlCol="0" anchor="t"/>
          <a:lstStyle/>
          <a:p>
            <a:pPr marL="203200" indent="-203200">
              <a:lnSpc>
                <a:spcPct val="115000"/>
              </a:lnSpc>
              <a:spcAft>
                <a:spcPts val="1400"/>
              </a:spcAft>
              <a:buSzPct val="100000"/>
              <a:buChar char="■"/>
            </a:pPr>
            <a:r>
              <a:rPr lang="en-US" sz="1300" dirty="0">
                <a:solidFill>
                  <a:srgbClr val="3A3F55"/>
                </a:solidFill>
                <a:latin typeface="Calibri" pitchFamily="34" charset="0"/>
                <a:ea typeface="Calibri" pitchFamily="34" charset="-122"/>
                <a:cs typeface="Calibri" pitchFamily="34" charset="-120"/>
              </a:rPr>
              <a:t>Liée aux algorithmes</a:t>
            </a:r>
            <a:endParaRPr lang="en-US" sz="1300" dirty="0"/>
          </a:p>
          <a:p>
            <a:pPr marL="203200" indent="-203200">
              <a:lnSpc>
                <a:spcPct val="115000"/>
              </a:lnSpc>
              <a:spcAft>
                <a:spcPts val="1400"/>
              </a:spcAft>
              <a:buSzPct val="100000"/>
              <a:buChar char="■"/>
            </a:pPr>
            <a:r>
              <a:rPr lang="en-US" sz="1300" dirty="0">
                <a:solidFill>
                  <a:srgbClr val="3A3F55"/>
                </a:solidFill>
                <a:latin typeface="Calibri" pitchFamily="34" charset="0"/>
                <a:ea typeface="Calibri" pitchFamily="34" charset="-122"/>
                <a:cs typeface="Calibri" pitchFamily="34" charset="-120"/>
              </a:rPr>
              <a:t>Personnalisation automatique</a:t>
            </a:r>
            <a:endParaRPr lang="en-US" sz="1300" dirty="0"/>
          </a:p>
          <a:p>
            <a:pPr marL="203200" indent="-203200">
              <a:lnSpc>
                <a:spcPct val="115000"/>
              </a:lnSpc>
              <a:spcAft>
                <a:spcPts val="1400"/>
              </a:spcAft>
              <a:buSzPct val="100000"/>
              <a:buChar char="■"/>
            </a:pPr>
            <a:r>
              <a:rPr lang="en-US" sz="1300" dirty="0">
                <a:solidFill>
                  <a:srgbClr val="3A3F55"/>
                </a:solidFill>
                <a:latin typeface="Calibri" pitchFamily="34" charset="0"/>
                <a:ea typeface="Calibri" pitchFamily="34" charset="-122"/>
                <a:cs typeface="Calibri" pitchFamily="34" charset="-120"/>
              </a:rPr>
              <a:t>Le système sélectionne les contenus</a:t>
            </a:r>
            <a:endParaRPr lang="en-US" sz="1300" dirty="0"/>
          </a:p>
          <a:p>
            <a:pPr marL="203200" indent="-203200">
              <a:lnSpc>
                <a:spcPct val="115000"/>
              </a:lnSpc>
              <a:spcAft>
                <a:spcPts val="1400"/>
              </a:spcAft>
              <a:buSzPct val="100000"/>
              <a:buChar char="■"/>
            </a:pPr>
            <a:r>
              <a:rPr lang="en-US" sz="1300" dirty="0">
                <a:solidFill>
                  <a:srgbClr val="3A3F55"/>
                </a:solidFill>
                <a:latin typeface="Calibri" pitchFamily="34" charset="0"/>
                <a:ea typeface="Calibri" pitchFamily="34" charset="-122"/>
                <a:cs typeface="Calibri" pitchFamily="34" charset="-120"/>
              </a:rPr>
              <a:t>S'appuie sur données &amp; comportements</a:t>
            </a:r>
            <a:endParaRPr lang="en-US" sz="1300" dirty="0"/>
          </a:p>
          <a:p>
            <a:pPr marL="203200" indent="-203200">
              <a:lnSpc>
                <a:spcPct val="115000"/>
              </a:lnSpc>
              <a:spcAft>
                <a:spcPts val="1400"/>
              </a:spcAft>
              <a:buSzPct val="100000"/>
              <a:buChar char="■"/>
            </a:pPr>
            <a:r>
              <a:rPr lang="en-US" sz="1300" dirty="0">
                <a:solidFill>
                  <a:srgbClr val="3A3F55"/>
                </a:solidFill>
                <a:latin typeface="Calibri" pitchFamily="34" charset="0"/>
                <a:ea typeface="Calibri" pitchFamily="34" charset="-122"/>
                <a:cs typeface="Calibri" pitchFamily="34" charset="-120"/>
              </a:rPr>
              <a:t>Peut réduire l'exposition à certains contenus</a:t>
            </a:r>
            <a:endParaRPr lang="en-US" sz="1300" dirty="0"/>
          </a:p>
        </p:txBody>
      </p:sp>
      <p:sp>
        <p:nvSpPr>
          <p:cNvPr id="10" name="Shape 7"/>
          <p:cNvSpPr/>
          <p:nvPr/>
        </p:nvSpPr>
        <p:spPr>
          <a:xfrm>
            <a:off x="6172200" y="1828800"/>
            <a:ext cx="5257800" cy="4160520"/>
          </a:xfrm>
          <a:prstGeom prst="rect">
            <a:avLst/>
          </a:prstGeom>
          <a:solidFill>
            <a:srgbClr val="FFFFFF"/>
          </a:solidFill>
          <a:ln/>
          <a:effectLst>
            <a:outerShdw blurRad="76200" dist="25400" dir="5400000" algn="bl" rotWithShape="0">
              <a:srgbClr val="9AA1B8">
                <a:alpha val="25000"/>
              </a:srgbClr>
            </a:outerShdw>
          </a:effectLst>
        </p:spPr>
      </p:sp>
      <p:sp>
        <p:nvSpPr>
          <p:cNvPr id="11" name="Shape 8"/>
          <p:cNvSpPr/>
          <p:nvPr/>
        </p:nvSpPr>
        <p:spPr>
          <a:xfrm>
            <a:off x="6172200" y="1828800"/>
            <a:ext cx="5257800" cy="822960"/>
          </a:xfrm>
          <a:prstGeom prst="rect">
            <a:avLst/>
          </a:prstGeom>
          <a:solidFill>
            <a:srgbClr val="1B1F3B"/>
          </a:solidFill>
          <a:ln/>
        </p:spPr>
      </p:sp>
      <p:sp>
        <p:nvSpPr>
          <p:cNvPr id="12" name="Shape 9"/>
          <p:cNvSpPr/>
          <p:nvPr/>
        </p:nvSpPr>
        <p:spPr>
          <a:xfrm>
            <a:off x="6446520" y="1956816"/>
            <a:ext cx="566928" cy="566928"/>
          </a:xfrm>
          <a:prstGeom prst="ellipse">
            <a:avLst/>
          </a:prstGeom>
          <a:solidFill>
            <a:srgbClr val="FFFFFF"/>
          </a:solidFill>
          <a:ln/>
        </p:spPr>
      </p:sp>
      <p:pic>
        <p:nvPicPr>
          <p:cNvPr id="13" name="Image 1" descr="/home/claude/attention_pptx/icons/users_1B1F3B.png"/>
          <p:cNvPicPr>
            <a:picLocks noChangeAspect="1"/>
          </p:cNvPicPr>
          <p:nvPr/>
        </p:nvPicPr>
        <p:blipFill>
          <a:blip r:embed="rId4"/>
          <a:stretch>
            <a:fillRect/>
          </a:stretch>
        </p:blipFill>
        <p:spPr>
          <a:xfrm>
            <a:off x="6574079" y="2084375"/>
            <a:ext cx="311810" cy="311810"/>
          </a:xfrm>
          <a:prstGeom prst="rect">
            <a:avLst/>
          </a:prstGeom>
        </p:spPr>
      </p:pic>
      <p:sp>
        <p:nvSpPr>
          <p:cNvPr id="22" name="Shape 9"/>
          <p:cNvSpPr/>
          <p:nvPr/>
        </p:nvSpPr>
        <p:spPr>
          <a:xfrm>
            <a:off x="6446520" y="1956816"/>
            <a:ext cx="566928" cy="566928"/>
          </a:xfrm>
          <a:prstGeom prst="ellipse">
            <a:avLst/>
          </a:prstGeom>
          <a:solidFill>
            <a:srgbClr val="FFFFFF"/>
          </a:solidFill>
          <a:ln/>
        </p:spPr>
      </p:sp>
      <p:pic>
        <p:nvPicPr>
          <p:cNvPr id="23" name="Image 1" descr="/home/claude/attention_pptx/icons/users_1B1F3B.png"/>
          <p:cNvPicPr>
            <a:picLocks noChangeAspect="1"/>
          </p:cNvPicPr>
          <p:nvPr/>
        </p:nvPicPr>
        <p:blipFill>
          <a:blip r:embed="rId4"/>
          <a:stretch>
            <a:fillRect/>
          </a:stretch>
        </p:blipFill>
        <p:spPr>
          <a:xfrm>
            <a:off x="6574079" y="2084375"/>
            <a:ext cx="311810" cy="311810"/>
          </a:xfrm>
          <a:prstGeom prst="rect">
            <a:avLst/>
          </a:prstGeom>
        </p:spPr>
      </p:pic>
      <p:sp>
        <p:nvSpPr>
          <p:cNvPr id="14" name="Text 10"/>
          <p:cNvSpPr txBox="1"/>
          <p:nvPr/>
        </p:nvSpPr>
        <p:spPr>
          <a:xfrm>
            <a:off x="7178040" y="1828800"/>
            <a:ext cx="4069080" cy="822960"/>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Chambre d'écho</a:t>
            </a:r>
            <a:endParaRPr lang="en-US" sz="1900" dirty="0"/>
          </a:p>
        </p:txBody>
      </p:sp>
      <p:sp>
        <p:nvSpPr>
          <p:cNvPr id="15" name="Text 11"/>
          <p:cNvSpPr txBox="1"/>
          <p:nvPr/>
        </p:nvSpPr>
        <p:spPr>
          <a:xfrm>
            <a:off x="6537960" y="2880360"/>
            <a:ext cx="4526280" cy="2880360"/>
          </a:xfrm>
          <a:prstGeom prst="rect">
            <a:avLst/>
          </a:prstGeom>
          <a:noFill/>
          <a:ln/>
        </p:spPr>
        <p:txBody>
          <a:bodyPr wrap="square" lIns="0" tIns="0" rIns="0" bIns="0" rtlCol="0" anchor="t"/>
          <a:lstStyle/>
          <a:p>
            <a:pPr marL="203200" indent="-203200">
              <a:lnSpc>
                <a:spcPct val="115000"/>
              </a:lnSpc>
              <a:spcAft>
                <a:spcPts val="1400"/>
              </a:spcAft>
              <a:buSzPct val="100000"/>
              <a:buChar char="■"/>
            </a:pPr>
            <a:r>
              <a:rPr lang="en-US" sz="1300" dirty="0">
                <a:solidFill>
                  <a:srgbClr val="3A3F55"/>
                </a:solidFill>
                <a:latin typeface="Calibri" pitchFamily="34" charset="0"/>
                <a:ea typeface="Calibri" pitchFamily="34" charset="-122"/>
                <a:cs typeface="Calibri" pitchFamily="34" charset="-120"/>
              </a:rPr>
              <a:t>Liée aux interactions sociales</a:t>
            </a:r>
            <a:endParaRPr lang="en-US" sz="1300" dirty="0"/>
          </a:p>
          <a:p>
            <a:pPr marL="203200" indent="-203200">
              <a:lnSpc>
                <a:spcPct val="115000"/>
              </a:lnSpc>
              <a:spcAft>
                <a:spcPts val="1400"/>
              </a:spcAft>
              <a:buSzPct val="100000"/>
              <a:buChar char="■"/>
            </a:pPr>
            <a:r>
              <a:rPr lang="en-US" sz="1300" dirty="0">
                <a:solidFill>
                  <a:srgbClr val="3A3F55"/>
                </a:solidFill>
                <a:latin typeface="Calibri" pitchFamily="34" charset="0"/>
                <a:ea typeface="Calibri" pitchFamily="34" charset="-122"/>
                <a:cs typeface="Calibri" pitchFamily="34" charset="-120"/>
              </a:rPr>
              <a:t>Renforcement collectif des opinions</a:t>
            </a:r>
            <a:endParaRPr lang="en-US" sz="1300" dirty="0"/>
          </a:p>
          <a:p>
            <a:pPr marL="203200" indent="-203200">
              <a:lnSpc>
                <a:spcPct val="115000"/>
              </a:lnSpc>
              <a:spcAft>
                <a:spcPts val="1400"/>
              </a:spcAft>
              <a:buSzPct val="100000"/>
              <a:buChar char="■"/>
            </a:pPr>
            <a:r>
              <a:rPr lang="en-US" sz="1300" dirty="0">
                <a:solidFill>
                  <a:srgbClr val="3A3F55"/>
                </a:solidFill>
                <a:latin typeface="Calibri" pitchFamily="34" charset="0"/>
                <a:ea typeface="Calibri" pitchFamily="34" charset="-122"/>
                <a:cs typeface="Calibri" pitchFamily="34" charset="-120"/>
              </a:rPr>
              <a:t>Les individus sélectionnent/renforcent</a:t>
            </a:r>
            <a:endParaRPr lang="en-US" sz="1300" dirty="0"/>
          </a:p>
          <a:p>
            <a:pPr marL="203200" indent="-203200">
              <a:lnSpc>
                <a:spcPct val="115000"/>
              </a:lnSpc>
              <a:spcAft>
                <a:spcPts val="1400"/>
              </a:spcAft>
              <a:buSzPct val="100000"/>
              <a:buChar char="■"/>
            </a:pPr>
            <a:r>
              <a:rPr lang="en-US" sz="1300" dirty="0">
                <a:solidFill>
                  <a:srgbClr val="3A3F55"/>
                </a:solidFill>
                <a:latin typeface="Calibri" pitchFamily="34" charset="0"/>
                <a:ea typeface="Calibri" pitchFamily="34" charset="-122"/>
                <a:cs typeface="Calibri" pitchFamily="34" charset="-120"/>
              </a:rPr>
              <a:t>Repose sur relations et communautés</a:t>
            </a:r>
            <a:endParaRPr lang="en-US" sz="1300" dirty="0"/>
          </a:p>
          <a:p>
            <a:pPr marL="203200" indent="-203200">
              <a:lnSpc>
                <a:spcPct val="115000"/>
              </a:lnSpc>
              <a:spcAft>
                <a:spcPts val="1400"/>
              </a:spcAft>
              <a:buSzPct val="100000"/>
              <a:buChar char="■"/>
            </a:pPr>
            <a:r>
              <a:rPr lang="en-US" sz="1300" dirty="0">
                <a:solidFill>
                  <a:srgbClr val="3A3F55"/>
                </a:solidFill>
                <a:latin typeface="Calibri" pitchFamily="34" charset="0"/>
                <a:ea typeface="Calibri" pitchFamily="34" charset="-122"/>
                <a:cs typeface="Calibri" pitchFamily="34" charset="-120"/>
              </a:rPr>
              <a:t>Peut renforcer une opinion déjà existante</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B1F3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CHAPITRE 5</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2700" b="1" dirty="0">
                <a:solidFill>
                  <a:srgbClr val="FFFFFF"/>
                </a:solidFill>
                <a:latin typeface="Cambria" pitchFamily="34" charset="0"/>
                <a:ea typeface="Cambria" pitchFamily="34" charset="-122"/>
                <a:cs typeface="Cambria" pitchFamily="34" charset="-120"/>
              </a:rPr>
              <a:t>La formation d'une bulle : un processus en six étapes</a:t>
            </a:r>
            <a:endParaRPr lang="en-US" sz="2700" dirty="0"/>
          </a:p>
        </p:txBody>
      </p:sp>
      <p:sp>
        <p:nvSpPr>
          <p:cNvPr id="4" name="Shape 2"/>
          <p:cNvSpPr/>
          <p:nvPr/>
        </p:nvSpPr>
        <p:spPr>
          <a:xfrm>
            <a:off x="678028" y="2148840"/>
            <a:ext cx="1691640" cy="2331720"/>
          </a:xfrm>
          <a:prstGeom prst="roundRect">
            <a:avLst>
              <a:gd name="adj" fmla="val 4324"/>
            </a:avLst>
          </a:prstGeom>
          <a:solidFill>
            <a:srgbClr val="252B52"/>
          </a:solidFill>
          <a:ln/>
        </p:spPr>
      </p:sp>
      <p:sp>
        <p:nvSpPr>
          <p:cNvPr id="5" name="Shape 3"/>
          <p:cNvSpPr/>
          <p:nvPr/>
        </p:nvSpPr>
        <p:spPr>
          <a:xfrm>
            <a:off x="1267816" y="2423160"/>
            <a:ext cx="512064" cy="512064"/>
          </a:xfrm>
          <a:prstGeom prst="ellipse">
            <a:avLst/>
          </a:prstGeom>
          <a:solidFill>
            <a:srgbClr val="FF4B5C"/>
          </a:solidFill>
          <a:ln/>
        </p:spPr>
      </p:sp>
      <p:pic>
        <p:nvPicPr>
          <p:cNvPr id="6" name="Image 0" descr="/home/claude/attention_pptx/icons/database_FFFFFF.png"/>
          <p:cNvPicPr>
            <a:picLocks noChangeAspect="1"/>
          </p:cNvPicPr>
          <p:nvPr/>
        </p:nvPicPr>
        <p:blipFill>
          <a:blip r:embed="rId3"/>
          <a:stretch>
            <a:fillRect/>
          </a:stretch>
        </p:blipFill>
        <p:spPr>
          <a:xfrm>
            <a:off x="1383030" y="2538374"/>
            <a:ext cx="281635" cy="281635"/>
          </a:xfrm>
          <a:prstGeom prst="rect">
            <a:avLst/>
          </a:prstGeom>
        </p:spPr>
      </p:pic>
      <p:sp>
        <p:nvSpPr>
          <p:cNvPr id="7" name="Text 4"/>
          <p:cNvSpPr txBox="1"/>
          <p:nvPr/>
        </p:nvSpPr>
        <p:spPr>
          <a:xfrm>
            <a:off x="1912468" y="2221992"/>
            <a:ext cx="365760" cy="320040"/>
          </a:xfrm>
          <a:prstGeom prst="rect">
            <a:avLst/>
          </a:prstGeom>
          <a:noFill/>
          <a:ln/>
        </p:spPr>
        <p:txBody>
          <a:bodyPr wrap="square" lIns="0" tIns="0" rIns="0" bIns="0" rtlCol="0" anchor="ctr"/>
          <a:lstStyle/>
          <a:p>
            <a:pPr marL="0" indent="0" algn="r">
              <a:buNone/>
            </a:pPr>
            <a:r>
              <a:rPr lang="en-US" sz="1500" b="1" dirty="0">
                <a:solidFill>
                  <a:srgbClr val="5D6690"/>
                </a:solidFill>
                <a:latin typeface="Cambria" pitchFamily="34" charset="0"/>
                <a:ea typeface="Cambria" pitchFamily="34" charset="-122"/>
                <a:cs typeface="Cambria" pitchFamily="34" charset="-120"/>
              </a:rPr>
              <a:t>1</a:t>
            </a:r>
            <a:endParaRPr lang="en-US" sz="1500" dirty="0"/>
          </a:p>
        </p:txBody>
      </p:sp>
      <p:sp>
        <p:nvSpPr>
          <p:cNvPr id="8" name="Text 5"/>
          <p:cNvSpPr txBox="1"/>
          <p:nvPr/>
        </p:nvSpPr>
        <p:spPr>
          <a:xfrm>
            <a:off x="751180" y="3154680"/>
            <a:ext cx="1545336" cy="1188720"/>
          </a:xfrm>
          <a:prstGeom prst="rect">
            <a:avLst/>
          </a:prstGeom>
          <a:noFill/>
          <a:ln/>
        </p:spPr>
        <p:txBody>
          <a:bodyPr wrap="square" lIns="0" tIns="0" rIns="0" bIns="0" rtlCol="0" anchor="ctr"/>
          <a:lstStyle/>
          <a:p>
            <a:pPr marL="0" indent="0" algn="ctr">
              <a:lnSpc>
                <a:spcPct val="115000"/>
              </a:lnSpc>
              <a:buNone/>
            </a:pPr>
            <a:r>
              <a:rPr lang="en-US" sz="1150" b="1" dirty="0">
                <a:solidFill>
                  <a:srgbClr val="FFFFFF"/>
                </a:solidFill>
                <a:latin typeface="Calibri" pitchFamily="34" charset="0"/>
                <a:ea typeface="Calibri" pitchFamily="34" charset="-122"/>
                <a:cs typeface="Calibri" pitchFamily="34" charset="-120"/>
              </a:rPr>
              <a:t>Collecte des données</a:t>
            </a:r>
            <a:endParaRPr lang="en-US" sz="1150" dirty="0"/>
          </a:p>
        </p:txBody>
      </p:sp>
      <p:sp>
        <p:nvSpPr>
          <p:cNvPr id="9" name="Text 6"/>
          <p:cNvSpPr txBox="1"/>
          <p:nvPr/>
        </p:nvSpPr>
        <p:spPr>
          <a:xfrm>
            <a:off x="2369668" y="2148840"/>
            <a:ext cx="137160" cy="2331720"/>
          </a:xfrm>
          <a:prstGeom prst="rect">
            <a:avLst/>
          </a:prstGeom>
          <a:noFill/>
          <a:ln/>
        </p:spPr>
        <p:txBody>
          <a:bodyPr wrap="square" lIns="0" tIns="0" rIns="0" bIns="0" rtlCol="0" anchor="ctr"/>
          <a:lstStyle/>
          <a:p>
            <a:pPr marL="0" indent="0" algn="ctr">
              <a:buNone/>
            </a:pPr>
            <a:r>
              <a:rPr lang="en-US" sz="1400" b="1" dirty="0">
                <a:solidFill>
                  <a:srgbClr val="8891A8"/>
                </a:solidFill>
                <a:latin typeface="Calibri" pitchFamily="34" charset="0"/>
                <a:ea typeface="Calibri" pitchFamily="34" charset="-122"/>
                <a:cs typeface="Calibri" pitchFamily="34" charset="-120"/>
              </a:rPr>
              <a:t>→</a:t>
            </a:r>
            <a:endParaRPr lang="en-US" sz="1400" dirty="0"/>
          </a:p>
        </p:txBody>
      </p:sp>
      <p:sp>
        <p:nvSpPr>
          <p:cNvPr id="10" name="Shape 7"/>
          <p:cNvSpPr/>
          <p:nvPr/>
        </p:nvSpPr>
        <p:spPr>
          <a:xfrm>
            <a:off x="2506828" y="2148840"/>
            <a:ext cx="1691640" cy="2331720"/>
          </a:xfrm>
          <a:prstGeom prst="roundRect">
            <a:avLst>
              <a:gd name="adj" fmla="val 4324"/>
            </a:avLst>
          </a:prstGeom>
          <a:solidFill>
            <a:srgbClr val="252B52"/>
          </a:solidFill>
          <a:ln/>
        </p:spPr>
      </p:sp>
      <p:sp>
        <p:nvSpPr>
          <p:cNvPr id="53" name="Shape 7"/>
          <p:cNvSpPr/>
          <p:nvPr/>
        </p:nvSpPr>
        <p:spPr>
          <a:xfrm>
            <a:off x="2506828" y="2148840"/>
            <a:ext cx="1691640" cy="2331720"/>
          </a:xfrm>
          <a:prstGeom prst="roundRect">
            <a:avLst>
              <a:gd name="adj" fmla="val 4324"/>
            </a:avLst>
          </a:prstGeom>
          <a:solidFill>
            <a:srgbClr val="252B52"/>
          </a:solidFill>
          <a:ln/>
        </p:spPr>
      </p:sp>
      <p:sp>
        <p:nvSpPr>
          <p:cNvPr id="11" name="Shape 8"/>
          <p:cNvSpPr/>
          <p:nvPr/>
        </p:nvSpPr>
        <p:spPr>
          <a:xfrm>
            <a:off x="3096616" y="2423160"/>
            <a:ext cx="512064" cy="512064"/>
          </a:xfrm>
          <a:prstGeom prst="ellipse">
            <a:avLst/>
          </a:prstGeom>
          <a:solidFill>
            <a:srgbClr val="FF4B5C"/>
          </a:solidFill>
          <a:ln/>
        </p:spPr>
      </p:sp>
      <p:pic>
        <p:nvPicPr>
          <p:cNvPr id="12" name="Image 1" descr="/home/claude/attention_pptx/icons/search_FFFFFF.png"/>
          <p:cNvPicPr>
            <a:picLocks noChangeAspect="1"/>
          </p:cNvPicPr>
          <p:nvPr/>
        </p:nvPicPr>
        <p:blipFill>
          <a:blip r:embed="rId4"/>
          <a:stretch>
            <a:fillRect/>
          </a:stretch>
        </p:blipFill>
        <p:spPr>
          <a:xfrm>
            <a:off x="3211830" y="2538374"/>
            <a:ext cx="281635" cy="281635"/>
          </a:xfrm>
          <a:prstGeom prst="rect">
            <a:avLst/>
          </a:prstGeom>
        </p:spPr>
      </p:pic>
      <p:pic>
        <p:nvPicPr>
          <p:cNvPr id="54" name="Image 1" descr="/home/claude/attention_pptx/icons/search_FFFFFF.png"/>
          <p:cNvPicPr>
            <a:picLocks noChangeAspect="1"/>
          </p:cNvPicPr>
          <p:nvPr/>
        </p:nvPicPr>
        <p:blipFill>
          <a:blip r:embed="rId4"/>
          <a:stretch>
            <a:fillRect/>
          </a:stretch>
        </p:blipFill>
        <p:spPr>
          <a:xfrm>
            <a:off x="3211830" y="2538374"/>
            <a:ext cx="281635" cy="281635"/>
          </a:xfrm>
          <a:prstGeom prst="rect">
            <a:avLst/>
          </a:prstGeom>
        </p:spPr>
      </p:pic>
      <p:sp>
        <p:nvSpPr>
          <p:cNvPr id="13" name="Text 9"/>
          <p:cNvSpPr txBox="1"/>
          <p:nvPr/>
        </p:nvSpPr>
        <p:spPr>
          <a:xfrm>
            <a:off x="3741268" y="2221992"/>
            <a:ext cx="365760" cy="320040"/>
          </a:xfrm>
          <a:prstGeom prst="rect">
            <a:avLst/>
          </a:prstGeom>
          <a:noFill/>
          <a:ln/>
        </p:spPr>
        <p:txBody>
          <a:bodyPr wrap="square" lIns="0" tIns="0" rIns="0" bIns="0" rtlCol="0" anchor="ctr"/>
          <a:lstStyle/>
          <a:p>
            <a:pPr marL="0" indent="0" algn="r">
              <a:buNone/>
            </a:pPr>
            <a:r>
              <a:rPr lang="en-US" sz="1500" b="1" dirty="0">
                <a:solidFill>
                  <a:srgbClr val="5D6690"/>
                </a:solidFill>
                <a:latin typeface="Cambria" pitchFamily="34" charset="0"/>
                <a:ea typeface="Cambria" pitchFamily="34" charset="-122"/>
                <a:cs typeface="Cambria" pitchFamily="34" charset="-120"/>
              </a:rPr>
              <a:t>2</a:t>
            </a:r>
            <a:endParaRPr lang="en-US" sz="1500" dirty="0"/>
          </a:p>
        </p:txBody>
      </p:sp>
      <p:sp>
        <p:nvSpPr>
          <p:cNvPr id="14" name="Text 10"/>
          <p:cNvSpPr txBox="1"/>
          <p:nvPr/>
        </p:nvSpPr>
        <p:spPr>
          <a:xfrm>
            <a:off x="2579980" y="3154680"/>
            <a:ext cx="1545336" cy="1188720"/>
          </a:xfrm>
          <a:prstGeom prst="rect">
            <a:avLst/>
          </a:prstGeom>
          <a:noFill/>
          <a:ln/>
        </p:spPr>
        <p:txBody>
          <a:bodyPr wrap="square" lIns="0" tIns="0" rIns="0" bIns="0" rtlCol="0" anchor="ctr"/>
          <a:lstStyle/>
          <a:p>
            <a:pPr marL="0" indent="0" algn="ctr">
              <a:lnSpc>
                <a:spcPct val="115000"/>
              </a:lnSpc>
              <a:buNone/>
            </a:pPr>
            <a:r>
              <a:rPr lang="en-US" sz="1150" b="1" dirty="0">
                <a:solidFill>
                  <a:srgbClr val="FFFFFF"/>
                </a:solidFill>
                <a:latin typeface="Calibri" pitchFamily="34" charset="0"/>
                <a:ea typeface="Calibri" pitchFamily="34" charset="-122"/>
                <a:cs typeface="Calibri" pitchFamily="34" charset="-120"/>
              </a:rPr>
              <a:t>Profilage</a:t>
            </a:r>
            <a:endParaRPr lang="en-US" sz="1150" dirty="0"/>
          </a:p>
        </p:txBody>
      </p:sp>
      <p:sp>
        <p:nvSpPr>
          <p:cNvPr id="55" name="Text 10"/>
          <p:cNvSpPr txBox="1"/>
          <p:nvPr/>
        </p:nvSpPr>
        <p:spPr>
          <a:xfrm>
            <a:off x="2579980" y="3154680"/>
            <a:ext cx="1545336" cy="1188720"/>
          </a:xfrm>
          <a:prstGeom prst="rect">
            <a:avLst/>
          </a:prstGeom>
          <a:noFill/>
          <a:ln/>
        </p:spPr>
        <p:txBody>
          <a:bodyPr wrap="square" lIns="0" tIns="0" rIns="0" bIns="0" rtlCol="0" anchor="ctr"/>
          <a:lstStyle/>
          <a:p>
            <a:pPr marL="0" indent="0" algn="ctr">
              <a:lnSpc>
                <a:spcPct val="115000"/>
              </a:lnSpc>
              <a:buNone/>
            </a:pPr>
            <a:r>
              <a:rPr lang="en-US" sz="1150" b="1" dirty="0">
                <a:solidFill>
                  <a:srgbClr val="FFFFFF"/>
                </a:solidFill>
                <a:latin typeface="Calibri" pitchFamily="34" charset="0"/>
                <a:ea typeface="Calibri" pitchFamily="34" charset="-122"/>
                <a:cs typeface="Calibri" pitchFamily="34" charset="-120"/>
              </a:rPr>
              <a:t>Profilage</a:t>
            </a:r>
            <a:endParaRPr lang="en-US" sz="1150" dirty="0"/>
          </a:p>
        </p:txBody>
      </p:sp>
      <p:sp>
        <p:nvSpPr>
          <p:cNvPr id="15" name="Text 11"/>
          <p:cNvSpPr txBox="1"/>
          <p:nvPr/>
        </p:nvSpPr>
        <p:spPr>
          <a:xfrm>
            <a:off x="4198468" y="2148840"/>
            <a:ext cx="137160" cy="2331720"/>
          </a:xfrm>
          <a:prstGeom prst="rect">
            <a:avLst/>
          </a:prstGeom>
          <a:noFill/>
          <a:ln/>
        </p:spPr>
        <p:txBody>
          <a:bodyPr wrap="square" lIns="0" tIns="0" rIns="0" bIns="0" rtlCol="0" anchor="ctr"/>
          <a:lstStyle/>
          <a:p>
            <a:pPr marL="0" indent="0" algn="ctr">
              <a:buNone/>
            </a:pPr>
            <a:r>
              <a:rPr lang="en-US" sz="1400" b="1" dirty="0">
                <a:solidFill>
                  <a:srgbClr val="8891A8"/>
                </a:solidFill>
                <a:latin typeface="Calibri" pitchFamily="34" charset="0"/>
                <a:ea typeface="Calibri" pitchFamily="34" charset="-122"/>
                <a:cs typeface="Calibri" pitchFamily="34" charset="-120"/>
              </a:rPr>
              <a:t>→</a:t>
            </a:r>
            <a:endParaRPr lang="en-US" sz="1400" dirty="0"/>
          </a:p>
        </p:txBody>
      </p:sp>
      <p:sp>
        <p:nvSpPr>
          <p:cNvPr id="16" name="Shape 12"/>
          <p:cNvSpPr/>
          <p:nvPr/>
        </p:nvSpPr>
        <p:spPr>
          <a:xfrm>
            <a:off x="4335628" y="2148840"/>
            <a:ext cx="1691640" cy="2331720"/>
          </a:xfrm>
          <a:prstGeom prst="roundRect">
            <a:avLst>
              <a:gd name="adj" fmla="val 4324"/>
            </a:avLst>
          </a:prstGeom>
          <a:solidFill>
            <a:srgbClr val="252B52"/>
          </a:solidFill>
          <a:ln/>
        </p:spPr>
      </p:sp>
      <p:sp>
        <p:nvSpPr>
          <p:cNvPr id="17" name="Shape 13"/>
          <p:cNvSpPr/>
          <p:nvPr/>
        </p:nvSpPr>
        <p:spPr>
          <a:xfrm>
            <a:off x="4925416" y="2423160"/>
            <a:ext cx="512064" cy="512064"/>
          </a:xfrm>
          <a:prstGeom prst="ellipse">
            <a:avLst/>
          </a:prstGeom>
          <a:solidFill>
            <a:srgbClr val="FF4B5C"/>
          </a:solidFill>
          <a:ln/>
        </p:spPr>
      </p:sp>
      <p:pic>
        <p:nvPicPr>
          <p:cNvPr id="18" name="Image 2" descr="/home/claude/attention_pptx/icons/cpu_FFFFFF.png"/>
          <p:cNvPicPr>
            <a:picLocks noChangeAspect="1"/>
          </p:cNvPicPr>
          <p:nvPr/>
        </p:nvPicPr>
        <p:blipFill>
          <a:blip r:embed="rId5"/>
          <a:stretch>
            <a:fillRect/>
          </a:stretch>
        </p:blipFill>
        <p:spPr>
          <a:xfrm>
            <a:off x="5040630" y="2538374"/>
            <a:ext cx="281635" cy="281635"/>
          </a:xfrm>
          <a:prstGeom prst="rect">
            <a:avLst/>
          </a:prstGeom>
        </p:spPr>
      </p:pic>
      <p:sp>
        <p:nvSpPr>
          <p:cNvPr id="19" name="Text 14"/>
          <p:cNvSpPr txBox="1"/>
          <p:nvPr/>
        </p:nvSpPr>
        <p:spPr>
          <a:xfrm>
            <a:off x="5570068" y="2221992"/>
            <a:ext cx="365760" cy="320040"/>
          </a:xfrm>
          <a:prstGeom prst="rect">
            <a:avLst/>
          </a:prstGeom>
          <a:noFill/>
          <a:ln/>
        </p:spPr>
        <p:txBody>
          <a:bodyPr wrap="square" lIns="0" tIns="0" rIns="0" bIns="0" rtlCol="0" anchor="ctr"/>
          <a:lstStyle/>
          <a:p>
            <a:pPr marL="0" indent="0" algn="r">
              <a:buNone/>
            </a:pPr>
            <a:r>
              <a:rPr lang="en-US" sz="1500" b="1" dirty="0">
                <a:solidFill>
                  <a:srgbClr val="5D6690"/>
                </a:solidFill>
                <a:latin typeface="Cambria" pitchFamily="34" charset="0"/>
                <a:ea typeface="Cambria" pitchFamily="34" charset="-122"/>
                <a:cs typeface="Cambria" pitchFamily="34" charset="-120"/>
              </a:rPr>
              <a:t>3</a:t>
            </a:r>
            <a:endParaRPr lang="en-US" sz="1500" dirty="0"/>
          </a:p>
        </p:txBody>
      </p:sp>
      <p:sp>
        <p:nvSpPr>
          <p:cNvPr id="20" name="Text 15"/>
          <p:cNvSpPr txBox="1"/>
          <p:nvPr/>
        </p:nvSpPr>
        <p:spPr>
          <a:xfrm>
            <a:off x="4408780" y="3154680"/>
            <a:ext cx="1545336" cy="1188720"/>
          </a:xfrm>
          <a:prstGeom prst="rect">
            <a:avLst/>
          </a:prstGeom>
          <a:noFill/>
          <a:ln/>
        </p:spPr>
        <p:txBody>
          <a:bodyPr wrap="square" lIns="0" tIns="0" rIns="0" bIns="0" rtlCol="0" anchor="ctr"/>
          <a:lstStyle/>
          <a:p>
            <a:pPr marL="0" indent="0" algn="ctr">
              <a:lnSpc>
                <a:spcPct val="115000"/>
              </a:lnSpc>
              <a:buNone/>
            </a:pPr>
            <a:r>
              <a:rPr lang="en-US" sz="1150" b="1" dirty="0">
                <a:solidFill>
                  <a:srgbClr val="FFFFFF"/>
                </a:solidFill>
                <a:latin typeface="Calibri" pitchFamily="34" charset="0"/>
                <a:ea typeface="Calibri" pitchFamily="34" charset="-122"/>
                <a:cs typeface="Calibri" pitchFamily="34" charset="-120"/>
              </a:rPr>
              <a:t>Algorithmes de</a:t>
            </a:r>
            <a:endParaRPr lang="en-US" sz="1150" dirty="0"/>
          </a:p>
          <a:p>
            <a:pPr marL="0" indent="0" algn="ctr">
              <a:lnSpc>
                <a:spcPct val="115000"/>
              </a:lnSpc>
              <a:buNone/>
            </a:pPr>
            <a:r>
              <a:rPr lang="en-US" sz="1150" b="1" dirty="0">
                <a:solidFill>
                  <a:srgbClr val="FFFFFF"/>
                </a:solidFill>
                <a:latin typeface="Calibri" pitchFamily="34" charset="0"/>
                <a:ea typeface="Calibri" pitchFamily="34" charset="-122"/>
                <a:cs typeface="Calibri" pitchFamily="34" charset="-120"/>
              </a:rPr>
              <a:t>recommandation</a:t>
            </a:r>
            <a:endParaRPr lang="en-US" sz="1150" dirty="0"/>
          </a:p>
        </p:txBody>
      </p:sp>
      <p:sp>
        <p:nvSpPr>
          <p:cNvPr id="21" name="Text 16"/>
          <p:cNvSpPr txBox="1"/>
          <p:nvPr/>
        </p:nvSpPr>
        <p:spPr>
          <a:xfrm>
            <a:off x="6027268" y="2148840"/>
            <a:ext cx="137160" cy="2331720"/>
          </a:xfrm>
          <a:prstGeom prst="rect">
            <a:avLst/>
          </a:prstGeom>
          <a:noFill/>
          <a:ln/>
        </p:spPr>
        <p:txBody>
          <a:bodyPr wrap="square" lIns="0" tIns="0" rIns="0" bIns="0" rtlCol="0" anchor="ctr"/>
          <a:lstStyle/>
          <a:p>
            <a:pPr marL="0" indent="0" algn="ctr">
              <a:buNone/>
            </a:pPr>
            <a:r>
              <a:rPr lang="en-US" sz="1400" b="1" dirty="0">
                <a:solidFill>
                  <a:srgbClr val="8891A8"/>
                </a:solidFill>
                <a:latin typeface="Calibri" pitchFamily="34" charset="0"/>
                <a:ea typeface="Calibri" pitchFamily="34" charset="-122"/>
                <a:cs typeface="Calibri" pitchFamily="34" charset="-120"/>
              </a:rPr>
              <a:t>→</a:t>
            </a:r>
            <a:endParaRPr lang="en-US" sz="1400" dirty="0"/>
          </a:p>
        </p:txBody>
      </p:sp>
      <p:sp>
        <p:nvSpPr>
          <p:cNvPr id="22" name="Shape 17"/>
          <p:cNvSpPr/>
          <p:nvPr/>
        </p:nvSpPr>
        <p:spPr>
          <a:xfrm>
            <a:off x="6164428" y="2148840"/>
            <a:ext cx="1691640" cy="2331720"/>
          </a:xfrm>
          <a:prstGeom prst="roundRect">
            <a:avLst>
              <a:gd name="adj" fmla="val 4324"/>
            </a:avLst>
          </a:prstGeom>
          <a:solidFill>
            <a:srgbClr val="252B52"/>
          </a:solidFill>
          <a:ln/>
        </p:spPr>
      </p:sp>
      <p:sp>
        <p:nvSpPr>
          <p:cNvPr id="56" name="Shape 17"/>
          <p:cNvSpPr/>
          <p:nvPr/>
        </p:nvSpPr>
        <p:spPr>
          <a:xfrm>
            <a:off x="6164428" y="2148840"/>
            <a:ext cx="1691640" cy="2331720"/>
          </a:xfrm>
          <a:prstGeom prst="roundRect">
            <a:avLst>
              <a:gd name="adj" fmla="val 4324"/>
            </a:avLst>
          </a:prstGeom>
          <a:solidFill>
            <a:srgbClr val="252B52"/>
          </a:solidFill>
          <a:ln/>
        </p:spPr>
      </p:sp>
      <p:sp>
        <p:nvSpPr>
          <p:cNvPr id="23" name="Shape 18"/>
          <p:cNvSpPr/>
          <p:nvPr/>
        </p:nvSpPr>
        <p:spPr>
          <a:xfrm>
            <a:off x="6754216" y="2423160"/>
            <a:ext cx="512064" cy="512064"/>
          </a:xfrm>
          <a:prstGeom prst="ellipse">
            <a:avLst/>
          </a:prstGeom>
          <a:solidFill>
            <a:srgbClr val="FF4B5C"/>
          </a:solidFill>
          <a:ln/>
        </p:spPr>
      </p:sp>
      <p:pic>
        <p:nvPicPr>
          <p:cNvPr id="24" name="Image 3" descr="/home/claude/attention_pptx/icons/layers_FFFFFF.png"/>
          <p:cNvPicPr>
            <a:picLocks noChangeAspect="1"/>
          </p:cNvPicPr>
          <p:nvPr/>
        </p:nvPicPr>
        <p:blipFill>
          <a:blip r:embed="rId6"/>
          <a:stretch>
            <a:fillRect/>
          </a:stretch>
        </p:blipFill>
        <p:spPr>
          <a:xfrm>
            <a:off x="6869430" y="2538374"/>
            <a:ext cx="281635" cy="281635"/>
          </a:xfrm>
          <a:prstGeom prst="rect">
            <a:avLst/>
          </a:prstGeom>
        </p:spPr>
      </p:pic>
      <p:pic>
        <p:nvPicPr>
          <p:cNvPr id="57" name="Image 3" descr="/home/claude/attention_pptx/icons/layers_FFFFFF.png"/>
          <p:cNvPicPr>
            <a:picLocks noChangeAspect="1"/>
          </p:cNvPicPr>
          <p:nvPr/>
        </p:nvPicPr>
        <p:blipFill>
          <a:blip r:embed="rId6"/>
          <a:stretch>
            <a:fillRect/>
          </a:stretch>
        </p:blipFill>
        <p:spPr>
          <a:xfrm>
            <a:off x="6869430" y="2538374"/>
            <a:ext cx="281635" cy="281635"/>
          </a:xfrm>
          <a:prstGeom prst="rect">
            <a:avLst/>
          </a:prstGeom>
        </p:spPr>
      </p:pic>
      <p:sp>
        <p:nvSpPr>
          <p:cNvPr id="25" name="Text 19"/>
          <p:cNvSpPr txBox="1"/>
          <p:nvPr/>
        </p:nvSpPr>
        <p:spPr>
          <a:xfrm>
            <a:off x="7398868" y="2221992"/>
            <a:ext cx="365760" cy="320040"/>
          </a:xfrm>
          <a:prstGeom prst="rect">
            <a:avLst/>
          </a:prstGeom>
          <a:noFill/>
          <a:ln/>
        </p:spPr>
        <p:txBody>
          <a:bodyPr wrap="square" lIns="0" tIns="0" rIns="0" bIns="0" rtlCol="0" anchor="ctr"/>
          <a:lstStyle/>
          <a:p>
            <a:pPr marL="0" indent="0" algn="r">
              <a:buNone/>
            </a:pPr>
            <a:r>
              <a:rPr lang="en-US" sz="1500" b="1" dirty="0">
                <a:solidFill>
                  <a:srgbClr val="5D6690"/>
                </a:solidFill>
                <a:latin typeface="Cambria" pitchFamily="34" charset="0"/>
                <a:ea typeface="Cambria" pitchFamily="34" charset="-122"/>
                <a:cs typeface="Cambria" pitchFamily="34" charset="-120"/>
              </a:rPr>
              <a:t>4</a:t>
            </a:r>
            <a:endParaRPr lang="en-US" sz="1500" dirty="0"/>
          </a:p>
        </p:txBody>
      </p:sp>
      <p:sp>
        <p:nvSpPr>
          <p:cNvPr id="26" name="Text 20"/>
          <p:cNvSpPr txBox="1"/>
          <p:nvPr/>
        </p:nvSpPr>
        <p:spPr>
          <a:xfrm>
            <a:off x="6237580" y="3154680"/>
            <a:ext cx="1545336" cy="1188720"/>
          </a:xfrm>
          <a:prstGeom prst="rect">
            <a:avLst/>
          </a:prstGeom>
          <a:noFill/>
          <a:ln/>
        </p:spPr>
        <p:txBody>
          <a:bodyPr wrap="square" lIns="0" tIns="0" rIns="0" bIns="0" rtlCol="0" anchor="ctr"/>
          <a:lstStyle/>
          <a:p>
            <a:pPr marL="0" indent="0" algn="ctr">
              <a:lnSpc>
                <a:spcPct val="115000"/>
              </a:lnSpc>
              <a:buNone/>
            </a:pPr>
            <a:r>
              <a:rPr lang="en-US" sz="1150" b="1" dirty="0">
                <a:solidFill>
                  <a:srgbClr val="FFFFFF"/>
                </a:solidFill>
                <a:latin typeface="Calibri" pitchFamily="34" charset="0"/>
                <a:ea typeface="Calibri" pitchFamily="34" charset="-122"/>
                <a:cs typeface="Calibri" pitchFamily="34" charset="-120"/>
              </a:rPr>
              <a:t>Personnalisation</a:t>
            </a:r>
            <a:endParaRPr lang="en-US" sz="1150" dirty="0"/>
          </a:p>
          <a:p>
            <a:pPr marL="0" indent="0" algn="ctr">
              <a:lnSpc>
                <a:spcPct val="115000"/>
              </a:lnSpc>
              <a:buNone/>
            </a:pPr>
            <a:r>
              <a:rPr lang="en-US" sz="1150" b="1" dirty="0">
                <a:solidFill>
                  <a:srgbClr val="FFFFFF"/>
                </a:solidFill>
                <a:latin typeface="Calibri" pitchFamily="34" charset="0"/>
                <a:ea typeface="Calibri" pitchFamily="34" charset="-122"/>
                <a:cs typeface="Calibri" pitchFamily="34" charset="-120"/>
              </a:rPr>
              <a:t>du fil</a:t>
            </a:r>
            <a:endParaRPr lang="en-US" sz="1150" dirty="0"/>
          </a:p>
        </p:txBody>
      </p:sp>
      <p:sp>
        <p:nvSpPr>
          <p:cNvPr id="58" name="Text 20"/>
          <p:cNvSpPr txBox="1"/>
          <p:nvPr/>
        </p:nvSpPr>
        <p:spPr>
          <a:xfrm>
            <a:off x="6237580" y="3154680"/>
            <a:ext cx="1545336" cy="1188720"/>
          </a:xfrm>
          <a:prstGeom prst="rect">
            <a:avLst/>
          </a:prstGeom>
          <a:noFill/>
          <a:ln/>
        </p:spPr>
        <p:txBody>
          <a:bodyPr wrap="square" lIns="0" tIns="0" rIns="0" bIns="0" rtlCol="0" anchor="ctr"/>
          <a:lstStyle/>
          <a:p>
            <a:pPr marL="0" indent="0" algn="ctr">
              <a:lnSpc>
                <a:spcPct val="115000"/>
              </a:lnSpc>
              <a:buNone/>
            </a:pPr>
            <a:r>
              <a:rPr lang="en-US" sz="1150" b="1" dirty="0">
                <a:solidFill>
                  <a:srgbClr val="FFFFFF"/>
                </a:solidFill>
                <a:latin typeface="Calibri" pitchFamily="34" charset="0"/>
                <a:ea typeface="Calibri" pitchFamily="34" charset="-122"/>
                <a:cs typeface="Calibri" pitchFamily="34" charset="-120"/>
              </a:rPr>
              <a:t>Personnalisation</a:t>
            </a:r>
            <a:endParaRPr lang="en-US" sz="1150" dirty="0"/>
          </a:p>
          <a:p>
            <a:pPr marL="0" indent="0" algn="ctr">
              <a:lnSpc>
                <a:spcPct val="115000"/>
              </a:lnSpc>
              <a:buNone/>
            </a:pPr>
            <a:r>
              <a:rPr lang="en-US" sz="1150" b="1" dirty="0">
                <a:solidFill>
                  <a:srgbClr val="FFFFFF"/>
                </a:solidFill>
                <a:latin typeface="Calibri" pitchFamily="34" charset="0"/>
                <a:ea typeface="Calibri" pitchFamily="34" charset="-122"/>
                <a:cs typeface="Calibri" pitchFamily="34" charset="-120"/>
              </a:rPr>
              <a:t>du fil</a:t>
            </a:r>
            <a:endParaRPr lang="en-US" sz="1150" dirty="0"/>
          </a:p>
        </p:txBody>
      </p:sp>
      <p:sp>
        <p:nvSpPr>
          <p:cNvPr id="27" name="Text 21"/>
          <p:cNvSpPr txBox="1"/>
          <p:nvPr/>
        </p:nvSpPr>
        <p:spPr>
          <a:xfrm>
            <a:off x="7856068" y="2148840"/>
            <a:ext cx="137160" cy="2331720"/>
          </a:xfrm>
          <a:prstGeom prst="rect">
            <a:avLst/>
          </a:prstGeom>
          <a:noFill/>
          <a:ln/>
        </p:spPr>
        <p:txBody>
          <a:bodyPr wrap="square" lIns="0" tIns="0" rIns="0" bIns="0" rtlCol="0" anchor="ctr"/>
          <a:lstStyle/>
          <a:p>
            <a:pPr marL="0" indent="0" algn="ctr">
              <a:buNone/>
            </a:pPr>
            <a:r>
              <a:rPr lang="en-US" sz="1400" b="1" dirty="0">
                <a:solidFill>
                  <a:srgbClr val="8891A8"/>
                </a:solidFill>
                <a:latin typeface="Calibri" pitchFamily="34" charset="0"/>
                <a:ea typeface="Calibri" pitchFamily="34" charset="-122"/>
                <a:cs typeface="Calibri" pitchFamily="34" charset="-120"/>
              </a:rPr>
              <a:t>→</a:t>
            </a:r>
            <a:endParaRPr lang="en-US" sz="1400" dirty="0"/>
          </a:p>
        </p:txBody>
      </p:sp>
      <p:sp>
        <p:nvSpPr>
          <p:cNvPr id="28" name="Shape 22"/>
          <p:cNvSpPr/>
          <p:nvPr/>
        </p:nvSpPr>
        <p:spPr>
          <a:xfrm>
            <a:off x="7993228" y="2148840"/>
            <a:ext cx="1691640" cy="2331720"/>
          </a:xfrm>
          <a:prstGeom prst="roundRect">
            <a:avLst>
              <a:gd name="adj" fmla="val 4324"/>
            </a:avLst>
          </a:prstGeom>
          <a:solidFill>
            <a:srgbClr val="252B52"/>
          </a:solidFill>
          <a:ln/>
        </p:spPr>
      </p:sp>
      <p:sp>
        <p:nvSpPr>
          <p:cNvPr id="29" name="Shape 23"/>
          <p:cNvSpPr/>
          <p:nvPr/>
        </p:nvSpPr>
        <p:spPr>
          <a:xfrm>
            <a:off x="8583016" y="2423160"/>
            <a:ext cx="512064" cy="512064"/>
          </a:xfrm>
          <a:prstGeom prst="ellipse">
            <a:avLst/>
          </a:prstGeom>
          <a:solidFill>
            <a:srgbClr val="FF4B5C"/>
          </a:solidFill>
          <a:ln/>
        </p:spPr>
      </p:sp>
      <p:pic>
        <p:nvPicPr>
          <p:cNvPr id="30" name="Image 4" descr="/home/claude/attention_pptx/icons/refreshCw_FFFFFF.png"/>
          <p:cNvPicPr>
            <a:picLocks noChangeAspect="1"/>
          </p:cNvPicPr>
          <p:nvPr/>
        </p:nvPicPr>
        <p:blipFill>
          <a:blip r:embed="rId7"/>
          <a:stretch>
            <a:fillRect/>
          </a:stretch>
        </p:blipFill>
        <p:spPr>
          <a:xfrm>
            <a:off x="8698230" y="2538374"/>
            <a:ext cx="281635" cy="281635"/>
          </a:xfrm>
          <a:prstGeom prst="rect">
            <a:avLst/>
          </a:prstGeom>
        </p:spPr>
      </p:pic>
      <p:sp>
        <p:nvSpPr>
          <p:cNvPr id="31" name="Text 24"/>
          <p:cNvSpPr txBox="1"/>
          <p:nvPr/>
        </p:nvSpPr>
        <p:spPr>
          <a:xfrm>
            <a:off x="9227668" y="2221992"/>
            <a:ext cx="365760" cy="320040"/>
          </a:xfrm>
          <a:prstGeom prst="rect">
            <a:avLst/>
          </a:prstGeom>
          <a:noFill/>
          <a:ln/>
        </p:spPr>
        <p:txBody>
          <a:bodyPr wrap="square" lIns="0" tIns="0" rIns="0" bIns="0" rtlCol="0" anchor="ctr"/>
          <a:lstStyle/>
          <a:p>
            <a:pPr marL="0" indent="0" algn="r">
              <a:buNone/>
            </a:pPr>
            <a:r>
              <a:rPr lang="en-US" sz="1500" b="1" dirty="0">
                <a:solidFill>
                  <a:srgbClr val="5D6690"/>
                </a:solidFill>
                <a:latin typeface="Cambria" pitchFamily="34" charset="0"/>
                <a:ea typeface="Cambria" pitchFamily="34" charset="-122"/>
                <a:cs typeface="Cambria" pitchFamily="34" charset="-120"/>
              </a:rPr>
              <a:t>5</a:t>
            </a:r>
            <a:endParaRPr lang="en-US" sz="1500" dirty="0"/>
          </a:p>
        </p:txBody>
      </p:sp>
      <p:sp>
        <p:nvSpPr>
          <p:cNvPr id="32" name="Text 25"/>
          <p:cNvSpPr txBox="1"/>
          <p:nvPr/>
        </p:nvSpPr>
        <p:spPr>
          <a:xfrm>
            <a:off x="8066380" y="3154680"/>
            <a:ext cx="1545336" cy="1188720"/>
          </a:xfrm>
          <a:prstGeom prst="rect">
            <a:avLst/>
          </a:prstGeom>
          <a:noFill/>
          <a:ln/>
        </p:spPr>
        <p:txBody>
          <a:bodyPr wrap="square" lIns="0" tIns="0" rIns="0" bIns="0" rtlCol="0" anchor="ctr"/>
          <a:lstStyle/>
          <a:p>
            <a:pPr marL="0" indent="0" algn="ctr">
              <a:lnSpc>
                <a:spcPct val="115000"/>
              </a:lnSpc>
              <a:buNone/>
            </a:pPr>
            <a:r>
              <a:rPr lang="en-US" sz="1150" b="1" dirty="0">
                <a:solidFill>
                  <a:srgbClr val="FFFFFF"/>
                </a:solidFill>
                <a:latin typeface="Calibri" pitchFamily="34" charset="0"/>
                <a:ea typeface="Calibri" pitchFamily="34" charset="-122"/>
                <a:cs typeface="Calibri" pitchFamily="34" charset="-120"/>
              </a:rPr>
              <a:t>Boucle de</a:t>
            </a:r>
            <a:endParaRPr lang="en-US" sz="1150" dirty="0"/>
          </a:p>
          <a:p>
            <a:pPr marL="0" indent="0" algn="ctr">
              <a:lnSpc>
                <a:spcPct val="115000"/>
              </a:lnSpc>
              <a:buNone/>
            </a:pPr>
            <a:r>
              <a:rPr lang="en-US" sz="1150" b="1" dirty="0">
                <a:solidFill>
                  <a:srgbClr val="FFFFFF"/>
                </a:solidFill>
                <a:latin typeface="Calibri" pitchFamily="34" charset="0"/>
                <a:ea typeface="Calibri" pitchFamily="34" charset="-122"/>
                <a:cs typeface="Calibri" pitchFamily="34" charset="-120"/>
              </a:rPr>
              <a:t>rétroaction</a:t>
            </a:r>
            <a:endParaRPr lang="en-US" sz="1150" dirty="0"/>
          </a:p>
        </p:txBody>
      </p:sp>
      <p:sp>
        <p:nvSpPr>
          <p:cNvPr id="33" name="Text 26"/>
          <p:cNvSpPr txBox="1"/>
          <p:nvPr/>
        </p:nvSpPr>
        <p:spPr>
          <a:xfrm>
            <a:off x="9684868" y="2148840"/>
            <a:ext cx="137160" cy="2331720"/>
          </a:xfrm>
          <a:prstGeom prst="rect">
            <a:avLst/>
          </a:prstGeom>
          <a:noFill/>
          <a:ln/>
        </p:spPr>
        <p:txBody>
          <a:bodyPr wrap="square" lIns="0" tIns="0" rIns="0" bIns="0" rtlCol="0" anchor="ctr"/>
          <a:lstStyle/>
          <a:p>
            <a:pPr marL="0" indent="0" algn="ctr">
              <a:buNone/>
            </a:pPr>
            <a:r>
              <a:rPr lang="en-US" sz="1400" b="1" dirty="0">
                <a:solidFill>
                  <a:srgbClr val="8891A8"/>
                </a:solidFill>
                <a:latin typeface="Calibri" pitchFamily="34" charset="0"/>
                <a:ea typeface="Calibri" pitchFamily="34" charset="-122"/>
                <a:cs typeface="Calibri" pitchFamily="34" charset="-120"/>
              </a:rPr>
              <a:t>→</a:t>
            </a:r>
            <a:endParaRPr lang="en-US" sz="1400" dirty="0"/>
          </a:p>
        </p:txBody>
      </p:sp>
      <p:sp>
        <p:nvSpPr>
          <p:cNvPr id="34" name="Shape 27"/>
          <p:cNvSpPr/>
          <p:nvPr/>
        </p:nvSpPr>
        <p:spPr>
          <a:xfrm>
            <a:off x="9822028" y="2148840"/>
            <a:ext cx="1691640" cy="2331720"/>
          </a:xfrm>
          <a:prstGeom prst="roundRect">
            <a:avLst>
              <a:gd name="adj" fmla="val 4324"/>
            </a:avLst>
          </a:prstGeom>
          <a:solidFill>
            <a:srgbClr val="252B52"/>
          </a:solidFill>
          <a:ln/>
        </p:spPr>
      </p:sp>
      <p:sp>
        <p:nvSpPr>
          <p:cNvPr id="59" name="Shape 27"/>
          <p:cNvSpPr/>
          <p:nvPr/>
        </p:nvSpPr>
        <p:spPr>
          <a:xfrm>
            <a:off x="9822028" y="2148840"/>
            <a:ext cx="1691640" cy="2331720"/>
          </a:xfrm>
          <a:prstGeom prst="roundRect">
            <a:avLst>
              <a:gd name="adj" fmla="val 4324"/>
            </a:avLst>
          </a:prstGeom>
          <a:solidFill>
            <a:srgbClr val="252B52"/>
          </a:solidFill>
          <a:ln/>
        </p:spPr>
      </p:sp>
      <p:sp>
        <p:nvSpPr>
          <p:cNvPr id="35" name="Shape 28"/>
          <p:cNvSpPr/>
          <p:nvPr/>
        </p:nvSpPr>
        <p:spPr>
          <a:xfrm>
            <a:off x="10411816" y="2423160"/>
            <a:ext cx="512064" cy="512064"/>
          </a:xfrm>
          <a:prstGeom prst="ellipse">
            <a:avLst/>
          </a:prstGeom>
          <a:solidFill>
            <a:srgbClr val="FF4B5C"/>
          </a:solidFill>
          <a:ln/>
        </p:spPr>
      </p:sp>
      <p:pic>
        <p:nvPicPr>
          <p:cNvPr id="36" name="Image 5" descr="/home/claude/attention_pptx/icons/trendingUp_FFFFFF.png"/>
          <p:cNvPicPr>
            <a:picLocks noChangeAspect="1"/>
          </p:cNvPicPr>
          <p:nvPr/>
        </p:nvPicPr>
        <p:blipFill>
          <a:blip r:embed="rId8"/>
          <a:stretch>
            <a:fillRect/>
          </a:stretch>
        </p:blipFill>
        <p:spPr>
          <a:xfrm>
            <a:off x="10527030" y="2538374"/>
            <a:ext cx="281635" cy="281635"/>
          </a:xfrm>
          <a:prstGeom prst="rect">
            <a:avLst/>
          </a:prstGeom>
        </p:spPr>
      </p:pic>
      <p:sp>
        <p:nvSpPr>
          <p:cNvPr id="37" name="Text 29"/>
          <p:cNvSpPr txBox="1"/>
          <p:nvPr/>
        </p:nvSpPr>
        <p:spPr>
          <a:xfrm>
            <a:off x="11056468" y="2221992"/>
            <a:ext cx="365760" cy="320040"/>
          </a:xfrm>
          <a:prstGeom prst="rect">
            <a:avLst/>
          </a:prstGeom>
          <a:noFill/>
          <a:ln/>
        </p:spPr>
        <p:txBody>
          <a:bodyPr wrap="square" lIns="0" tIns="0" rIns="0" bIns="0" rtlCol="0" anchor="ctr"/>
          <a:lstStyle/>
          <a:p>
            <a:pPr marL="0" indent="0" algn="r">
              <a:buNone/>
            </a:pPr>
            <a:r>
              <a:rPr lang="en-US" sz="1500" b="1" dirty="0">
                <a:solidFill>
                  <a:srgbClr val="5D6690"/>
                </a:solidFill>
                <a:latin typeface="Cambria" pitchFamily="34" charset="0"/>
                <a:ea typeface="Cambria" pitchFamily="34" charset="-122"/>
                <a:cs typeface="Cambria" pitchFamily="34" charset="-120"/>
              </a:rPr>
              <a:t>6</a:t>
            </a:r>
            <a:endParaRPr lang="en-US" sz="1500" dirty="0"/>
          </a:p>
        </p:txBody>
      </p:sp>
      <p:sp>
        <p:nvSpPr>
          <p:cNvPr id="38" name="Text 30"/>
          <p:cNvSpPr txBox="1"/>
          <p:nvPr/>
        </p:nvSpPr>
        <p:spPr>
          <a:xfrm>
            <a:off x="9895180" y="3154680"/>
            <a:ext cx="1545336" cy="1188720"/>
          </a:xfrm>
          <a:prstGeom prst="rect">
            <a:avLst/>
          </a:prstGeom>
          <a:noFill/>
          <a:ln/>
        </p:spPr>
        <p:txBody>
          <a:bodyPr wrap="square" lIns="0" tIns="0" rIns="0" bIns="0" rtlCol="0" anchor="ctr"/>
          <a:lstStyle/>
          <a:p>
            <a:pPr marL="0" indent="0" algn="ctr">
              <a:lnSpc>
                <a:spcPct val="115000"/>
              </a:lnSpc>
              <a:buNone/>
            </a:pPr>
            <a:r>
              <a:rPr lang="en-US" sz="1150" b="1" dirty="0">
                <a:solidFill>
                  <a:srgbClr val="FFFFFF"/>
                </a:solidFill>
                <a:latin typeface="Calibri" pitchFamily="34" charset="0"/>
                <a:ea typeface="Calibri" pitchFamily="34" charset="-122"/>
                <a:cs typeface="Calibri" pitchFamily="34" charset="-120"/>
              </a:rPr>
              <a:t>Renforcement des</a:t>
            </a:r>
            <a:endParaRPr lang="en-US" sz="1150" dirty="0"/>
          </a:p>
          <a:p>
            <a:pPr marL="0" indent="0" algn="ctr">
              <a:lnSpc>
                <a:spcPct val="115000"/>
              </a:lnSpc>
              <a:buNone/>
            </a:pPr>
            <a:r>
              <a:rPr lang="en-US" sz="1150" b="1" dirty="0">
                <a:solidFill>
                  <a:srgbClr val="FFFFFF"/>
                </a:solidFill>
                <a:latin typeface="Calibri" pitchFamily="34" charset="0"/>
                <a:ea typeface="Calibri" pitchFamily="34" charset="-122"/>
                <a:cs typeface="Calibri" pitchFamily="34" charset="-120"/>
              </a:rPr>
              <a:t>préférences</a:t>
            </a:r>
            <a:endParaRPr lang="en-US" sz="1150" dirty="0"/>
          </a:p>
        </p:txBody>
      </p:sp>
      <p:sp>
        <p:nvSpPr>
          <p:cNvPr id="39" name="Text 31"/>
          <p:cNvSpPr txBox="1"/>
          <p:nvPr/>
        </p:nvSpPr>
        <p:spPr>
          <a:xfrm>
            <a:off x="548640" y="4892040"/>
            <a:ext cx="10515600" cy="548640"/>
          </a:xfrm>
          <a:prstGeom prst="rect">
            <a:avLst/>
          </a:prstGeom>
          <a:noFill/>
          <a:ln/>
        </p:spPr>
        <p:txBody>
          <a:bodyPr wrap="square" lIns="0" tIns="0" rIns="0" bIns="0" rtlCol="0" anchor="ctr"/>
          <a:lstStyle/>
          <a:p>
            <a:pPr marL="0" indent="0">
              <a:lnSpc>
                <a:spcPct val="120000"/>
              </a:lnSpc>
              <a:buNone/>
            </a:pPr>
            <a:r>
              <a:rPr lang="en-US" sz="1300" i="1" dirty="0">
                <a:solidFill>
                  <a:srgbClr val="C7CCDD"/>
                </a:solidFill>
                <a:latin typeface="Calibri" pitchFamily="34" charset="0"/>
                <a:ea typeface="Calibri" pitchFamily="34" charset="-122"/>
                <a:cs typeface="Calibri" pitchFamily="34" charset="-120"/>
              </a:rPr>
              <a:t>Un processus circulaire : la recommandation elle-même produit de nouvelles données, qui alimentent la recommandation suivante.</a:t>
            </a:r>
            <a:endParaRPr lang="en-US" sz="1300" dirty="0"/>
          </a:p>
        </p:txBody>
      </p:sp>
      <p:sp>
        <p:nvSpPr>
          <p:cNvPr id="40" name="Text 32"/>
          <p:cNvSpPr txBox="1"/>
          <p:nvPr/>
        </p:nvSpPr>
        <p:spPr>
          <a:xfrm>
            <a:off x="548640" y="5532120"/>
            <a:ext cx="10515600" cy="822960"/>
          </a:xfrm>
          <a:prstGeom prst="rect">
            <a:avLst/>
          </a:prstGeom>
          <a:noFill/>
          <a:ln/>
        </p:spPr>
        <p:txBody>
          <a:bodyPr wrap="square" lIns="0" tIns="0" rIns="0" bIns="0" rtlCol="0" anchor="ctr"/>
          <a:lstStyle/>
          <a:p>
            <a:pPr marL="0" indent="0">
              <a:lnSpc>
                <a:spcPct val="120000"/>
              </a:lnSpc>
              <a:buNone/>
            </a:pPr>
            <a:r>
              <a:rPr lang="en-US" sz="1200" dirty="0">
                <a:solidFill>
                  <a:srgbClr val="8891A8"/>
                </a:solidFill>
                <a:latin typeface="Calibri" pitchFamily="34" charset="0"/>
                <a:ea typeface="Calibri" pitchFamily="34" charset="-122"/>
                <a:cs typeface="Calibri" pitchFamily="34" charset="-120"/>
              </a:rPr>
              <a:t>Nuance importante : la personnalisation algorithmique ne signifie pas automatiquement qu'un utilisateur est totalement enfermé dans une bulle — les effets varient selon les plateformes et les comportements.</a:t>
            </a:r>
            <a:endParaRPr lang="en-US" sz="1200" dirty="0"/>
          </a:p>
        </p:txBody>
      </p:sp>
      <p:pic>
        <p:nvPicPr>
          <p:cNvPr id="60" name="Image 5" descr="/home/claude/attention_pptx/icons/trendingUp_FFFFFF.png"/>
          <p:cNvPicPr>
            <a:picLocks noChangeAspect="1"/>
          </p:cNvPicPr>
          <p:nvPr/>
        </p:nvPicPr>
        <p:blipFill>
          <a:blip r:embed="rId8"/>
          <a:stretch>
            <a:fillRect/>
          </a:stretch>
        </p:blipFill>
        <p:spPr>
          <a:xfrm>
            <a:off x="10527030" y="2538374"/>
            <a:ext cx="281635" cy="281635"/>
          </a:xfrm>
          <a:prstGeom prst="rect">
            <a:avLst/>
          </a:prstGeom>
        </p:spPr>
      </p:pic>
      <p:sp>
        <p:nvSpPr>
          <p:cNvPr id="61" name="Text 29"/>
          <p:cNvSpPr txBox="1"/>
          <p:nvPr/>
        </p:nvSpPr>
        <p:spPr>
          <a:xfrm>
            <a:off x="11056468" y="2221992"/>
            <a:ext cx="365760" cy="320040"/>
          </a:xfrm>
          <a:prstGeom prst="rect">
            <a:avLst/>
          </a:prstGeom>
          <a:noFill/>
          <a:ln/>
        </p:spPr>
        <p:txBody>
          <a:bodyPr wrap="square" lIns="0" tIns="0" rIns="0" bIns="0" rtlCol="0" anchor="ctr"/>
          <a:lstStyle/>
          <a:p>
            <a:pPr marL="0" indent="0" algn="r">
              <a:buNone/>
            </a:pPr>
            <a:r>
              <a:rPr lang="en-US" sz="1500" b="1" dirty="0">
                <a:solidFill>
                  <a:srgbClr val="5D6690"/>
                </a:solidFill>
                <a:latin typeface="Cambria" pitchFamily="34" charset="0"/>
                <a:ea typeface="Cambria" pitchFamily="34" charset="-122"/>
                <a:cs typeface="Cambria" pitchFamily="34" charset="-120"/>
              </a:rPr>
              <a:t>6</a:t>
            </a:r>
            <a:endParaRPr lang="en-US" sz="1500" dirty="0"/>
          </a:p>
        </p:txBody>
      </p:sp>
      <p:sp>
        <p:nvSpPr>
          <p:cNvPr id="62" name="Text 30"/>
          <p:cNvSpPr txBox="1"/>
          <p:nvPr/>
        </p:nvSpPr>
        <p:spPr>
          <a:xfrm>
            <a:off x="9895180" y="3154680"/>
            <a:ext cx="1545336" cy="1188720"/>
          </a:xfrm>
          <a:prstGeom prst="rect">
            <a:avLst/>
          </a:prstGeom>
          <a:noFill/>
          <a:ln/>
        </p:spPr>
        <p:txBody>
          <a:bodyPr wrap="square" lIns="0" tIns="0" rIns="0" bIns="0" rtlCol="0" anchor="ctr"/>
          <a:lstStyle/>
          <a:p>
            <a:pPr marL="0" indent="0" algn="ctr">
              <a:lnSpc>
                <a:spcPct val="115000"/>
              </a:lnSpc>
              <a:buNone/>
            </a:pPr>
            <a:r>
              <a:rPr lang="en-US" sz="1150" b="1" dirty="0">
                <a:solidFill>
                  <a:srgbClr val="FFFFFF"/>
                </a:solidFill>
                <a:latin typeface="Calibri" pitchFamily="34" charset="0"/>
                <a:ea typeface="Calibri" pitchFamily="34" charset="-122"/>
                <a:cs typeface="Calibri" pitchFamily="34" charset="-120"/>
              </a:rPr>
              <a:t>Renforcement des</a:t>
            </a:r>
            <a:endParaRPr lang="en-US" sz="1150" dirty="0"/>
          </a:p>
          <a:p>
            <a:pPr marL="0" indent="0" algn="ctr">
              <a:lnSpc>
                <a:spcPct val="115000"/>
              </a:lnSpc>
              <a:buNone/>
            </a:pPr>
            <a:r>
              <a:rPr lang="en-US" sz="1150" b="1" dirty="0">
                <a:solidFill>
                  <a:srgbClr val="FFFFFF"/>
                </a:solidFill>
                <a:latin typeface="Calibri" pitchFamily="34" charset="0"/>
                <a:ea typeface="Calibri" pitchFamily="34" charset="-122"/>
                <a:cs typeface="Calibri" pitchFamily="34" charset="-120"/>
              </a:rPr>
              <a:t>préférences</a:t>
            </a:r>
            <a:endParaRPr lang="en-US" sz="1150" dirty="0"/>
          </a:p>
        </p:txBody>
      </p:sp>
      <p:sp>
        <p:nvSpPr>
          <p:cNvPr id="63" name="Text 31"/>
          <p:cNvSpPr txBox="1"/>
          <p:nvPr/>
        </p:nvSpPr>
        <p:spPr>
          <a:xfrm>
            <a:off x="548640" y="4892040"/>
            <a:ext cx="10515600" cy="548640"/>
          </a:xfrm>
          <a:prstGeom prst="rect">
            <a:avLst/>
          </a:prstGeom>
          <a:noFill/>
          <a:ln/>
        </p:spPr>
        <p:txBody>
          <a:bodyPr wrap="square" lIns="0" tIns="0" rIns="0" bIns="0" rtlCol="0" anchor="ctr"/>
          <a:lstStyle/>
          <a:p>
            <a:pPr marL="0" indent="0">
              <a:lnSpc>
                <a:spcPct val="120000"/>
              </a:lnSpc>
              <a:buNone/>
            </a:pPr>
            <a:r>
              <a:rPr lang="en-US" sz="1300" i="1" dirty="0">
                <a:solidFill>
                  <a:srgbClr val="C7CCDD"/>
                </a:solidFill>
                <a:latin typeface="Calibri" pitchFamily="34" charset="0"/>
                <a:ea typeface="Calibri" pitchFamily="34" charset="-122"/>
                <a:cs typeface="Calibri" pitchFamily="34" charset="-120"/>
              </a:rPr>
              <a:t>Un processus circulaire : la recommandation elle-même produit de nouvelles données, qui alimentent la recommandation suivante.</a:t>
            </a:r>
            <a:endParaRPr lang="en-US" sz="1300" dirty="0"/>
          </a:p>
        </p:txBody>
      </p:sp>
      <p:sp>
        <p:nvSpPr>
          <p:cNvPr id="64" name="Text 32"/>
          <p:cNvSpPr txBox="1"/>
          <p:nvPr/>
        </p:nvSpPr>
        <p:spPr>
          <a:xfrm>
            <a:off x="548640" y="5532120"/>
            <a:ext cx="10515600" cy="822960"/>
          </a:xfrm>
          <a:prstGeom prst="rect">
            <a:avLst/>
          </a:prstGeom>
          <a:noFill/>
          <a:ln/>
        </p:spPr>
        <p:txBody>
          <a:bodyPr wrap="square" lIns="0" tIns="0" rIns="0" bIns="0" rtlCol="0" anchor="ctr"/>
          <a:lstStyle/>
          <a:p>
            <a:pPr marL="0" indent="0">
              <a:lnSpc>
                <a:spcPct val="120000"/>
              </a:lnSpc>
              <a:buNone/>
            </a:pPr>
            <a:r>
              <a:rPr lang="en-US" sz="1200" dirty="0">
                <a:solidFill>
                  <a:srgbClr val="8891A8"/>
                </a:solidFill>
                <a:latin typeface="Calibri" pitchFamily="34" charset="0"/>
                <a:ea typeface="Calibri" pitchFamily="34" charset="-122"/>
                <a:cs typeface="Calibri" pitchFamily="34" charset="-120"/>
              </a:rPr>
              <a:t>Nuance importante : la personnalisation algorithmique ne signifie pas automatiquement qu'un utilisateur est totalement enfermé dans une bulle — les effets varient selon les plateformes et les comportements.</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5F2"/>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PARTIE III · CHAPITRE 6</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3000" b="1" dirty="0">
                <a:solidFill>
                  <a:srgbClr val="1B1F3B"/>
                </a:solidFill>
                <a:latin typeface="Cambria" pitchFamily="34" charset="0"/>
                <a:ea typeface="Cambria" pitchFamily="34" charset="-122"/>
                <a:cs typeface="Cambria" pitchFamily="34" charset="-120"/>
              </a:rPr>
              <a:t>Pourquoi les plateformes cherchent notre attention</a:t>
            </a:r>
            <a:endParaRPr lang="en-US" sz="3000" dirty="0"/>
          </a:p>
        </p:txBody>
      </p:sp>
      <p:sp>
        <p:nvSpPr>
          <p:cNvPr id="54"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3000" b="1" dirty="0">
                <a:solidFill>
                  <a:srgbClr val="1B1F3B"/>
                </a:solidFill>
                <a:latin typeface="Cambria" pitchFamily="34" charset="0"/>
                <a:ea typeface="Cambria" pitchFamily="34" charset="-122"/>
                <a:cs typeface="Cambria" pitchFamily="34" charset="-120"/>
              </a:rPr>
              <a:t>Pourquoi les plateformes cherchent notre attention</a:t>
            </a:r>
            <a:endParaRPr lang="en-US" sz="3000" dirty="0"/>
          </a:p>
        </p:txBody>
      </p:sp>
      <p:sp>
        <p:nvSpPr>
          <p:cNvPr id="4" name="Shape 2"/>
          <p:cNvSpPr/>
          <p:nvPr/>
        </p:nvSpPr>
        <p:spPr>
          <a:xfrm>
            <a:off x="548640" y="1828800"/>
            <a:ext cx="3566160" cy="1874520"/>
          </a:xfrm>
          <a:prstGeom prst="rect">
            <a:avLst/>
          </a:prstGeom>
          <a:solidFill>
            <a:srgbClr val="FFFFFF"/>
          </a:solidFill>
          <a:ln/>
          <a:effectLst>
            <a:outerShdw blurRad="63500" dist="25400" dir="5400000" algn="bl" rotWithShape="0">
              <a:srgbClr val="9AA1B8">
                <a:alpha val="25000"/>
              </a:srgbClr>
            </a:outerShdw>
          </a:effectLst>
        </p:spPr>
      </p:sp>
      <p:sp>
        <p:nvSpPr>
          <p:cNvPr id="5" name="Shape 3"/>
          <p:cNvSpPr/>
          <p:nvPr/>
        </p:nvSpPr>
        <p:spPr>
          <a:xfrm>
            <a:off x="804672" y="2084832"/>
            <a:ext cx="502920" cy="502920"/>
          </a:xfrm>
          <a:prstGeom prst="ellipse">
            <a:avLst/>
          </a:prstGeom>
          <a:solidFill>
            <a:srgbClr val="1B1F3B"/>
          </a:solidFill>
          <a:ln/>
        </p:spPr>
      </p:sp>
      <p:pic>
        <p:nvPicPr>
          <p:cNvPr id="6" name="Image 0" descr="/home/claude/attention_pptx/icons/dollarSign_FFFFFF.png"/>
          <p:cNvPicPr>
            <a:picLocks noChangeAspect="1"/>
          </p:cNvPicPr>
          <p:nvPr/>
        </p:nvPicPr>
        <p:blipFill>
          <a:blip r:embed="rId3"/>
          <a:stretch>
            <a:fillRect/>
          </a:stretch>
        </p:blipFill>
        <p:spPr>
          <a:xfrm>
            <a:off x="917829" y="2197989"/>
            <a:ext cx="276606" cy="276606"/>
          </a:xfrm>
          <a:prstGeom prst="rect">
            <a:avLst/>
          </a:prstGeom>
        </p:spPr>
      </p:pic>
      <p:pic>
        <p:nvPicPr>
          <p:cNvPr id="55" name="Image 0" descr="/home/claude/attention_pptx/icons/dollarSign_FFFFFF.png"/>
          <p:cNvPicPr>
            <a:picLocks noChangeAspect="1"/>
          </p:cNvPicPr>
          <p:nvPr/>
        </p:nvPicPr>
        <p:blipFill>
          <a:blip r:embed="rId3"/>
          <a:stretch>
            <a:fillRect/>
          </a:stretch>
        </p:blipFill>
        <p:spPr>
          <a:xfrm>
            <a:off x="917829" y="2197989"/>
            <a:ext cx="276606" cy="276606"/>
          </a:xfrm>
          <a:prstGeom prst="rect">
            <a:avLst/>
          </a:prstGeom>
        </p:spPr>
      </p:pic>
      <p:sp>
        <p:nvSpPr>
          <p:cNvPr id="7" name="Text 4"/>
          <p:cNvSpPr txBox="1"/>
          <p:nvPr/>
        </p:nvSpPr>
        <p:spPr>
          <a:xfrm>
            <a:off x="804672" y="2697480"/>
            <a:ext cx="3054096" cy="365760"/>
          </a:xfrm>
          <a:prstGeom prst="rect">
            <a:avLst/>
          </a:prstGeom>
          <a:noFill/>
          <a:ln/>
        </p:spPr>
        <p:txBody>
          <a:bodyPr wrap="square" lIns="0" tIns="0" rIns="0" bIns="0" rtlCol="0" anchor="ctr"/>
          <a:lstStyle/>
          <a:p>
            <a:pPr marL="0" indent="0">
              <a:buNone/>
            </a:pPr>
            <a:r>
              <a:rPr lang="en-US" sz="1400" b="1" dirty="0">
                <a:solidFill>
                  <a:srgbClr val="1B1F3B"/>
                </a:solidFill>
                <a:latin typeface="Cambria" pitchFamily="34" charset="0"/>
                <a:ea typeface="Cambria" pitchFamily="34" charset="-122"/>
                <a:cs typeface="Cambria" pitchFamily="34" charset="-120"/>
              </a:rPr>
              <a:t>Attention → revenus</a:t>
            </a:r>
            <a:endParaRPr lang="en-US" sz="1400" dirty="0"/>
          </a:p>
        </p:txBody>
      </p:sp>
      <p:sp>
        <p:nvSpPr>
          <p:cNvPr id="8" name="Text 5"/>
          <p:cNvSpPr txBox="1"/>
          <p:nvPr/>
        </p:nvSpPr>
        <p:spPr>
          <a:xfrm>
            <a:off x="804672" y="3063240"/>
            <a:ext cx="3054096" cy="548640"/>
          </a:xfrm>
          <a:prstGeom prst="rect">
            <a:avLst/>
          </a:prstGeom>
          <a:noFill/>
          <a:ln/>
        </p:spPr>
        <p:txBody>
          <a:bodyPr wrap="square" lIns="0" tIns="0" rIns="0" bIns="0" rtlCol="0" anchor="ctr"/>
          <a:lstStyle/>
          <a:p>
            <a:pPr marL="0" indent="0">
              <a:lnSpc>
                <a:spcPct val="115000"/>
              </a:lnSpc>
              <a:buNone/>
            </a:pPr>
            <a:r>
              <a:rPr lang="en-US" sz="1080" dirty="0">
                <a:solidFill>
                  <a:srgbClr val="5C6B8A"/>
                </a:solidFill>
                <a:latin typeface="Calibri" pitchFamily="34" charset="0"/>
                <a:ea typeface="Calibri" pitchFamily="34" charset="-122"/>
                <a:cs typeface="Calibri" pitchFamily="34" charset="-120"/>
              </a:rPr>
              <a:t>Plus une personne reste, plus elle croise de publicités monétisables.</a:t>
            </a:r>
            <a:endParaRPr lang="en-US" sz="1080" dirty="0"/>
          </a:p>
        </p:txBody>
      </p:sp>
      <p:sp>
        <p:nvSpPr>
          <p:cNvPr id="9" name="Shape 6"/>
          <p:cNvSpPr/>
          <p:nvPr/>
        </p:nvSpPr>
        <p:spPr>
          <a:xfrm>
            <a:off x="4297680" y="1828800"/>
            <a:ext cx="3566160" cy="1874520"/>
          </a:xfrm>
          <a:prstGeom prst="rect">
            <a:avLst/>
          </a:prstGeom>
          <a:solidFill>
            <a:srgbClr val="FFFFFF"/>
          </a:solidFill>
          <a:ln/>
          <a:effectLst>
            <a:outerShdw blurRad="63500" dist="25400" dir="5400000" algn="bl" rotWithShape="0">
              <a:srgbClr val="9AA1B8">
                <a:alpha val="25000"/>
              </a:srgbClr>
            </a:outerShdw>
          </a:effectLst>
        </p:spPr>
      </p:sp>
      <p:sp>
        <p:nvSpPr>
          <p:cNvPr id="56" name="Shape 6"/>
          <p:cNvSpPr/>
          <p:nvPr/>
        </p:nvSpPr>
        <p:spPr>
          <a:xfrm>
            <a:off x="4297680" y="1828800"/>
            <a:ext cx="3566160" cy="1874520"/>
          </a:xfrm>
          <a:prstGeom prst="rect">
            <a:avLst/>
          </a:prstGeom>
          <a:solidFill>
            <a:srgbClr val="FFFFFF"/>
          </a:solidFill>
          <a:ln/>
          <a:effectLst>
            <a:outerShdw blurRad="63500" dist="25400" dir="5400000" algn="bl" rotWithShape="0">
              <a:srgbClr val="9AA1B8">
                <a:alpha val="25000"/>
              </a:srgbClr>
            </a:outerShdw>
          </a:effectLst>
        </p:spPr>
      </p:sp>
      <p:sp>
        <p:nvSpPr>
          <p:cNvPr id="10" name="Shape 7"/>
          <p:cNvSpPr/>
          <p:nvPr/>
        </p:nvSpPr>
        <p:spPr>
          <a:xfrm>
            <a:off x="4553712" y="2084832"/>
            <a:ext cx="502920" cy="502920"/>
          </a:xfrm>
          <a:prstGeom prst="ellipse">
            <a:avLst/>
          </a:prstGeom>
          <a:solidFill>
            <a:srgbClr val="FF4B5C"/>
          </a:solidFill>
          <a:ln/>
        </p:spPr>
      </p:sp>
      <p:pic>
        <p:nvPicPr>
          <p:cNvPr id="11" name="Image 1" descr="/home/claude/attention_pptx/icons/target_FFFFFF.png"/>
          <p:cNvPicPr>
            <a:picLocks noChangeAspect="1"/>
          </p:cNvPicPr>
          <p:nvPr/>
        </p:nvPicPr>
        <p:blipFill>
          <a:blip r:embed="rId4"/>
          <a:stretch>
            <a:fillRect/>
          </a:stretch>
        </p:blipFill>
        <p:spPr>
          <a:xfrm>
            <a:off x="4666869" y="2197989"/>
            <a:ext cx="276606" cy="276606"/>
          </a:xfrm>
          <a:prstGeom prst="rect">
            <a:avLst/>
          </a:prstGeom>
        </p:spPr>
      </p:pic>
      <p:pic>
        <p:nvPicPr>
          <p:cNvPr id="57" name="Image 1" descr="/home/claude/attention_pptx/icons/target_FFFFFF.png"/>
          <p:cNvPicPr>
            <a:picLocks noChangeAspect="1"/>
          </p:cNvPicPr>
          <p:nvPr/>
        </p:nvPicPr>
        <p:blipFill>
          <a:blip r:embed="rId4"/>
          <a:stretch>
            <a:fillRect/>
          </a:stretch>
        </p:blipFill>
        <p:spPr>
          <a:xfrm>
            <a:off x="4666869" y="2197989"/>
            <a:ext cx="276606" cy="276606"/>
          </a:xfrm>
          <a:prstGeom prst="rect">
            <a:avLst/>
          </a:prstGeom>
        </p:spPr>
      </p:pic>
      <p:sp>
        <p:nvSpPr>
          <p:cNvPr id="12" name="Text 8"/>
          <p:cNvSpPr txBox="1"/>
          <p:nvPr/>
        </p:nvSpPr>
        <p:spPr>
          <a:xfrm>
            <a:off x="4553712" y="2697480"/>
            <a:ext cx="3054096" cy="365760"/>
          </a:xfrm>
          <a:prstGeom prst="rect">
            <a:avLst/>
          </a:prstGeom>
          <a:noFill/>
          <a:ln/>
        </p:spPr>
        <p:txBody>
          <a:bodyPr wrap="square" lIns="0" tIns="0" rIns="0" bIns="0" rtlCol="0" anchor="ctr"/>
          <a:lstStyle/>
          <a:p>
            <a:pPr marL="0" indent="0">
              <a:buNone/>
            </a:pPr>
            <a:r>
              <a:rPr lang="en-US" sz="1400" b="1" dirty="0">
                <a:solidFill>
                  <a:srgbClr val="1B1F3B"/>
                </a:solidFill>
                <a:latin typeface="Cambria" pitchFamily="34" charset="0"/>
                <a:ea typeface="Cambria" pitchFamily="34" charset="-122"/>
                <a:cs typeface="Cambria" pitchFamily="34" charset="-120"/>
              </a:rPr>
              <a:t>Publicité ciblée</a:t>
            </a:r>
            <a:endParaRPr lang="en-US" sz="1400" dirty="0"/>
          </a:p>
        </p:txBody>
      </p:sp>
      <p:sp>
        <p:nvSpPr>
          <p:cNvPr id="13" name="Text 9"/>
          <p:cNvSpPr txBox="1"/>
          <p:nvPr/>
        </p:nvSpPr>
        <p:spPr>
          <a:xfrm>
            <a:off x="4553712" y="3063240"/>
            <a:ext cx="3054096" cy="548640"/>
          </a:xfrm>
          <a:prstGeom prst="rect">
            <a:avLst/>
          </a:prstGeom>
          <a:noFill/>
          <a:ln/>
        </p:spPr>
        <p:txBody>
          <a:bodyPr wrap="square" lIns="0" tIns="0" rIns="0" bIns="0" rtlCol="0" anchor="ctr"/>
          <a:lstStyle/>
          <a:p>
            <a:pPr marL="0" indent="0">
              <a:lnSpc>
                <a:spcPct val="115000"/>
              </a:lnSpc>
              <a:buNone/>
            </a:pPr>
            <a:r>
              <a:rPr lang="en-US" sz="1080" dirty="0">
                <a:solidFill>
                  <a:srgbClr val="5C6B8A"/>
                </a:solidFill>
                <a:latin typeface="Calibri" pitchFamily="34" charset="0"/>
                <a:ea typeface="Calibri" pitchFamily="34" charset="-122"/>
                <a:cs typeface="Calibri" pitchFamily="34" charset="-120"/>
              </a:rPr>
              <a:t>Le comportement numérique permet de personnaliser les annonces.</a:t>
            </a:r>
            <a:endParaRPr lang="en-US" sz="1080" dirty="0"/>
          </a:p>
        </p:txBody>
      </p:sp>
      <p:sp>
        <p:nvSpPr>
          <p:cNvPr id="14" name="Shape 10"/>
          <p:cNvSpPr/>
          <p:nvPr/>
        </p:nvSpPr>
        <p:spPr>
          <a:xfrm>
            <a:off x="8046720" y="1828800"/>
            <a:ext cx="3566160" cy="1874520"/>
          </a:xfrm>
          <a:prstGeom prst="rect">
            <a:avLst/>
          </a:prstGeom>
          <a:solidFill>
            <a:srgbClr val="FFFFFF"/>
          </a:solidFill>
          <a:ln/>
          <a:effectLst>
            <a:outerShdw blurRad="63500" dist="25400" dir="5400000" algn="bl" rotWithShape="0">
              <a:srgbClr val="9AA1B8">
                <a:alpha val="25000"/>
              </a:srgbClr>
            </a:outerShdw>
          </a:effectLst>
        </p:spPr>
      </p:sp>
      <p:sp>
        <p:nvSpPr>
          <p:cNvPr id="58" name="Shape 10"/>
          <p:cNvSpPr/>
          <p:nvPr/>
        </p:nvSpPr>
        <p:spPr>
          <a:xfrm>
            <a:off x="8046720" y="1828800"/>
            <a:ext cx="3566160" cy="1874520"/>
          </a:xfrm>
          <a:prstGeom prst="rect">
            <a:avLst/>
          </a:prstGeom>
          <a:solidFill>
            <a:srgbClr val="FFFFFF"/>
          </a:solidFill>
          <a:ln/>
          <a:effectLst>
            <a:outerShdw blurRad="63500" dist="25400" dir="5400000" algn="bl" rotWithShape="0">
              <a:srgbClr val="9AA1B8">
                <a:alpha val="25000"/>
              </a:srgbClr>
            </a:outerShdw>
          </a:effectLst>
        </p:spPr>
      </p:sp>
      <p:sp>
        <p:nvSpPr>
          <p:cNvPr id="15" name="Shape 11"/>
          <p:cNvSpPr/>
          <p:nvPr/>
        </p:nvSpPr>
        <p:spPr>
          <a:xfrm>
            <a:off x="8302752" y="2084832"/>
            <a:ext cx="502920" cy="502920"/>
          </a:xfrm>
          <a:prstGeom prst="ellipse">
            <a:avLst/>
          </a:prstGeom>
          <a:solidFill>
            <a:srgbClr val="1B1F3B"/>
          </a:solidFill>
          <a:ln/>
        </p:spPr>
      </p:sp>
      <p:pic>
        <p:nvPicPr>
          <p:cNvPr id="16" name="Image 2" descr="/home/claude/attention_pptx/icons/clock_FFFFFF.png"/>
          <p:cNvPicPr>
            <a:picLocks noChangeAspect="1"/>
          </p:cNvPicPr>
          <p:nvPr/>
        </p:nvPicPr>
        <p:blipFill>
          <a:blip r:embed="rId5"/>
          <a:stretch>
            <a:fillRect/>
          </a:stretch>
        </p:blipFill>
        <p:spPr>
          <a:xfrm>
            <a:off x="8415909" y="2197989"/>
            <a:ext cx="276606" cy="276606"/>
          </a:xfrm>
          <a:prstGeom prst="rect">
            <a:avLst/>
          </a:prstGeom>
        </p:spPr>
      </p:pic>
      <p:pic>
        <p:nvPicPr>
          <p:cNvPr id="59" name="Image 2" descr="/home/claude/attention_pptx/icons/clock_FFFFFF.png"/>
          <p:cNvPicPr>
            <a:picLocks noChangeAspect="1"/>
          </p:cNvPicPr>
          <p:nvPr/>
        </p:nvPicPr>
        <p:blipFill>
          <a:blip r:embed="rId5"/>
          <a:stretch>
            <a:fillRect/>
          </a:stretch>
        </p:blipFill>
        <p:spPr>
          <a:xfrm>
            <a:off x="8415909" y="2197989"/>
            <a:ext cx="276606" cy="276606"/>
          </a:xfrm>
          <a:prstGeom prst="rect">
            <a:avLst/>
          </a:prstGeom>
        </p:spPr>
      </p:pic>
      <p:sp>
        <p:nvSpPr>
          <p:cNvPr id="17" name="Text 12"/>
          <p:cNvSpPr txBox="1"/>
          <p:nvPr/>
        </p:nvSpPr>
        <p:spPr>
          <a:xfrm>
            <a:off x="8302752" y="2697480"/>
            <a:ext cx="3054096" cy="365760"/>
          </a:xfrm>
          <a:prstGeom prst="rect">
            <a:avLst/>
          </a:prstGeom>
          <a:noFill/>
          <a:ln/>
        </p:spPr>
        <p:txBody>
          <a:bodyPr wrap="square" lIns="0" tIns="0" rIns="0" bIns="0" rtlCol="0" anchor="ctr"/>
          <a:lstStyle/>
          <a:p>
            <a:pPr marL="0" indent="0">
              <a:buNone/>
            </a:pPr>
            <a:r>
              <a:rPr lang="en-US" sz="1400" b="1" dirty="0">
                <a:solidFill>
                  <a:srgbClr val="1B1F3B"/>
                </a:solidFill>
                <a:latin typeface="Cambria" pitchFamily="34" charset="0"/>
                <a:ea typeface="Cambria" pitchFamily="34" charset="-122"/>
                <a:cs typeface="Cambria" pitchFamily="34" charset="-120"/>
              </a:rPr>
              <a:t>Temps passé</a:t>
            </a:r>
            <a:endParaRPr lang="en-US" sz="1400" dirty="0"/>
          </a:p>
        </p:txBody>
      </p:sp>
      <p:sp>
        <p:nvSpPr>
          <p:cNvPr id="18" name="Text 13"/>
          <p:cNvSpPr txBox="1"/>
          <p:nvPr/>
        </p:nvSpPr>
        <p:spPr>
          <a:xfrm>
            <a:off x="8302752" y="3063240"/>
            <a:ext cx="3054096" cy="548640"/>
          </a:xfrm>
          <a:prstGeom prst="rect">
            <a:avLst/>
          </a:prstGeom>
          <a:noFill/>
          <a:ln/>
        </p:spPr>
        <p:txBody>
          <a:bodyPr wrap="square" lIns="0" tIns="0" rIns="0" bIns="0" rtlCol="0" anchor="ctr"/>
          <a:lstStyle/>
          <a:p>
            <a:pPr marL="0" indent="0">
              <a:lnSpc>
                <a:spcPct val="115000"/>
              </a:lnSpc>
              <a:buNone/>
            </a:pPr>
            <a:r>
              <a:rPr lang="en-US" sz="1080" dirty="0">
                <a:solidFill>
                  <a:srgbClr val="5C6B8A"/>
                </a:solidFill>
                <a:latin typeface="Calibri" pitchFamily="34" charset="0"/>
                <a:ea typeface="Calibri" pitchFamily="34" charset="-122"/>
                <a:cs typeface="Calibri" pitchFamily="34" charset="-120"/>
              </a:rPr>
              <a:t>Défilement infini et lecture automatique réduisent les interruptions.</a:t>
            </a:r>
            <a:endParaRPr lang="en-US" sz="1080" dirty="0"/>
          </a:p>
        </p:txBody>
      </p:sp>
      <p:sp>
        <p:nvSpPr>
          <p:cNvPr id="19" name="Shape 14"/>
          <p:cNvSpPr/>
          <p:nvPr/>
        </p:nvSpPr>
        <p:spPr>
          <a:xfrm>
            <a:off x="548640" y="3931920"/>
            <a:ext cx="3566160" cy="1874520"/>
          </a:xfrm>
          <a:prstGeom prst="rect">
            <a:avLst/>
          </a:prstGeom>
          <a:solidFill>
            <a:srgbClr val="FFFFFF"/>
          </a:solidFill>
          <a:ln/>
          <a:effectLst>
            <a:outerShdw blurRad="63500" dist="25400" dir="5400000" algn="bl" rotWithShape="0">
              <a:srgbClr val="9AA1B8">
                <a:alpha val="25000"/>
              </a:srgbClr>
            </a:outerShdw>
          </a:effectLst>
        </p:spPr>
      </p:sp>
      <p:sp>
        <p:nvSpPr>
          <p:cNvPr id="60" name="Shape 14"/>
          <p:cNvSpPr/>
          <p:nvPr/>
        </p:nvSpPr>
        <p:spPr>
          <a:xfrm>
            <a:off x="548640" y="3931920"/>
            <a:ext cx="3566160" cy="1874520"/>
          </a:xfrm>
          <a:prstGeom prst="rect">
            <a:avLst/>
          </a:prstGeom>
          <a:solidFill>
            <a:srgbClr val="FFFFFF"/>
          </a:solidFill>
          <a:ln/>
          <a:effectLst>
            <a:outerShdw blurRad="63500" dist="25400" dir="5400000" algn="bl" rotWithShape="0">
              <a:srgbClr val="9AA1B8">
                <a:alpha val="25000"/>
              </a:srgbClr>
            </a:outerShdw>
          </a:effectLst>
        </p:spPr>
      </p:sp>
      <p:sp>
        <p:nvSpPr>
          <p:cNvPr id="20" name="Shape 15"/>
          <p:cNvSpPr/>
          <p:nvPr/>
        </p:nvSpPr>
        <p:spPr>
          <a:xfrm>
            <a:off x="804672" y="4187952"/>
            <a:ext cx="502920" cy="502920"/>
          </a:xfrm>
          <a:prstGeom prst="ellipse">
            <a:avLst/>
          </a:prstGeom>
          <a:solidFill>
            <a:srgbClr val="FF4B5C"/>
          </a:solidFill>
          <a:ln/>
        </p:spPr>
      </p:sp>
      <p:pic>
        <p:nvPicPr>
          <p:cNvPr id="21" name="Image 3" descr="/home/claude/attention_pptx/icons/heart_FFFFFF.png"/>
          <p:cNvPicPr>
            <a:picLocks noChangeAspect="1"/>
          </p:cNvPicPr>
          <p:nvPr/>
        </p:nvPicPr>
        <p:blipFill>
          <a:blip r:embed="rId6"/>
          <a:stretch>
            <a:fillRect/>
          </a:stretch>
        </p:blipFill>
        <p:spPr>
          <a:xfrm>
            <a:off x="917829" y="4301109"/>
            <a:ext cx="276606" cy="276606"/>
          </a:xfrm>
          <a:prstGeom prst="rect">
            <a:avLst/>
          </a:prstGeom>
        </p:spPr>
      </p:pic>
      <p:sp>
        <p:nvSpPr>
          <p:cNvPr id="22" name="Text 16"/>
          <p:cNvSpPr txBox="1"/>
          <p:nvPr/>
        </p:nvSpPr>
        <p:spPr>
          <a:xfrm>
            <a:off x="804672" y="4800600"/>
            <a:ext cx="3054096" cy="365760"/>
          </a:xfrm>
          <a:prstGeom prst="rect">
            <a:avLst/>
          </a:prstGeom>
          <a:noFill/>
          <a:ln/>
        </p:spPr>
        <p:txBody>
          <a:bodyPr wrap="square" lIns="0" tIns="0" rIns="0" bIns="0" rtlCol="0" anchor="ctr"/>
          <a:lstStyle/>
          <a:p>
            <a:pPr marL="0" indent="0">
              <a:buNone/>
            </a:pPr>
            <a:r>
              <a:rPr lang="en-US" sz="1400" b="1" dirty="0">
                <a:solidFill>
                  <a:srgbClr val="1B1F3B"/>
                </a:solidFill>
                <a:latin typeface="Cambria" pitchFamily="34" charset="0"/>
                <a:ea typeface="Cambria" pitchFamily="34" charset="-122"/>
                <a:cs typeface="Cambria" pitchFamily="34" charset="-120"/>
              </a:rPr>
              <a:t>Engagement</a:t>
            </a:r>
            <a:endParaRPr lang="en-US" sz="1400" dirty="0"/>
          </a:p>
        </p:txBody>
      </p:sp>
      <p:sp>
        <p:nvSpPr>
          <p:cNvPr id="23" name="Text 17"/>
          <p:cNvSpPr txBox="1"/>
          <p:nvPr/>
        </p:nvSpPr>
        <p:spPr>
          <a:xfrm>
            <a:off x="804672" y="5166360"/>
            <a:ext cx="3054096" cy="548640"/>
          </a:xfrm>
          <a:prstGeom prst="rect">
            <a:avLst/>
          </a:prstGeom>
          <a:noFill/>
          <a:ln/>
        </p:spPr>
        <p:txBody>
          <a:bodyPr wrap="square" lIns="0" tIns="0" rIns="0" bIns="0" rtlCol="0" anchor="ctr"/>
          <a:lstStyle/>
          <a:p>
            <a:pPr marL="0" indent="0">
              <a:lnSpc>
                <a:spcPct val="115000"/>
              </a:lnSpc>
              <a:buNone/>
            </a:pPr>
            <a:r>
              <a:rPr lang="en-US" sz="1080" dirty="0">
                <a:solidFill>
                  <a:srgbClr val="5C6B8A"/>
                </a:solidFill>
                <a:latin typeface="Calibri" pitchFamily="34" charset="0"/>
                <a:ea typeface="Calibri" pitchFamily="34" charset="-122"/>
                <a:cs typeface="Calibri" pitchFamily="34" charset="-120"/>
              </a:rPr>
              <a:t>Likes, commentaires et partages nourrissent le profilage.</a:t>
            </a:r>
            <a:endParaRPr lang="en-US" sz="1080" dirty="0"/>
          </a:p>
        </p:txBody>
      </p:sp>
      <p:sp>
        <p:nvSpPr>
          <p:cNvPr id="24" name="Shape 18"/>
          <p:cNvSpPr/>
          <p:nvPr/>
        </p:nvSpPr>
        <p:spPr>
          <a:xfrm>
            <a:off x="4297680" y="3931920"/>
            <a:ext cx="3566160" cy="1874520"/>
          </a:xfrm>
          <a:prstGeom prst="rect">
            <a:avLst/>
          </a:prstGeom>
          <a:solidFill>
            <a:srgbClr val="FFFFFF"/>
          </a:solidFill>
          <a:ln/>
          <a:effectLst>
            <a:outerShdw blurRad="63500" dist="25400" dir="5400000" algn="bl" rotWithShape="0">
              <a:srgbClr val="9AA1B8">
                <a:alpha val="25000"/>
              </a:srgbClr>
            </a:outerShdw>
          </a:effectLst>
        </p:spPr>
      </p:sp>
      <p:sp>
        <p:nvSpPr>
          <p:cNvPr id="25" name="Shape 19"/>
          <p:cNvSpPr/>
          <p:nvPr/>
        </p:nvSpPr>
        <p:spPr>
          <a:xfrm>
            <a:off x="4553712" y="4187952"/>
            <a:ext cx="502920" cy="502920"/>
          </a:xfrm>
          <a:prstGeom prst="ellipse">
            <a:avLst/>
          </a:prstGeom>
          <a:solidFill>
            <a:srgbClr val="1B1F3B"/>
          </a:solidFill>
          <a:ln/>
        </p:spPr>
      </p:sp>
      <p:pic>
        <p:nvPicPr>
          <p:cNvPr id="26" name="Image 4" descr="/home/claude/attention_pptx/icons/database_FFFFFF.png"/>
          <p:cNvPicPr>
            <a:picLocks noChangeAspect="1"/>
          </p:cNvPicPr>
          <p:nvPr/>
        </p:nvPicPr>
        <p:blipFill>
          <a:blip r:embed="rId7"/>
          <a:stretch>
            <a:fillRect/>
          </a:stretch>
        </p:blipFill>
        <p:spPr>
          <a:xfrm>
            <a:off x="4666869" y="4301109"/>
            <a:ext cx="276606" cy="276606"/>
          </a:xfrm>
          <a:prstGeom prst="rect">
            <a:avLst/>
          </a:prstGeom>
        </p:spPr>
      </p:pic>
      <p:sp>
        <p:nvSpPr>
          <p:cNvPr id="27" name="Text 20"/>
          <p:cNvSpPr txBox="1"/>
          <p:nvPr/>
        </p:nvSpPr>
        <p:spPr>
          <a:xfrm>
            <a:off x="4553712" y="4800600"/>
            <a:ext cx="3054096" cy="365760"/>
          </a:xfrm>
          <a:prstGeom prst="rect">
            <a:avLst/>
          </a:prstGeom>
          <a:noFill/>
          <a:ln/>
        </p:spPr>
        <p:txBody>
          <a:bodyPr wrap="square" lIns="0" tIns="0" rIns="0" bIns="0" rtlCol="0" anchor="ctr"/>
          <a:lstStyle/>
          <a:p>
            <a:pPr marL="0" indent="0">
              <a:buNone/>
            </a:pPr>
            <a:r>
              <a:rPr lang="en-US" sz="1400" b="1" dirty="0">
                <a:solidFill>
                  <a:srgbClr val="1B1F3B"/>
                </a:solidFill>
                <a:latin typeface="Cambria" pitchFamily="34" charset="0"/>
                <a:ea typeface="Cambria" pitchFamily="34" charset="-122"/>
                <a:cs typeface="Cambria" pitchFamily="34" charset="-120"/>
              </a:rPr>
              <a:t>Collecte des données</a:t>
            </a:r>
            <a:endParaRPr lang="en-US" sz="1400" dirty="0"/>
          </a:p>
        </p:txBody>
      </p:sp>
      <p:sp>
        <p:nvSpPr>
          <p:cNvPr id="28" name="Text 21"/>
          <p:cNvSpPr txBox="1"/>
          <p:nvPr/>
        </p:nvSpPr>
        <p:spPr>
          <a:xfrm>
            <a:off x="4553712" y="5166360"/>
            <a:ext cx="3054096" cy="548640"/>
          </a:xfrm>
          <a:prstGeom prst="rect">
            <a:avLst/>
          </a:prstGeom>
          <a:noFill/>
          <a:ln/>
        </p:spPr>
        <p:txBody>
          <a:bodyPr wrap="square" lIns="0" tIns="0" rIns="0" bIns="0" rtlCol="0" anchor="ctr"/>
          <a:lstStyle/>
          <a:p>
            <a:pPr marL="0" indent="0">
              <a:lnSpc>
                <a:spcPct val="115000"/>
              </a:lnSpc>
              <a:buNone/>
            </a:pPr>
            <a:r>
              <a:rPr lang="en-US" sz="1080" dirty="0">
                <a:solidFill>
                  <a:srgbClr val="5C6B8A"/>
                </a:solidFill>
                <a:latin typeface="Calibri" pitchFamily="34" charset="0"/>
                <a:ea typeface="Calibri" pitchFamily="34" charset="-122"/>
                <a:cs typeface="Calibri" pitchFamily="34" charset="-120"/>
              </a:rPr>
              <a:t>Recherches, clics et vues alimentent la personnalisation.</a:t>
            </a:r>
            <a:endParaRPr lang="en-US" sz="1080" dirty="0"/>
          </a:p>
        </p:txBody>
      </p:sp>
      <p:sp>
        <p:nvSpPr>
          <p:cNvPr id="29" name="Shape 22"/>
          <p:cNvSpPr/>
          <p:nvPr/>
        </p:nvSpPr>
        <p:spPr>
          <a:xfrm>
            <a:off x="8046720" y="3931920"/>
            <a:ext cx="3566160" cy="1874520"/>
          </a:xfrm>
          <a:prstGeom prst="rect">
            <a:avLst/>
          </a:prstGeom>
          <a:solidFill>
            <a:srgbClr val="FFFFFF"/>
          </a:solidFill>
          <a:ln/>
          <a:effectLst>
            <a:outerShdw blurRad="63500" dist="25400" dir="5400000" algn="bl" rotWithShape="0">
              <a:srgbClr val="9AA1B8">
                <a:alpha val="25000"/>
              </a:srgbClr>
            </a:outerShdw>
          </a:effectLst>
        </p:spPr>
      </p:sp>
      <p:sp>
        <p:nvSpPr>
          <p:cNvPr id="30" name="Shape 23"/>
          <p:cNvSpPr/>
          <p:nvPr/>
        </p:nvSpPr>
        <p:spPr>
          <a:xfrm>
            <a:off x="8302752" y="4187952"/>
            <a:ext cx="502920" cy="502920"/>
          </a:xfrm>
          <a:prstGeom prst="ellipse">
            <a:avLst/>
          </a:prstGeom>
          <a:solidFill>
            <a:srgbClr val="FF4B5C"/>
          </a:solidFill>
          <a:ln/>
        </p:spPr>
      </p:sp>
      <p:pic>
        <p:nvPicPr>
          <p:cNvPr id="31" name="Image 5" descr="/home/claude/attention_pptx/icons/trendingUp_FFFFFF.png"/>
          <p:cNvPicPr>
            <a:picLocks noChangeAspect="1"/>
          </p:cNvPicPr>
          <p:nvPr/>
        </p:nvPicPr>
        <p:blipFill>
          <a:blip r:embed="rId8"/>
          <a:stretch>
            <a:fillRect/>
          </a:stretch>
        </p:blipFill>
        <p:spPr>
          <a:xfrm>
            <a:off x="8415909" y="4301109"/>
            <a:ext cx="276606" cy="276606"/>
          </a:xfrm>
          <a:prstGeom prst="rect">
            <a:avLst/>
          </a:prstGeom>
        </p:spPr>
      </p:pic>
      <p:sp>
        <p:nvSpPr>
          <p:cNvPr id="32" name="Text 24"/>
          <p:cNvSpPr txBox="1"/>
          <p:nvPr/>
        </p:nvSpPr>
        <p:spPr>
          <a:xfrm>
            <a:off x="8302752" y="4800600"/>
            <a:ext cx="3054096" cy="365760"/>
          </a:xfrm>
          <a:prstGeom prst="rect">
            <a:avLst/>
          </a:prstGeom>
          <a:noFill/>
          <a:ln/>
        </p:spPr>
        <p:txBody>
          <a:bodyPr wrap="square" lIns="0" tIns="0" rIns="0" bIns="0" rtlCol="0" anchor="ctr"/>
          <a:lstStyle/>
          <a:p>
            <a:pPr marL="0" indent="0">
              <a:buNone/>
            </a:pPr>
            <a:r>
              <a:rPr lang="en-US" sz="1400" b="1" dirty="0">
                <a:solidFill>
                  <a:srgbClr val="1B1F3B"/>
                </a:solidFill>
                <a:latin typeface="Cambria" pitchFamily="34" charset="0"/>
                <a:ea typeface="Cambria" pitchFamily="34" charset="-122"/>
                <a:cs typeface="Cambria" pitchFamily="34" charset="-120"/>
              </a:rPr>
              <a:t>Monétisation</a:t>
            </a:r>
            <a:endParaRPr lang="en-US" sz="1400" dirty="0"/>
          </a:p>
        </p:txBody>
      </p:sp>
      <p:sp>
        <p:nvSpPr>
          <p:cNvPr id="33" name="Text 25"/>
          <p:cNvSpPr txBox="1"/>
          <p:nvPr/>
        </p:nvSpPr>
        <p:spPr>
          <a:xfrm>
            <a:off x="8302752" y="5166360"/>
            <a:ext cx="3054096" cy="548640"/>
          </a:xfrm>
          <a:prstGeom prst="rect">
            <a:avLst/>
          </a:prstGeom>
          <a:noFill/>
          <a:ln/>
        </p:spPr>
        <p:txBody>
          <a:bodyPr wrap="square" lIns="0" tIns="0" rIns="0" bIns="0" rtlCol="0" anchor="ctr"/>
          <a:lstStyle/>
          <a:p>
            <a:pPr marL="0" indent="0">
              <a:lnSpc>
                <a:spcPct val="115000"/>
              </a:lnSpc>
              <a:buNone/>
            </a:pPr>
            <a:r>
              <a:rPr lang="en-US" sz="1080" dirty="0">
                <a:solidFill>
                  <a:srgbClr val="5C6B8A"/>
                </a:solidFill>
                <a:latin typeface="Calibri" pitchFamily="34" charset="0"/>
                <a:ea typeface="Calibri" pitchFamily="34" charset="-122"/>
                <a:cs typeface="Calibri" pitchFamily="34" charset="-120"/>
              </a:rPr>
              <a:t>L'attention obtenue devient un espace publicitaire vendable.</a:t>
            </a:r>
            <a:endParaRPr lang="en-US" sz="1080" dirty="0"/>
          </a:p>
        </p:txBody>
      </p:sp>
      <p:pic>
        <p:nvPicPr>
          <p:cNvPr id="61" name="Image 3" descr="/home/claude/attention_pptx/icons/heart_FFFFFF.png"/>
          <p:cNvPicPr>
            <a:picLocks noChangeAspect="1"/>
          </p:cNvPicPr>
          <p:nvPr/>
        </p:nvPicPr>
        <p:blipFill>
          <a:blip r:embed="rId6"/>
          <a:stretch>
            <a:fillRect/>
          </a:stretch>
        </p:blipFill>
        <p:spPr>
          <a:xfrm>
            <a:off x="917829" y="4301109"/>
            <a:ext cx="276606" cy="276606"/>
          </a:xfrm>
          <a:prstGeom prst="rect">
            <a:avLst/>
          </a:prstGeom>
        </p:spPr>
      </p:pic>
      <p:sp>
        <p:nvSpPr>
          <p:cNvPr id="62" name="Text 16"/>
          <p:cNvSpPr txBox="1"/>
          <p:nvPr/>
        </p:nvSpPr>
        <p:spPr>
          <a:xfrm>
            <a:off x="804672" y="4800600"/>
            <a:ext cx="3054096" cy="365760"/>
          </a:xfrm>
          <a:prstGeom prst="rect">
            <a:avLst/>
          </a:prstGeom>
          <a:noFill/>
          <a:ln/>
        </p:spPr>
        <p:txBody>
          <a:bodyPr wrap="square" lIns="0" tIns="0" rIns="0" bIns="0" rtlCol="0" anchor="ctr"/>
          <a:lstStyle/>
          <a:p>
            <a:pPr marL="0" indent="0">
              <a:buNone/>
            </a:pPr>
            <a:r>
              <a:rPr lang="en-US" sz="1400" b="1" dirty="0">
                <a:solidFill>
                  <a:srgbClr val="1B1F3B"/>
                </a:solidFill>
                <a:latin typeface="Cambria" pitchFamily="34" charset="0"/>
                <a:ea typeface="Cambria" pitchFamily="34" charset="-122"/>
                <a:cs typeface="Cambria" pitchFamily="34" charset="-120"/>
              </a:rPr>
              <a:t>Engagement</a:t>
            </a:r>
            <a:endParaRPr lang="en-US" sz="1400" dirty="0"/>
          </a:p>
        </p:txBody>
      </p:sp>
      <p:sp>
        <p:nvSpPr>
          <p:cNvPr id="63" name="Text 17"/>
          <p:cNvSpPr txBox="1"/>
          <p:nvPr/>
        </p:nvSpPr>
        <p:spPr>
          <a:xfrm>
            <a:off x="804672" y="5166360"/>
            <a:ext cx="3054096" cy="548640"/>
          </a:xfrm>
          <a:prstGeom prst="rect">
            <a:avLst/>
          </a:prstGeom>
          <a:noFill/>
          <a:ln/>
        </p:spPr>
        <p:txBody>
          <a:bodyPr wrap="square" lIns="0" tIns="0" rIns="0" bIns="0" rtlCol="0" anchor="ctr"/>
          <a:lstStyle/>
          <a:p>
            <a:pPr marL="0" indent="0">
              <a:lnSpc>
                <a:spcPct val="115000"/>
              </a:lnSpc>
              <a:buNone/>
            </a:pPr>
            <a:r>
              <a:rPr lang="en-US" sz="1080" dirty="0">
                <a:solidFill>
                  <a:srgbClr val="5C6B8A"/>
                </a:solidFill>
                <a:latin typeface="Calibri" pitchFamily="34" charset="0"/>
                <a:ea typeface="Calibri" pitchFamily="34" charset="-122"/>
                <a:cs typeface="Calibri" pitchFamily="34" charset="-120"/>
              </a:rPr>
              <a:t>Likes, commentaires et partages nourrissent le profilage.</a:t>
            </a:r>
            <a:endParaRPr lang="en-US" sz="1080" dirty="0"/>
          </a:p>
        </p:txBody>
      </p:sp>
      <p:sp>
        <p:nvSpPr>
          <p:cNvPr id="64" name="Shape 18"/>
          <p:cNvSpPr/>
          <p:nvPr/>
        </p:nvSpPr>
        <p:spPr>
          <a:xfrm>
            <a:off x="4297680" y="3931920"/>
            <a:ext cx="3566160" cy="1874520"/>
          </a:xfrm>
          <a:prstGeom prst="rect">
            <a:avLst/>
          </a:prstGeom>
          <a:solidFill>
            <a:srgbClr val="FFFFFF"/>
          </a:solidFill>
          <a:ln/>
          <a:effectLst>
            <a:outerShdw blurRad="63500" dist="25400" dir="5400000" algn="bl" rotWithShape="0">
              <a:srgbClr val="9AA1B8">
                <a:alpha val="25000"/>
              </a:srgbClr>
            </a:outerShdw>
          </a:effectLst>
        </p:spPr>
      </p:sp>
      <p:sp>
        <p:nvSpPr>
          <p:cNvPr id="65" name="Shape 19"/>
          <p:cNvSpPr/>
          <p:nvPr/>
        </p:nvSpPr>
        <p:spPr>
          <a:xfrm>
            <a:off x="4553712" y="4187952"/>
            <a:ext cx="502920" cy="502920"/>
          </a:xfrm>
          <a:prstGeom prst="ellipse">
            <a:avLst/>
          </a:prstGeom>
          <a:solidFill>
            <a:srgbClr val="1B1F3B"/>
          </a:solidFill>
          <a:ln/>
        </p:spPr>
      </p:sp>
      <p:pic>
        <p:nvPicPr>
          <p:cNvPr id="66" name="Image 4" descr="/home/claude/attention_pptx/icons/database_FFFFFF.png"/>
          <p:cNvPicPr>
            <a:picLocks noChangeAspect="1"/>
          </p:cNvPicPr>
          <p:nvPr/>
        </p:nvPicPr>
        <p:blipFill>
          <a:blip r:embed="rId7"/>
          <a:stretch>
            <a:fillRect/>
          </a:stretch>
        </p:blipFill>
        <p:spPr>
          <a:xfrm>
            <a:off x="4666869" y="4301109"/>
            <a:ext cx="276606" cy="276606"/>
          </a:xfrm>
          <a:prstGeom prst="rect">
            <a:avLst/>
          </a:prstGeom>
        </p:spPr>
      </p:pic>
      <p:sp>
        <p:nvSpPr>
          <p:cNvPr id="67" name="Text 20"/>
          <p:cNvSpPr txBox="1"/>
          <p:nvPr/>
        </p:nvSpPr>
        <p:spPr>
          <a:xfrm>
            <a:off x="4553712" y="4800600"/>
            <a:ext cx="3054096" cy="365760"/>
          </a:xfrm>
          <a:prstGeom prst="rect">
            <a:avLst/>
          </a:prstGeom>
          <a:noFill/>
          <a:ln/>
        </p:spPr>
        <p:txBody>
          <a:bodyPr wrap="square" lIns="0" tIns="0" rIns="0" bIns="0" rtlCol="0" anchor="ctr"/>
          <a:lstStyle/>
          <a:p>
            <a:pPr marL="0" indent="0">
              <a:buNone/>
            </a:pPr>
            <a:r>
              <a:rPr lang="en-US" sz="1400" b="1" dirty="0">
                <a:solidFill>
                  <a:srgbClr val="1B1F3B"/>
                </a:solidFill>
                <a:latin typeface="Cambria" pitchFamily="34" charset="0"/>
                <a:ea typeface="Cambria" pitchFamily="34" charset="-122"/>
                <a:cs typeface="Cambria" pitchFamily="34" charset="-120"/>
              </a:rPr>
              <a:t>Collecte des données</a:t>
            </a:r>
            <a:endParaRPr lang="en-US" sz="1400" dirty="0"/>
          </a:p>
        </p:txBody>
      </p:sp>
      <p:sp>
        <p:nvSpPr>
          <p:cNvPr id="68" name="Text 21"/>
          <p:cNvSpPr txBox="1"/>
          <p:nvPr/>
        </p:nvSpPr>
        <p:spPr>
          <a:xfrm>
            <a:off x="4553712" y="5166360"/>
            <a:ext cx="3054096" cy="548640"/>
          </a:xfrm>
          <a:prstGeom prst="rect">
            <a:avLst/>
          </a:prstGeom>
          <a:noFill/>
          <a:ln/>
        </p:spPr>
        <p:txBody>
          <a:bodyPr wrap="square" lIns="0" tIns="0" rIns="0" bIns="0" rtlCol="0" anchor="ctr"/>
          <a:lstStyle/>
          <a:p>
            <a:pPr marL="0" indent="0">
              <a:lnSpc>
                <a:spcPct val="115000"/>
              </a:lnSpc>
              <a:buNone/>
            </a:pPr>
            <a:r>
              <a:rPr lang="en-US" sz="1080" dirty="0">
                <a:solidFill>
                  <a:srgbClr val="5C6B8A"/>
                </a:solidFill>
                <a:latin typeface="Calibri" pitchFamily="34" charset="0"/>
                <a:ea typeface="Calibri" pitchFamily="34" charset="-122"/>
                <a:cs typeface="Calibri" pitchFamily="34" charset="-120"/>
              </a:rPr>
              <a:t>Recherches, clics et vues alimentent la personnalisation.</a:t>
            </a:r>
            <a:endParaRPr lang="en-US" sz="1080" dirty="0"/>
          </a:p>
        </p:txBody>
      </p:sp>
      <p:sp>
        <p:nvSpPr>
          <p:cNvPr id="69" name="Shape 22"/>
          <p:cNvSpPr/>
          <p:nvPr/>
        </p:nvSpPr>
        <p:spPr>
          <a:xfrm>
            <a:off x="8046720" y="3931920"/>
            <a:ext cx="3566160" cy="1874520"/>
          </a:xfrm>
          <a:prstGeom prst="rect">
            <a:avLst/>
          </a:prstGeom>
          <a:solidFill>
            <a:srgbClr val="FFFFFF"/>
          </a:solidFill>
          <a:ln/>
          <a:effectLst>
            <a:outerShdw blurRad="63500" dist="25400" dir="5400000" algn="bl" rotWithShape="0">
              <a:srgbClr val="9AA1B8">
                <a:alpha val="25000"/>
              </a:srgbClr>
            </a:outerShdw>
          </a:effectLst>
        </p:spPr>
      </p:sp>
      <p:sp>
        <p:nvSpPr>
          <p:cNvPr id="70" name="Shape 23"/>
          <p:cNvSpPr/>
          <p:nvPr/>
        </p:nvSpPr>
        <p:spPr>
          <a:xfrm>
            <a:off x="8302752" y="4187952"/>
            <a:ext cx="502920" cy="502920"/>
          </a:xfrm>
          <a:prstGeom prst="ellipse">
            <a:avLst/>
          </a:prstGeom>
          <a:solidFill>
            <a:srgbClr val="FF4B5C"/>
          </a:solidFill>
          <a:ln/>
        </p:spPr>
      </p:sp>
      <p:pic>
        <p:nvPicPr>
          <p:cNvPr id="71" name="Image 5" descr="/home/claude/attention_pptx/icons/trendingUp_FFFFFF.png"/>
          <p:cNvPicPr>
            <a:picLocks noChangeAspect="1"/>
          </p:cNvPicPr>
          <p:nvPr/>
        </p:nvPicPr>
        <p:blipFill>
          <a:blip r:embed="rId8"/>
          <a:stretch>
            <a:fillRect/>
          </a:stretch>
        </p:blipFill>
        <p:spPr>
          <a:xfrm>
            <a:off x="8415909" y="4301109"/>
            <a:ext cx="276606" cy="276606"/>
          </a:xfrm>
          <a:prstGeom prst="rect">
            <a:avLst/>
          </a:prstGeom>
        </p:spPr>
      </p:pic>
      <p:sp>
        <p:nvSpPr>
          <p:cNvPr id="72" name="Text 24"/>
          <p:cNvSpPr txBox="1"/>
          <p:nvPr/>
        </p:nvSpPr>
        <p:spPr>
          <a:xfrm>
            <a:off x="8302752" y="4800600"/>
            <a:ext cx="3054096" cy="365760"/>
          </a:xfrm>
          <a:prstGeom prst="rect">
            <a:avLst/>
          </a:prstGeom>
          <a:noFill/>
          <a:ln/>
        </p:spPr>
        <p:txBody>
          <a:bodyPr wrap="square" lIns="0" tIns="0" rIns="0" bIns="0" rtlCol="0" anchor="ctr"/>
          <a:lstStyle/>
          <a:p>
            <a:pPr marL="0" indent="0">
              <a:buNone/>
            </a:pPr>
            <a:r>
              <a:rPr lang="en-US" sz="1400" b="1" dirty="0">
                <a:solidFill>
                  <a:srgbClr val="1B1F3B"/>
                </a:solidFill>
                <a:latin typeface="Cambria" pitchFamily="34" charset="0"/>
                <a:ea typeface="Cambria" pitchFamily="34" charset="-122"/>
                <a:cs typeface="Cambria" pitchFamily="34" charset="-120"/>
              </a:rPr>
              <a:t>Monétisation</a:t>
            </a:r>
            <a:endParaRPr lang="en-US" sz="1400" dirty="0"/>
          </a:p>
        </p:txBody>
      </p:sp>
      <p:sp>
        <p:nvSpPr>
          <p:cNvPr id="73" name="Text 25"/>
          <p:cNvSpPr txBox="1"/>
          <p:nvPr/>
        </p:nvSpPr>
        <p:spPr>
          <a:xfrm>
            <a:off x="8302752" y="5166360"/>
            <a:ext cx="3054096" cy="548640"/>
          </a:xfrm>
          <a:prstGeom prst="rect">
            <a:avLst/>
          </a:prstGeom>
          <a:noFill/>
          <a:ln/>
        </p:spPr>
        <p:txBody>
          <a:bodyPr wrap="square" lIns="0" tIns="0" rIns="0" bIns="0" rtlCol="0" anchor="ctr"/>
          <a:lstStyle/>
          <a:p>
            <a:pPr marL="0" indent="0">
              <a:lnSpc>
                <a:spcPct val="115000"/>
              </a:lnSpc>
              <a:buNone/>
            </a:pPr>
            <a:r>
              <a:rPr lang="en-US" sz="1080" dirty="0">
                <a:solidFill>
                  <a:srgbClr val="5C6B8A"/>
                </a:solidFill>
                <a:latin typeface="Calibri" pitchFamily="34" charset="0"/>
                <a:ea typeface="Calibri" pitchFamily="34" charset="-122"/>
                <a:cs typeface="Calibri" pitchFamily="34" charset="-120"/>
              </a:rPr>
              <a:t>L'attention obtenue devient un espace publicitaire vendable.</a:t>
            </a:r>
            <a:endParaRPr lang="en-US" sz="108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B1F3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PARTIE IV · CHAPITRE 8</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2700" b="1" dirty="0">
                <a:solidFill>
                  <a:srgbClr val="FFFFFF"/>
                </a:solidFill>
                <a:latin typeface="Cambria" pitchFamily="34" charset="0"/>
                <a:ea typeface="Cambria" pitchFamily="34" charset="-122"/>
                <a:cs typeface="Cambria" pitchFamily="34" charset="-120"/>
              </a:rPr>
              <a:t>Quatre plateformes, une même logique</a:t>
            </a:r>
            <a:endParaRPr lang="en-US" sz="2700" dirty="0"/>
          </a:p>
        </p:txBody>
      </p:sp>
      <p:sp>
        <p:nvSpPr>
          <p:cNvPr id="4" name="Shape 2"/>
          <p:cNvSpPr/>
          <p:nvPr/>
        </p:nvSpPr>
        <p:spPr>
          <a:xfrm>
            <a:off x="548640" y="2057400"/>
            <a:ext cx="2606040" cy="2834640"/>
          </a:xfrm>
          <a:prstGeom prst="roundRect">
            <a:avLst>
              <a:gd name="adj" fmla="val 3509"/>
            </a:avLst>
          </a:prstGeom>
          <a:solidFill>
            <a:srgbClr val="252B52"/>
          </a:solidFill>
          <a:ln/>
        </p:spPr>
      </p:sp>
      <p:sp>
        <p:nvSpPr>
          <p:cNvPr id="5" name="Shape 3"/>
          <p:cNvSpPr/>
          <p:nvPr/>
        </p:nvSpPr>
        <p:spPr>
          <a:xfrm>
            <a:off x="1508760" y="2377440"/>
            <a:ext cx="685800" cy="685800"/>
          </a:xfrm>
          <a:prstGeom prst="ellipse">
            <a:avLst/>
          </a:prstGeom>
          <a:solidFill>
            <a:srgbClr val="FF4B5C"/>
          </a:solidFill>
          <a:ln/>
        </p:spPr>
      </p:sp>
      <p:pic>
        <p:nvPicPr>
          <p:cNvPr id="6" name="Image 0" descr="/home/claude/attention_pptx/icons/film_FFFFFF.png"/>
          <p:cNvPicPr>
            <a:picLocks noChangeAspect="1"/>
          </p:cNvPicPr>
          <p:nvPr/>
        </p:nvPicPr>
        <p:blipFill>
          <a:blip r:embed="rId3"/>
          <a:stretch>
            <a:fillRect/>
          </a:stretch>
        </p:blipFill>
        <p:spPr>
          <a:xfrm>
            <a:off x="1663065" y="2531745"/>
            <a:ext cx="377190" cy="377190"/>
          </a:xfrm>
          <a:prstGeom prst="rect">
            <a:avLst/>
          </a:prstGeom>
        </p:spPr>
      </p:pic>
      <p:sp>
        <p:nvSpPr>
          <p:cNvPr id="7" name="Text 4"/>
          <p:cNvSpPr txBox="1"/>
          <p:nvPr/>
        </p:nvSpPr>
        <p:spPr>
          <a:xfrm>
            <a:off x="685800" y="3246120"/>
            <a:ext cx="2331720" cy="36576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TikTok</a:t>
            </a:r>
            <a:endParaRPr lang="en-US" sz="1600" dirty="0"/>
          </a:p>
        </p:txBody>
      </p:sp>
      <p:sp>
        <p:nvSpPr>
          <p:cNvPr id="8" name="Text 5"/>
          <p:cNvSpPr txBox="1"/>
          <p:nvPr/>
        </p:nvSpPr>
        <p:spPr>
          <a:xfrm>
            <a:off x="731520" y="3657600"/>
            <a:ext cx="2240280" cy="1097280"/>
          </a:xfrm>
          <a:prstGeom prst="rect">
            <a:avLst/>
          </a:prstGeom>
          <a:noFill/>
          <a:ln/>
        </p:spPr>
        <p:txBody>
          <a:bodyPr wrap="square" lIns="0" tIns="0" rIns="0" bIns="0" rtlCol="0" anchor="ctr"/>
          <a:lstStyle/>
          <a:p>
            <a:pPr marL="0" indent="0" algn="ctr">
              <a:lnSpc>
                <a:spcPct val="120000"/>
              </a:lnSpc>
              <a:buNone/>
            </a:pPr>
            <a:r>
              <a:rPr lang="en-US" sz="1100" dirty="0">
                <a:solidFill>
                  <a:srgbClr val="C7CCDD"/>
                </a:solidFill>
                <a:latin typeface="Calibri" pitchFamily="34" charset="0"/>
                <a:ea typeface="Calibri" pitchFamily="34" charset="-122"/>
                <a:cs typeface="Calibri" pitchFamily="34" charset="-120"/>
              </a:rPr>
              <a:t>Fil « For You » : vidéos courtes,</a:t>
            </a:r>
            <a:endParaRPr lang="en-US" sz="1100" dirty="0"/>
          </a:p>
          <a:p>
            <a:pPr marL="0" indent="0" algn="ctr">
              <a:lnSpc>
                <a:spcPct val="120000"/>
              </a:lnSpc>
              <a:buNone/>
            </a:pPr>
            <a:r>
              <a:rPr lang="en-US" sz="1100" dirty="0">
                <a:solidFill>
                  <a:srgbClr val="C7CCDD"/>
                </a:solidFill>
                <a:latin typeface="Calibri" pitchFamily="34" charset="0"/>
                <a:ea typeface="Calibri" pitchFamily="34" charset="-122"/>
                <a:cs typeface="Calibri" pitchFamily="34" charset="-120"/>
              </a:rPr>
              <a:t>défilement vertical continu.</a:t>
            </a:r>
            <a:endParaRPr lang="en-US" sz="1100" dirty="0"/>
          </a:p>
        </p:txBody>
      </p:sp>
      <p:sp>
        <p:nvSpPr>
          <p:cNvPr id="9" name="Shape 6"/>
          <p:cNvSpPr/>
          <p:nvPr/>
        </p:nvSpPr>
        <p:spPr>
          <a:xfrm>
            <a:off x="3383280" y="2057400"/>
            <a:ext cx="2606040" cy="2834640"/>
          </a:xfrm>
          <a:prstGeom prst="roundRect">
            <a:avLst>
              <a:gd name="adj" fmla="val 3509"/>
            </a:avLst>
          </a:prstGeom>
          <a:solidFill>
            <a:srgbClr val="252B52"/>
          </a:solidFill>
          <a:ln/>
        </p:spPr>
      </p:sp>
      <p:sp>
        <p:nvSpPr>
          <p:cNvPr id="10" name="Shape 7"/>
          <p:cNvSpPr/>
          <p:nvPr/>
        </p:nvSpPr>
        <p:spPr>
          <a:xfrm>
            <a:off x="4343400" y="2377440"/>
            <a:ext cx="685800" cy="685800"/>
          </a:xfrm>
          <a:prstGeom prst="ellipse">
            <a:avLst/>
          </a:prstGeom>
          <a:solidFill>
            <a:srgbClr val="FF4B5C"/>
          </a:solidFill>
          <a:ln/>
        </p:spPr>
      </p:sp>
      <p:pic>
        <p:nvPicPr>
          <p:cNvPr id="11" name="Image 1" descr="/home/claude/attention_pptx/icons/heart_FFFFFF.png"/>
          <p:cNvPicPr>
            <a:picLocks noChangeAspect="1"/>
          </p:cNvPicPr>
          <p:nvPr/>
        </p:nvPicPr>
        <p:blipFill>
          <a:blip r:embed="rId4"/>
          <a:stretch>
            <a:fillRect/>
          </a:stretch>
        </p:blipFill>
        <p:spPr>
          <a:xfrm>
            <a:off x="4497705" y="2531745"/>
            <a:ext cx="377190" cy="377190"/>
          </a:xfrm>
          <a:prstGeom prst="rect">
            <a:avLst/>
          </a:prstGeom>
        </p:spPr>
      </p:pic>
      <p:sp>
        <p:nvSpPr>
          <p:cNvPr id="12" name="Text 8"/>
          <p:cNvSpPr txBox="1"/>
          <p:nvPr/>
        </p:nvSpPr>
        <p:spPr>
          <a:xfrm>
            <a:off x="3520440" y="3246120"/>
            <a:ext cx="2331720" cy="36576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Instagram</a:t>
            </a:r>
            <a:endParaRPr lang="en-US" sz="1600" dirty="0"/>
          </a:p>
        </p:txBody>
      </p:sp>
      <p:sp>
        <p:nvSpPr>
          <p:cNvPr id="13" name="Text 9"/>
          <p:cNvSpPr txBox="1"/>
          <p:nvPr/>
        </p:nvSpPr>
        <p:spPr>
          <a:xfrm>
            <a:off x="3566160" y="3657600"/>
            <a:ext cx="2240280" cy="1097280"/>
          </a:xfrm>
          <a:prstGeom prst="rect">
            <a:avLst/>
          </a:prstGeom>
          <a:noFill/>
          <a:ln/>
        </p:spPr>
        <p:txBody>
          <a:bodyPr wrap="square" lIns="0" tIns="0" rIns="0" bIns="0" rtlCol="0" anchor="ctr"/>
          <a:lstStyle/>
          <a:p>
            <a:pPr marL="0" indent="0" algn="ctr">
              <a:lnSpc>
                <a:spcPct val="120000"/>
              </a:lnSpc>
              <a:buNone/>
            </a:pPr>
            <a:r>
              <a:rPr lang="en-US" sz="1100" dirty="0">
                <a:solidFill>
                  <a:srgbClr val="C7CCDD"/>
                </a:solidFill>
                <a:latin typeface="Calibri" pitchFamily="34" charset="0"/>
                <a:ea typeface="Calibri" pitchFamily="34" charset="-122"/>
                <a:cs typeface="Calibri" pitchFamily="34" charset="-120"/>
              </a:rPr>
              <a:t>Reels, Stories et interactions</a:t>
            </a:r>
            <a:endParaRPr lang="en-US" sz="1100" dirty="0"/>
          </a:p>
          <a:p>
            <a:pPr marL="0" indent="0" algn="ctr">
              <a:lnSpc>
                <a:spcPct val="120000"/>
              </a:lnSpc>
              <a:buNone/>
            </a:pPr>
            <a:r>
              <a:rPr lang="en-US" sz="1100" dirty="0">
                <a:solidFill>
                  <a:srgbClr val="C7CCDD"/>
                </a:solidFill>
                <a:latin typeface="Calibri" pitchFamily="34" charset="0"/>
                <a:ea typeface="Calibri" pitchFamily="34" charset="-122"/>
                <a:cs typeface="Calibri" pitchFamily="34" charset="-120"/>
              </a:rPr>
              <a:t>visuelles très engageantes.</a:t>
            </a:r>
            <a:endParaRPr lang="en-US" sz="1100" dirty="0"/>
          </a:p>
        </p:txBody>
      </p:sp>
      <p:sp>
        <p:nvSpPr>
          <p:cNvPr id="14" name="Shape 10"/>
          <p:cNvSpPr/>
          <p:nvPr/>
        </p:nvSpPr>
        <p:spPr>
          <a:xfrm>
            <a:off x="6217920" y="2057400"/>
            <a:ext cx="2606040" cy="2834640"/>
          </a:xfrm>
          <a:prstGeom prst="roundRect">
            <a:avLst>
              <a:gd name="adj" fmla="val 3509"/>
            </a:avLst>
          </a:prstGeom>
          <a:solidFill>
            <a:srgbClr val="252B52"/>
          </a:solidFill>
          <a:ln/>
        </p:spPr>
      </p:sp>
      <p:sp>
        <p:nvSpPr>
          <p:cNvPr id="15" name="Shape 11"/>
          <p:cNvSpPr/>
          <p:nvPr/>
        </p:nvSpPr>
        <p:spPr>
          <a:xfrm>
            <a:off x="7178040" y="2377440"/>
            <a:ext cx="685800" cy="685800"/>
          </a:xfrm>
          <a:prstGeom prst="ellipse">
            <a:avLst/>
          </a:prstGeom>
          <a:solidFill>
            <a:srgbClr val="FF4B5C"/>
          </a:solidFill>
          <a:ln/>
        </p:spPr>
      </p:sp>
      <p:pic>
        <p:nvPicPr>
          <p:cNvPr id="16" name="Image 2" descr="/home/claude/attention_pptx/icons/trendingUp_FFFFFF.png"/>
          <p:cNvPicPr>
            <a:picLocks noChangeAspect="1"/>
          </p:cNvPicPr>
          <p:nvPr/>
        </p:nvPicPr>
        <p:blipFill>
          <a:blip r:embed="rId5"/>
          <a:stretch>
            <a:fillRect/>
          </a:stretch>
        </p:blipFill>
        <p:spPr>
          <a:xfrm>
            <a:off x="7332345" y="2531745"/>
            <a:ext cx="377190" cy="377190"/>
          </a:xfrm>
          <a:prstGeom prst="rect">
            <a:avLst/>
          </a:prstGeom>
        </p:spPr>
      </p:pic>
      <p:sp>
        <p:nvSpPr>
          <p:cNvPr id="17" name="Text 12"/>
          <p:cNvSpPr txBox="1"/>
          <p:nvPr/>
        </p:nvSpPr>
        <p:spPr>
          <a:xfrm>
            <a:off x="6355080" y="3246120"/>
            <a:ext cx="2331720" cy="36576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YouTube</a:t>
            </a:r>
            <a:endParaRPr lang="en-US" sz="1600" dirty="0"/>
          </a:p>
        </p:txBody>
      </p:sp>
      <p:sp>
        <p:nvSpPr>
          <p:cNvPr id="18" name="Text 13"/>
          <p:cNvSpPr txBox="1"/>
          <p:nvPr/>
        </p:nvSpPr>
        <p:spPr>
          <a:xfrm>
            <a:off x="6400800" y="3657600"/>
            <a:ext cx="2240280" cy="1097280"/>
          </a:xfrm>
          <a:prstGeom prst="rect">
            <a:avLst/>
          </a:prstGeom>
          <a:noFill/>
          <a:ln/>
        </p:spPr>
        <p:txBody>
          <a:bodyPr wrap="square" lIns="0" tIns="0" rIns="0" bIns="0" rtlCol="0" anchor="ctr"/>
          <a:lstStyle/>
          <a:p>
            <a:pPr marL="0" indent="0" algn="ctr">
              <a:lnSpc>
                <a:spcPct val="120000"/>
              </a:lnSpc>
              <a:buNone/>
            </a:pPr>
            <a:r>
              <a:rPr lang="en-US" sz="1100" dirty="0">
                <a:solidFill>
                  <a:srgbClr val="C7CCDD"/>
                </a:solidFill>
                <a:latin typeface="Calibri" pitchFamily="34" charset="0"/>
                <a:ea typeface="Calibri" pitchFamily="34" charset="-122"/>
                <a:cs typeface="Calibri" pitchFamily="34" charset="-120"/>
              </a:rPr>
              <a:t>Historique de visionnage et de</a:t>
            </a:r>
            <a:endParaRPr lang="en-US" sz="1100" dirty="0"/>
          </a:p>
          <a:p>
            <a:pPr marL="0" indent="0" algn="ctr">
              <a:lnSpc>
                <a:spcPct val="120000"/>
              </a:lnSpc>
              <a:buNone/>
            </a:pPr>
            <a:r>
              <a:rPr lang="en-US" sz="1100" dirty="0">
                <a:solidFill>
                  <a:srgbClr val="C7CCDD"/>
                </a:solidFill>
                <a:latin typeface="Calibri" pitchFamily="34" charset="0"/>
                <a:ea typeface="Calibri" pitchFamily="34" charset="-122"/>
                <a:cs typeface="Calibri" pitchFamily="34" charset="-120"/>
              </a:rPr>
              <a:t>recherche pilotent les Shorts.</a:t>
            </a:r>
            <a:endParaRPr lang="en-US" sz="1100" dirty="0"/>
          </a:p>
        </p:txBody>
      </p:sp>
      <p:sp>
        <p:nvSpPr>
          <p:cNvPr id="19" name="Shape 14"/>
          <p:cNvSpPr/>
          <p:nvPr/>
        </p:nvSpPr>
        <p:spPr>
          <a:xfrm>
            <a:off x="9052560" y="2057400"/>
            <a:ext cx="2606040" cy="2834640"/>
          </a:xfrm>
          <a:prstGeom prst="roundRect">
            <a:avLst>
              <a:gd name="adj" fmla="val 3509"/>
            </a:avLst>
          </a:prstGeom>
          <a:solidFill>
            <a:srgbClr val="252B52"/>
          </a:solidFill>
          <a:ln/>
        </p:spPr>
      </p:sp>
      <p:sp>
        <p:nvSpPr>
          <p:cNvPr id="20" name="Shape 15"/>
          <p:cNvSpPr/>
          <p:nvPr/>
        </p:nvSpPr>
        <p:spPr>
          <a:xfrm>
            <a:off x="10012680" y="2377440"/>
            <a:ext cx="685800" cy="685800"/>
          </a:xfrm>
          <a:prstGeom prst="ellipse">
            <a:avLst/>
          </a:prstGeom>
          <a:solidFill>
            <a:srgbClr val="FF4B5C"/>
          </a:solidFill>
          <a:ln/>
        </p:spPr>
      </p:sp>
      <p:pic>
        <p:nvPicPr>
          <p:cNvPr id="21" name="Image 3" descr="/home/claude/attention_pptx/icons/users_FFFFFF.png"/>
          <p:cNvPicPr>
            <a:picLocks noChangeAspect="1"/>
          </p:cNvPicPr>
          <p:nvPr/>
        </p:nvPicPr>
        <p:blipFill>
          <a:blip r:embed="rId6"/>
          <a:stretch>
            <a:fillRect/>
          </a:stretch>
        </p:blipFill>
        <p:spPr>
          <a:xfrm>
            <a:off x="10166985" y="2531745"/>
            <a:ext cx="377190" cy="377190"/>
          </a:xfrm>
          <a:prstGeom prst="rect">
            <a:avLst/>
          </a:prstGeom>
        </p:spPr>
      </p:pic>
      <p:sp>
        <p:nvSpPr>
          <p:cNvPr id="22" name="Text 16"/>
          <p:cNvSpPr txBox="1"/>
          <p:nvPr/>
        </p:nvSpPr>
        <p:spPr>
          <a:xfrm>
            <a:off x="9189720" y="3246120"/>
            <a:ext cx="2331720" cy="365760"/>
          </a:xfrm>
          <a:prstGeom prst="rect">
            <a:avLst/>
          </a:prstGeom>
          <a:no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Facebook</a:t>
            </a:r>
            <a:endParaRPr lang="en-US" sz="1600" dirty="0"/>
          </a:p>
        </p:txBody>
      </p:sp>
      <p:sp>
        <p:nvSpPr>
          <p:cNvPr id="23" name="Text 17"/>
          <p:cNvSpPr txBox="1"/>
          <p:nvPr/>
        </p:nvSpPr>
        <p:spPr>
          <a:xfrm>
            <a:off x="9235440" y="3657600"/>
            <a:ext cx="2240280" cy="1097280"/>
          </a:xfrm>
          <a:prstGeom prst="rect">
            <a:avLst/>
          </a:prstGeom>
          <a:noFill/>
          <a:ln/>
        </p:spPr>
        <p:txBody>
          <a:bodyPr wrap="square" lIns="0" tIns="0" rIns="0" bIns="0" rtlCol="0" anchor="ctr"/>
          <a:lstStyle/>
          <a:p>
            <a:pPr marL="0" indent="0" algn="ctr">
              <a:lnSpc>
                <a:spcPct val="120000"/>
              </a:lnSpc>
              <a:buNone/>
            </a:pPr>
            <a:r>
              <a:rPr lang="en-US" sz="1100" dirty="0">
                <a:solidFill>
                  <a:srgbClr val="C7CCDD"/>
                </a:solidFill>
                <a:latin typeface="Calibri" pitchFamily="34" charset="0"/>
                <a:ea typeface="Calibri" pitchFamily="34" charset="-122"/>
                <a:cs typeface="Calibri" pitchFamily="34" charset="-120"/>
              </a:rPr>
              <a:t>Classement du fil selon les</a:t>
            </a:r>
            <a:endParaRPr lang="en-US" sz="1100" dirty="0"/>
          </a:p>
          <a:p>
            <a:pPr marL="0" indent="0" algn="ctr">
              <a:lnSpc>
                <a:spcPct val="120000"/>
              </a:lnSpc>
              <a:buNone/>
            </a:pPr>
            <a:r>
              <a:rPr lang="en-US" sz="1100" dirty="0">
                <a:solidFill>
                  <a:srgbClr val="C7CCDD"/>
                </a:solidFill>
                <a:latin typeface="Calibri" pitchFamily="34" charset="0"/>
                <a:ea typeface="Calibri" pitchFamily="34" charset="-122"/>
                <a:cs typeface="Calibri" pitchFamily="34" charset="-120"/>
              </a:rPr>
              <a:t>interactions sociales.</a:t>
            </a:r>
            <a:endParaRPr lang="en-US" sz="1100" dirty="0"/>
          </a:p>
        </p:txBody>
      </p:sp>
      <p:sp>
        <p:nvSpPr>
          <p:cNvPr id="24" name="Text 18"/>
          <p:cNvSpPr txBox="1"/>
          <p:nvPr/>
        </p:nvSpPr>
        <p:spPr>
          <a:xfrm>
            <a:off x="548640" y="5349240"/>
            <a:ext cx="10607040" cy="731520"/>
          </a:xfrm>
          <a:prstGeom prst="rect">
            <a:avLst/>
          </a:prstGeom>
          <a:noFill/>
          <a:ln/>
        </p:spPr>
        <p:txBody>
          <a:bodyPr wrap="square" lIns="0" tIns="0" rIns="0" bIns="0" rtlCol="0" anchor="ctr"/>
          <a:lstStyle/>
          <a:p>
            <a:pPr marL="0" indent="0">
              <a:lnSpc>
                <a:spcPct val="125000"/>
              </a:lnSpc>
              <a:buNone/>
            </a:pPr>
            <a:r>
              <a:rPr lang="en-US" sz="1250" i="1" dirty="0">
                <a:solidFill>
                  <a:srgbClr val="C7CCDD"/>
                </a:solidFill>
                <a:latin typeface="Calibri" pitchFamily="34" charset="0"/>
                <a:ea typeface="Calibri" pitchFamily="34" charset="-122"/>
                <a:cs typeface="Calibri" pitchFamily="34" charset="-120"/>
              </a:rPr>
              <a:t>Données → analyse des comportements → personnalisation → recommandations → engagement → temps passé → publicité → revenus.</a:t>
            </a:r>
            <a:endParaRPr lang="en-US" sz="12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5F2"/>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CHAPITRE 9 · ÉTUDE DE CAS</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3000" b="1" dirty="0">
                <a:solidFill>
                  <a:srgbClr val="1B1F3B"/>
                </a:solidFill>
                <a:latin typeface="Cambria" pitchFamily="34" charset="0"/>
                <a:ea typeface="Cambria" pitchFamily="34" charset="-122"/>
                <a:cs typeface="Cambria" pitchFamily="34" charset="-120"/>
              </a:rPr>
              <a:t>Une journée dans la vie numérique de Kevin, 20 ans</a:t>
            </a:r>
            <a:endParaRPr lang="en-US" sz="3000" dirty="0"/>
          </a:p>
        </p:txBody>
      </p:sp>
      <p:sp>
        <p:nvSpPr>
          <p:cNvPr id="4" name="Shape 2"/>
          <p:cNvSpPr/>
          <p:nvPr/>
        </p:nvSpPr>
        <p:spPr>
          <a:xfrm>
            <a:off x="548640" y="1828800"/>
            <a:ext cx="1783080" cy="3337560"/>
          </a:xfrm>
          <a:prstGeom prst="rect">
            <a:avLst/>
          </a:prstGeom>
          <a:solidFill>
            <a:srgbClr val="FFFFFF"/>
          </a:solidFill>
          <a:ln/>
          <a:effectLst>
            <a:outerShdw blurRad="50800" dist="25400" dir="5400000" algn="bl" rotWithShape="0">
              <a:srgbClr val="9AA1B8">
                <a:alpha val="22000"/>
              </a:srgbClr>
            </a:outerShdw>
          </a:effectLst>
        </p:spPr>
      </p:sp>
      <p:sp>
        <p:nvSpPr>
          <p:cNvPr id="5" name="Shape 3"/>
          <p:cNvSpPr/>
          <p:nvPr/>
        </p:nvSpPr>
        <p:spPr>
          <a:xfrm>
            <a:off x="1188720" y="2057400"/>
            <a:ext cx="502920" cy="502920"/>
          </a:xfrm>
          <a:prstGeom prst="ellipse">
            <a:avLst/>
          </a:prstGeom>
          <a:solidFill>
            <a:srgbClr val="1B1F3B"/>
          </a:solidFill>
          <a:ln/>
        </p:spPr>
      </p:sp>
      <p:pic>
        <p:nvPicPr>
          <p:cNvPr id="6" name="Image 0" descr="/home/claude/attention_pptx/icons/smartphone_FFFFFF.png"/>
          <p:cNvPicPr>
            <a:picLocks noChangeAspect="1"/>
          </p:cNvPicPr>
          <p:nvPr/>
        </p:nvPicPr>
        <p:blipFill>
          <a:blip r:embed="rId3"/>
          <a:stretch>
            <a:fillRect/>
          </a:stretch>
        </p:blipFill>
        <p:spPr>
          <a:xfrm>
            <a:off x="1301877" y="2170557"/>
            <a:ext cx="276606" cy="276606"/>
          </a:xfrm>
          <a:prstGeom prst="rect">
            <a:avLst/>
          </a:prstGeom>
        </p:spPr>
      </p:pic>
      <p:sp>
        <p:nvSpPr>
          <p:cNvPr id="7" name="Text 4"/>
          <p:cNvSpPr txBox="1"/>
          <p:nvPr/>
        </p:nvSpPr>
        <p:spPr>
          <a:xfrm>
            <a:off x="640080" y="2697480"/>
            <a:ext cx="1600200" cy="274320"/>
          </a:xfrm>
          <a:prstGeom prst="rect">
            <a:avLst/>
          </a:prstGeom>
          <a:noFill/>
          <a:ln/>
        </p:spPr>
        <p:txBody>
          <a:bodyPr wrap="square" lIns="0" tIns="0" rIns="0" bIns="0" rtlCol="0" anchor="ctr"/>
          <a:lstStyle/>
          <a:p>
            <a:pPr marL="0" indent="0" algn="ctr">
              <a:buNone/>
            </a:pPr>
            <a:r>
              <a:rPr lang="en-US" sz="950" b="1" kern="0" spc="100" dirty="0">
                <a:solidFill>
                  <a:srgbClr val="FF4B5C"/>
                </a:solidFill>
                <a:latin typeface="Calibri" pitchFamily="34" charset="0"/>
                <a:ea typeface="Calibri" pitchFamily="34" charset="-122"/>
                <a:cs typeface="Calibri" pitchFamily="34" charset="-120"/>
              </a:rPr>
              <a:t>MATIN</a:t>
            </a:r>
            <a:endParaRPr lang="en-US" sz="950" dirty="0"/>
          </a:p>
        </p:txBody>
      </p:sp>
      <p:sp>
        <p:nvSpPr>
          <p:cNvPr id="8" name="Text 5"/>
          <p:cNvSpPr txBox="1"/>
          <p:nvPr/>
        </p:nvSpPr>
        <p:spPr>
          <a:xfrm>
            <a:off x="640080" y="2971800"/>
            <a:ext cx="1600200" cy="320040"/>
          </a:xfrm>
          <a:prstGeom prst="rect">
            <a:avLst/>
          </a:prstGeom>
          <a:noFill/>
          <a:ln/>
        </p:spPr>
        <p:txBody>
          <a:bodyPr wrap="square" lIns="0" tIns="0" rIns="0" bIns="0" rtlCol="0" anchor="ctr"/>
          <a:lstStyle/>
          <a:p>
            <a:pPr marL="0" indent="0" algn="ctr">
              <a:buNone/>
            </a:pPr>
            <a:r>
              <a:rPr lang="en-US" sz="1300" b="1" dirty="0">
                <a:solidFill>
                  <a:srgbClr val="1B1F3B"/>
                </a:solidFill>
                <a:latin typeface="Cambria" pitchFamily="34" charset="0"/>
                <a:ea typeface="Cambria" pitchFamily="34" charset="-122"/>
                <a:cs typeface="Cambria" pitchFamily="34" charset="-120"/>
              </a:rPr>
              <a:t>TikTok</a:t>
            </a:r>
            <a:endParaRPr lang="en-US" sz="1300" dirty="0"/>
          </a:p>
        </p:txBody>
      </p:sp>
      <p:sp>
        <p:nvSpPr>
          <p:cNvPr id="9" name="Text 6"/>
          <p:cNvSpPr txBox="1"/>
          <p:nvPr/>
        </p:nvSpPr>
        <p:spPr>
          <a:xfrm>
            <a:off x="658368" y="3337560"/>
            <a:ext cx="1563624" cy="1737360"/>
          </a:xfrm>
          <a:prstGeom prst="rect">
            <a:avLst/>
          </a:prstGeom>
          <a:noFill/>
          <a:ln/>
        </p:spPr>
        <p:txBody>
          <a:bodyPr wrap="square" lIns="0" tIns="0" rIns="0" bIns="0" rtlCol="0" anchor="ctr"/>
          <a:lstStyle/>
          <a:p>
            <a:pPr marL="0" indent="0" algn="ctr">
              <a:lnSpc>
                <a:spcPct val="118000"/>
              </a:lnSpc>
              <a:buNone/>
            </a:pPr>
            <a:r>
              <a:rPr lang="en-US" sz="980" dirty="0">
                <a:solidFill>
                  <a:srgbClr val="5C6B8A"/>
                </a:solidFill>
                <a:latin typeface="Calibri" pitchFamily="34" charset="0"/>
                <a:ea typeface="Calibri" pitchFamily="34" charset="-122"/>
                <a:cs typeface="Calibri" pitchFamily="34" charset="-120"/>
              </a:rPr>
              <a:t>Football, mode, tech : ses interactions orientent le fil « Pour toi ».</a:t>
            </a:r>
            <a:endParaRPr lang="en-US" sz="980" dirty="0"/>
          </a:p>
        </p:txBody>
      </p:sp>
      <p:sp>
        <p:nvSpPr>
          <p:cNvPr id="10" name="Shape 7"/>
          <p:cNvSpPr/>
          <p:nvPr/>
        </p:nvSpPr>
        <p:spPr>
          <a:xfrm>
            <a:off x="2459736" y="1828800"/>
            <a:ext cx="1783080" cy="3337560"/>
          </a:xfrm>
          <a:prstGeom prst="rect">
            <a:avLst/>
          </a:prstGeom>
          <a:solidFill>
            <a:srgbClr val="FFFFFF"/>
          </a:solidFill>
          <a:ln/>
          <a:effectLst>
            <a:outerShdw blurRad="50800" dist="25400" dir="5400000" algn="bl" rotWithShape="0">
              <a:srgbClr val="9AA1B8">
                <a:alpha val="22000"/>
              </a:srgbClr>
            </a:outerShdw>
          </a:effectLst>
        </p:spPr>
      </p:sp>
      <p:sp>
        <p:nvSpPr>
          <p:cNvPr id="11" name="Shape 8"/>
          <p:cNvSpPr/>
          <p:nvPr/>
        </p:nvSpPr>
        <p:spPr>
          <a:xfrm>
            <a:off x="3099816" y="2057400"/>
            <a:ext cx="502920" cy="502920"/>
          </a:xfrm>
          <a:prstGeom prst="ellipse">
            <a:avLst/>
          </a:prstGeom>
          <a:solidFill>
            <a:srgbClr val="FF4B5C"/>
          </a:solidFill>
          <a:ln/>
        </p:spPr>
      </p:sp>
      <p:pic>
        <p:nvPicPr>
          <p:cNvPr id="12" name="Image 1" descr="/home/claude/attention_pptx/icons/heart_FFFFFF.png"/>
          <p:cNvPicPr>
            <a:picLocks noChangeAspect="1"/>
          </p:cNvPicPr>
          <p:nvPr/>
        </p:nvPicPr>
        <p:blipFill>
          <a:blip r:embed="rId4"/>
          <a:stretch>
            <a:fillRect/>
          </a:stretch>
        </p:blipFill>
        <p:spPr>
          <a:xfrm>
            <a:off x="3212973" y="2170557"/>
            <a:ext cx="276606" cy="276606"/>
          </a:xfrm>
          <a:prstGeom prst="rect">
            <a:avLst/>
          </a:prstGeom>
        </p:spPr>
      </p:pic>
      <p:sp>
        <p:nvSpPr>
          <p:cNvPr id="13" name="Text 9"/>
          <p:cNvSpPr txBox="1"/>
          <p:nvPr/>
        </p:nvSpPr>
        <p:spPr>
          <a:xfrm>
            <a:off x="2551176" y="2697480"/>
            <a:ext cx="1600200" cy="274320"/>
          </a:xfrm>
          <a:prstGeom prst="rect">
            <a:avLst/>
          </a:prstGeom>
          <a:noFill/>
          <a:ln/>
        </p:spPr>
        <p:txBody>
          <a:bodyPr wrap="square" lIns="0" tIns="0" rIns="0" bIns="0" rtlCol="0" anchor="ctr"/>
          <a:lstStyle/>
          <a:p>
            <a:pPr marL="0" indent="0" algn="ctr">
              <a:buNone/>
            </a:pPr>
            <a:r>
              <a:rPr lang="en-US" sz="950" b="1" kern="0" spc="100" dirty="0">
                <a:solidFill>
                  <a:srgbClr val="FF4B5C"/>
                </a:solidFill>
                <a:latin typeface="Calibri" pitchFamily="34" charset="0"/>
                <a:ea typeface="Calibri" pitchFamily="34" charset="-122"/>
                <a:cs typeface="Calibri" pitchFamily="34" charset="-120"/>
              </a:rPr>
              <a:t>SUITE</a:t>
            </a:r>
            <a:endParaRPr lang="en-US" sz="950" dirty="0"/>
          </a:p>
        </p:txBody>
      </p:sp>
      <p:sp>
        <p:nvSpPr>
          <p:cNvPr id="14" name="Text 10"/>
          <p:cNvSpPr txBox="1"/>
          <p:nvPr/>
        </p:nvSpPr>
        <p:spPr>
          <a:xfrm>
            <a:off x="2551176" y="2971800"/>
            <a:ext cx="1600200" cy="320040"/>
          </a:xfrm>
          <a:prstGeom prst="rect">
            <a:avLst/>
          </a:prstGeom>
          <a:noFill/>
          <a:ln/>
        </p:spPr>
        <p:txBody>
          <a:bodyPr wrap="square" lIns="0" tIns="0" rIns="0" bIns="0" rtlCol="0" anchor="ctr"/>
          <a:lstStyle/>
          <a:p>
            <a:pPr marL="0" indent="0" algn="ctr">
              <a:buNone/>
            </a:pPr>
            <a:r>
              <a:rPr lang="en-US" sz="1300" b="1" dirty="0">
                <a:solidFill>
                  <a:srgbClr val="1B1F3B"/>
                </a:solidFill>
                <a:latin typeface="Cambria" pitchFamily="34" charset="0"/>
                <a:ea typeface="Cambria" pitchFamily="34" charset="-122"/>
                <a:cs typeface="Cambria" pitchFamily="34" charset="-120"/>
              </a:rPr>
              <a:t>Instagram</a:t>
            </a:r>
            <a:endParaRPr lang="en-US" sz="1300" dirty="0"/>
          </a:p>
        </p:txBody>
      </p:sp>
      <p:sp>
        <p:nvSpPr>
          <p:cNvPr id="15" name="Text 11"/>
          <p:cNvSpPr txBox="1"/>
          <p:nvPr/>
        </p:nvSpPr>
        <p:spPr>
          <a:xfrm>
            <a:off x="2569464" y="3337560"/>
            <a:ext cx="1563624" cy="1737360"/>
          </a:xfrm>
          <a:prstGeom prst="rect">
            <a:avLst/>
          </a:prstGeom>
          <a:noFill/>
          <a:ln/>
        </p:spPr>
        <p:txBody>
          <a:bodyPr wrap="square" lIns="0" tIns="0" rIns="0" bIns="0" rtlCol="0" anchor="ctr"/>
          <a:lstStyle/>
          <a:p>
            <a:pPr marL="0" indent="0" algn="ctr">
              <a:lnSpc>
                <a:spcPct val="118000"/>
              </a:lnSpc>
              <a:buNone/>
            </a:pPr>
            <a:r>
              <a:rPr lang="en-US" sz="980" dirty="0">
                <a:solidFill>
                  <a:srgbClr val="5C6B8A"/>
                </a:solidFill>
                <a:latin typeface="Calibri" pitchFamily="34" charset="0"/>
                <a:ea typeface="Calibri" pitchFamily="34" charset="-122"/>
                <a:cs typeface="Calibri" pitchFamily="34" charset="-120"/>
              </a:rPr>
              <a:t>Reels mode → publicités chaussures et vêtements.</a:t>
            </a:r>
            <a:endParaRPr lang="en-US" sz="980" dirty="0"/>
          </a:p>
        </p:txBody>
      </p:sp>
      <p:sp>
        <p:nvSpPr>
          <p:cNvPr id="16" name="Shape 12"/>
          <p:cNvSpPr/>
          <p:nvPr/>
        </p:nvSpPr>
        <p:spPr>
          <a:xfrm>
            <a:off x="4370832" y="1828800"/>
            <a:ext cx="1783080" cy="3337560"/>
          </a:xfrm>
          <a:prstGeom prst="rect">
            <a:avLst/>
          </a:prstGeom>
          <a:solidFill>
            <a:srgbClr val="FFFFFF"/>
          </a:solidFill>
          <a:ln/>
          <a:effectLst>
            <a:outerShdw blurRad="50800" dist="25400" dir="5400000" algn="bl" rotWithShape="0">
              <a:srgbClr val="9AA1B8">
                <a:alpha val="22000"/>
              </a:srgbClr>
            </a:outerShdw>
          </a:effectLst>
        </p:spPr>
      </p:sp>
      <p:sp>
        <p:nvSpPr>
          <p:cNvPr id="17" name="Shape 13"/>
          <p:cNvSpPr/>
          <p:nvPr/>
        </p:nvSpPr>
        <p:spPr>
          <a:xfrm>
            <a:off x="5010912" y="2057400"/>
            <a:ext cx="502920" cy="502920"/>
          </a:xfrm>
          <a:prstGeom prst="ellipse">
            <a:avLst/>
          </a:prstGeom>
          <a:solidFill>
            <a:srgbClr val="1B1F3B"/>
          </a:solidFill>
          <a:ln/>
        </p:spPr>
      </p:sp>
      <p:pic>
        <p:nvPicPr>
          <p:cNvPr id="18" name="Image 2" descr="/home/claude/attention_pptx/icons/film_FFFFFF.png"/>
          <p:cNvPicPr>
            <a:picLocks noChangeAspect="1"/>
          </p:cNvPicPr>
          <p:nvPr/>
        </p:nvPicPr>
        <p:blipFill>
          <a:blip r:embed="rId5"/>
          <a:stretch>
            <a:fillRect/>
          </a:stretch>
        </p:blipFill>
        <p:spPr>
          <a:xfrm>
            <a:off x="5124069" y="2170557"/>
            <a:ext cx="276606" cy="276606"/>
          </a:xfrm>
          <a:prstGeom prst="rect">
            <a:avLst/>
          </a:prstGeom>
        </p:spPr>
      </p:pic>
      <p:sp>
        <p:nvSpPr>
          <p:cNvPr id="19" name="Text 14"/>
          <p:cNvSpPr txBox="1"/>
          <p:nvPr/>
        </p:nvSpPr>
        <p:spPr>
          <a:xfrm>
            <a:off x="4462272" y="2697480"/>
            <a:ext cx="1600200" cy="274320"/>
          </a:xfrm>
          <a:prstGeom prst="rect">
            <a:avLst/>
          </a:prstGeom>
          <a:noFill/>
          <a:ln/>
        </p:spPr>
        <p:txBody>
          <a:bodyPr wrap="square" lIns="0" tIns="0" rIns="0" bIns="0" rtlCol="0" anchor="ctr"/>
          <a:lstStyle/>
          <a:p>
            <a:pPr marL="0" indent="0" algn="ctr">
              <a:buNone/>
            </a:pPr>
            <a:r>
              <a:rPr lang="en-US" sz="950" b="1" kern="0" spc="100" dirty="0">
                <a:solidFill>
                  <a:srgbClr val="FF4B5C"/>
                </a:solidFill>
                <a:latin typeface="Calibri" pitchFamily="34" charset="0"/>
                <a:ea typeface="Calibri" pitchFamily="34" charset="-122"/>
                <a:cs typeface="Calibri" pitchFamily="34" charset="-120"/>
              </a:rPr>
              <a:t>APRÈS-MIDI</a:t>
            </a:r>
            <a:endParaRPr lang="en-US" sz="950" dirty="0"/>
          </a:p>
        </p:txBody>
      </p:sp>
      <p:sp>
        <p:nvSpPr>
          <p:cNvPr id="20" name="Text 15"/>
          <p:cNvSpPr txBox="1"/>
          <p:nvPr/>
        </p:nvSpPr>
        <p:spPr>
          <a:xfrm>
            <a:off x="4462272" y="2971800"/>
            <a:ext cx="1600200" cy="320040"/>
          </a:xfrm>
          <a:prstGeom prst="rect">
            <a:avLst/>
          </a:prstGeom>
          <a:noFill/>
          <a:ln/>
        </p:spPr>
        <p:txBody>
          <a:bodyPr wrap="square" lIns="0" tIns="0" rIns="0" bIns="0" rtlCol="0" anchor="ctr"/>
          <a:lstStyle/>
          <a:p>
            <a:pPr marL="0" indent="0" algn="ctr">
              <a:buNone/>
            </a:pPr>
            <a:r>
              <a:rPr lang="en-US" sz="1300" b="1" dirty="0">
                <a:solidFill>
                  <a:srgbClr val="1B1F3B"/>
                </a:solidFill>
                <a:latin typeface="Cambria" pitchFamily="34" charset="0"/>
                <a:ea typeface="Cambria" pitchFamily="34" charset="-122"/>
                <a:cs typeface="Cambria" pitchFamily="34" charset="-120"/>
              </a:rPr>
              <a:t>YouTube</a:t>
            </a:r>
            <a:endParaRPr lang="en-US" sz="1300" dirty="0"/>
          </a:p>
        </p:txBody>
      </p:sp>
      <p:sp>
        <p:nvSpPr>
          <p:cNvPr id="21" name="Text 16"/>
          <p:cNvSpPr txBox="1"/>
          <p:nvPr/>
        </p:nvSpPr>
        <p:spPr>
          <a:xfrm>
            <a:off x="4480560" y="3337560"/>
            <a:ext cx="1563624" cy="1737360"/>
          </a:xfrm>
          <a:prstGeom prst="rect">
            <a:avLst/>
          </a:prstGeom>
          <a:noFill/>
          <a:ln/>
        </p:spPr>
        <p:txBody>
          <a:bodyPr wrap="square" lIns="0" tIns="0" rIns="0" bIns="0" rtlCol="0" anchor="ctr"/>
          <a:lstStyle/>
          <a:p>
            <a:pPr marL="0" indent="0" algn="ctr">
              <a:lnSpc>
                <a:spcPct val="118000"/>
              </a:lnSpc>
              <a:buNone/>
            </a:pPr>
            <a:r>
              <a:rPr lang="en-US" sz="980" dirty="0">
                <a:solidFill>
                  <a:srgbClr val="5C6B8A"/>
                </a:solidFill>
                <a:latin typeface="Calibri" pitchFamily="34" charset="0"/>
                <a:ea typeface="Calibri" pitchFamily="34" charset="-122"/>
                <a:cs typeface="Calibri" pitchFamily="34" charset="-120"/>
              </a:rPr>
              <a:t>Vidéo après vidéo, l'historique affine les recommandations.</a:t>
            </a:r>
            <a:endParaRPr lang="en-US" sz="980" dirty="0"/>
          </a:p>
        </p:txBody>
      </p:sp>
      <p:sp>
        <p:nvSpPr>
          <p:cNvPr id="22" name="Shape 17"/>
          <p:cNvSpPr/>
          <p:nvPr/>
        </p:nvSpPr>
        <p:spPr>
          <a:xfrm>
            <a:off x="6281928" y="1828800"/>
            <a:ext cx="1783080" cy="3337560"/>
          </a:xfrm>
          <a:prstGeom prst="rect">
            <a:avLst/>
          </a:prstGeom>
          <a:solidFill>
            <a:srgbClr val="FFFFFF"/>
          </a:solidFill>
          <a:ln/>
          <a:effectLst>
            <a:outerShdw blurRad="50800" dist="25400" dir="5400000" algn="bl" rotWithShape="0">
              <a:srgbClr val="9AA1B8">
                <a:alpha val="22000"/>
              </a:srgbClr>
            </a:outerShdw>
          </a:effectLst>
        </p:spPr>
      </p:sp>
      <p:sp>
        <p:nvSpPr>
          <p:cNvPr id="23" name="Shape 18"/>
          <p:cNvSpPr/>
          <p:nvPr/>
        </p:nvSpPr>
        <p:spPr>
          <a:xfrm>
            <a:off x="6922008" y="2057400"/>
            <a:ext cx="502920" cy="502920"/>
          </a:xfrm>
          <a:prstGeom prst="ellipse">
            <a:avLst/>
          </a:prstGeom>
          <a:solidFill>
            <a:srgbClr val="FF4B5C"/>
          </a:solidFill>
          <a:ln/>
        </p:spPr>
      </p:sp>
      <p:pic>
        <p:nvPicPr>
          <p:cNvPr id="24" name="Image 3" descr="/home/claude/attention_pptx/icons/search_FFFFFF.png"/>
          <p:cNvPicPr>
            <a:picLocks noChangeAspect="1"/>
          </p:cNvPicPr>
          <p:nvPr/>
        </p:nvPicPr>
        <p:blipFill>
          <a:blip r:embed="rId6"/>
          <a:stretch>
            <a:fillRect/>
          </a:stretch>
        </p:blipFill>
        <p:spPr>
          <a:xfrm>
            <a:off x="7035165" y="2170557"/>
            <a:ext cx="276606" cy="276606"/>
          </a:xfrm>
          <a:prstGeom prst="rect">
            <a:avLst/>
          </a:prstGeom>
        </p:spPr>
      </p:pic>
      <p:sp>
        <p:nvSpPr>
          <p:cNvPr id="25" name="Text 19"/>
          <p:cNvSpPr txBox="1"/>
          <p:nvPr/>
        </p:nvSpPr>
        <p:spPr>
          <a:xfrm>
            <a:off x="6373368" y="2697480"/>
            <a:ext cx="1600200" cy="274320"/>
          </a:xfrm>
          <a:prstGeom prst="rect">
            <a:avLst/>
          </a:prstGeom>
          <a:noFill/>
          <a:ln/>
        </p:spPr>
        <p:txBody>
          <a:bodyPr wrap="square" lIns="0" tIns="0" rIns="0" bIns="0" rtlCol="0" anchor="ctr"/>
          <a:lstStyle/>
          <a:p>
            <a:pPr marL="0" indent="0" algn="ctr">
              <a:buNone/>
            </a:pPr>
            <a:r>
              <a:rPr lang="en-US" sz="950" b="1" kern="0" spc="100" dirty="0">
                <a:solidFill>
                  <a:srgbClr val="FF4B5C"/>
                </a:solidFill>
                <a:latin typeface="Calibri" pitchFamily="34" charset="0"/>
                <a:ea typeface="Calibri" pitchFamily="34" charset="-122"/>
                <a:cs typeface="Calibri" pitchFamily="34" charset="-120"/>
              </a:rPr>
              <a:t>RECHERCHE</a:t>
            </a:r>
            <a:endParaRPr lang="en-US" sz="950" dirty="0"/>
          </a:p>
        </p:txBody>
      </p:sp>
      <p:sp>
        <p:nvSpPr>
          <p:cNvPr id="26" name="Text 20"/>
          <p:cNvSpPr txBox="1"/>
          <p:nvPr/>
        </p:nvSpPr>
        <p:spPr>
          <a:xfrm>
            <a:off x="6373368" y="2971800"/>
            <a:ext cx="1600200" cy="320040"/>
          </a:xfrm>
          <a:prstGeom prst="rect">
            <a:avLst/>
          </a:prstGeom>
          <a:noFill/>
          <a:ln/>
        </p:spPr>
        <p:txBody>
          <a:bodyPr wrap="square" lIns="0" tIns="0" rIns="0" bIns="0" rtlCol="0" anchor="ctr"/>
          <a:lstStyle/>
          <a:p>
            <a:pPr marL="0" indent="0" algn="ctr">
              <a:buNone/>
            </a:pPr>
            <a:r>
              <a:rPr lang="en-US" sz="1300" b="1" dirty="0">
                <a:solidFill>
                  <a:srgbClr val="1B1F3B"/>
                </a:solidFill>
                <a:latin typeface="Cambria" pitchFamily="34" charset="0"/>
                <a:ea typeface="Cambria" pitchFamily="34" charset="-122"/>
                <a:cs typeface="Cambria" pitchFamily="34" charset="-120"/>
              </a:rPr>
              <a:t>Google</a:t>
            </a:r>
            <a:endParaRPr lang="en-US" sz="1300" dirty="0"/>
          </a:p>
        </p:txBody>
      </p:sp>
      <p:sp>
        <p:nvSpPr>
          <p:cNvPr id="27" name="Text 21"/>
          <p:cNvSpPr txBox="1"/>
          <p:nvPr/>
        </p:nvSpPr>
        <p:spPr>
          <a:xfrm>
            <a:off x="6391656" y="3337560"/>
            <a:ext cx="1563624" cy="1737360"/>
          </a:xfrm>
          <a:prstGeom prst="rect">
            <a:avLst/>
          </a:prstGeom>
          <a:noFill/>
          <a:ln/>
        </p:spPr>
        <p:txBody>
          <a:bodyPr wrap="square" lIns="0" tIns="0" rIns="0" bIns="0" rtlCol="0" anchor="ctr"/>
          <a:lstStyle/>
          <a:p>
            <a:pPr marL="0" indent="0" algn="ctr">
              <a:lnSpc>
                <a:spcPct val="118000"/>
              </a:lnSpc>
              <a:buNone/>
            </a:pPr>
            <a:r>
              <a:rPr lang="en-US" sz="980" dirty="0">
                <a:solidFill>
                  <a:srgbClr val="5C6B8A"/>
                </a:solidFill>
                <a:latin typeface="Calibri" pitchFamily="34" charset="0"/>
                <a:ea typeface="Calibri" pitchFamily="34" charset="-122"/>
                <a:cs typeface="Calibri" pitchFamily="34" charset="-120"/>
              </a:rPr>
              <a:t>Une recherche « chaussures » devient une nouvelle trace.</a:t>
            </a:r>
            <a:endParaRPr lang="en-US" sz="980" dirty="0"/>
          </a:p>
        </p:txBody>
      </p:sp>
      <p:sp>
        <p:nvSpPr>
          <p:cNvPr id="28" name="Shape 22"/>
          <p:cNvSpPr/>
          <p:nvPr/>
        </p:nvSpPr>
        <p:spPr>
          <a:xfrm>
            <a:off x="8193024" y="1828800"/>
            <a:ext cx="1783080" cy="3337560"/>
          </a:xfrm>
          <a:prstGeom prst="rect">
            <a:avLst/>
          </a:prstGeom>
          <a:solidFill>
            <a:srgbClr val="FFFFFF"/>
          </a:solidFill>
          <a:ln/>
          <a:effectLst>
            <a:outerShdw blurRad="50800" dist="25400" dir="5400000" algn="bl" rotWithShape="0">
              <a:srgbClr val="9AA1B8">
                <a:alpha val="22000"/>
              </a:srgbClr>
            </a:outerShdw>
          </a:effectLst>
        </p:spPr>
      </p:sp>
      <p:sp>
        <p:nvSpPr>
          <p:cNvPr id="29" name="Shape 23"/>
          <p:cNvSpPr/>
          <p:nvPr/>
        </p:nvSpPr>
        <p:spPr>
          <a:xfrm>
            <a:off x="8833104" y="2057400"/>
            <a:ext cx="502920" cy="502920"/>
          </a:xfrm>
          <a:prstGeom prst="ellipse">
            <a:avLst/>
          </a:prstGeom>
          <a:solidFill>
            <a:srgbClr val="1B1F3B"/>
          </a:solidFill>
          <a:ln/>
        </p:spPr>
      </p:sp>
      <p:pic>
        <p:nvPicPr>
          <p:cNvPr id="30" name="Image 4" descr="/home/claude/attention_pptx/icons/messageCircle_FFFFFF.png"/>
          <p:cNvPicPr>
            <a:picLocks noChangeAspect="1"/>
          </p:cNvPicPr>
          <p:nvPr/>
        </p:nvPicPr>
        <p:blipFill>
          <a:blip r:embed="rId7"/>
          <a:stretch>
            <a:fillRect/>
          </a:stretch>
        </p:blipFill>
        <p:spPr>
          <a:xfrm>
            <a:off x="8946261" y="2170557"/>
            <a:ext cx="276606" cy="276606"/>
          </a:xfrm>
          <a:prstGeom prst="rect">
            <a:avLst/>
          </a:prstGeom>
        </p:spPr>
      </p:pic>
      <p:sp>
        <p:nvSpPr>
          <p:cNvPr id="31" name="Text 24"/>
          <p:cNvSpPr txBox="1"/>
          <p:nvPr/>
        </p:nvSpPr>
        <p:spPr>
          <a:xfrm>
            <a:off x="8284464" y="2697480"/>
            <a:ext cx="1600200" cy="274320"/>
          </a:xfrm>
          <a:prstGeom prst="rect">
            <a:avLst/>
          </a:prstGeom>
          <a:noFill/>
          <a:ln/>
        </p:spPr>
        <p:txBody>
          <a:bodyPr wrap="square" lIns="0" tIns="0" rIns="0" bIns="0" rtlCol="0" anchor="ctr"/>
          <a:lstStyle/>
          <a:p>
            <a:pPr marL="0" indent="0" algn="ctr">
              <a:buNone/>
            </a:pPr>
            <a:r>
              <a:rPr lang="en-US" sz="950" b="1" kern="0" spc="100" dirty="0">
                <a:solidFill>
                  <a:srgbClr val="FF4B5C"/>
                </a:solidFill>
                <a:latin typeface="Calibri" pitchFamily="34" charset="0"/>
                <a:ea typeface="Calibri" pitchFamily="34" charset="-122"/>
                <a:cs typeface="Calibri" pitchFamily="34" charset="-120"/>
              </a:rPr>
              <a:t>SOIR</a:t>
            </a:r>
            <a:endParaRPr lang="en-US" sz="950" dirty="0"/>
          </a:p>
        </p:txBody>
      </p:sp>
      <p:sp>
        <p:nvSpPr>
          <p:cNvPr id="32" name="Text 25"/>
          <p:cNvSpPr txBox="1"/>
          <p:nvPr/>
        </p:nvSpPr>
        <p:spPr>
          <a:xfrm>
            <a:off x="8284464" y="2971800"/>
            <a:ext cx="1600200" cy="320040"/>
          </a:xfrm>
          <a:prstGeom prst="rect">
            <a:avLst/>
          </a:prstGeom>
          <a:noFill/>
          <a:ln/>
        </p:spPr>
        <p:txBody>
          <a:bodyPr wrap="square" lIns="0" tIns="0" rIns="0" bIns="0" rtlCol="0" anchor="ctr"/>
          <a:lstStyle/>
          <a:p>
            <a:pPr marL="0" indent="0" algn="ctr">
              <a:buNone/>
            </a:pPr>
            <a:r>
              <a:rPr lang="en-US" sz="1300" b="1" dirty="0">
                <a:solidFill>
                  <a:srgbClr val="1B1F3B"/>
                </a:solidFill>
                <a:latin typeface="Cambria" pitchFamily="34" charset="0"/>
                <a:ea typeface="Cambria" pitchFamily="34" charset="-122"/>
                <a:cs typeface="Cambria" pitchFamily="34" charset="-120"/>
              </a:rPr>
              <a:t>WhatsApp</a:t>
            </a:r>
            <a:endParaRPr lang="en-US" sz="1300" dirty="0"/>
          </a:p>
        </p:txBody>
      </p:sp>
      <p:sp>
        <p:nvSpPr>
          <p:cNvPr id="33" name="Text 26"/>
          <p:cNvSpPr txBox="1"/>
          <p:nvPr/>
        </p:nvSpPr>
        <p:spPr>
          <a:xfrm>
            <a:off x="8302752" y="3337560"/>
            <a:ext cx="1563624" cy="1737360"/>
          </a:xfrm>
          <a:prstGeom prst="rect">
            <a:avLst/>
          </a:prstGeom>
          <a:noFill/>
          <a:ln/>
        </p:spPr>
        <p:txBody>
          <a:bodyPr wrap="square" lIns="0" tIns="0" rIns="0" bIns="0" rtlCol="0" anchor="ctr"/>
          <a:lstStyle/>
          <a:p>
            <a:pPr marL="0" indent="0" algn="ctr">
              <a:lnSpc>
                <a:spcPct val="118000"/>
              </a:lnSpc>
              <a:buNone/>
            </a:pPr>
            <a:r>
              <a:rPr lang="en-US" sz="980" dirty="0">
                <a:solidFill>
                  <a:srgbClr val="5C6B8A"/>
                </a:solidFill>
                <a:latin typeface="Calibri" pitchFamily="34" charset="0"/>
                <a:ea typeface="Calibri" pitchFamily="34" charset="-122"/>
                <a:cs typeface="Calibri" pitchFamily="34" charset="-120"/>
              </a:rPr>
              <a:t>Partage social : un contenu circule d'une plateforme à l'autre.</a:t>
            </a:r>
            <a:endParaRPr lang="en-US" sz="980" dirty="0"/>
          </a:p>
        </p:txBody>
      </p:sp>
      <p:sp>
        <p:nvSpPr>
          <p:cNvPr id="34" name="Shape 27"/>
          <p:cNvSpPr/>
          <p:nvPr/>
        </p:nvSpPr>
        <p:spPr>
          <a:xfrm>
            <a:off x="10104120" y="1828800"/>
            <a:ext cx="1783080" cy="3337560"/>
          </a:xfrm>
          <a:prstGeom prst="rect">
            <a:avLst/>
          </a:prstGeom>
          <a:solidFill>
            <a:srgbClr val="FFFFFF"/>
          </a:solidFill>
          <a:ln/>
          <a:effectLst>
            <a:outerShdw blurRad="50800" dist="25400" dir="5400000" algn="bl" rotWithShape="0">
              <a:srgbClr val="9AA1B8">
                <a:alpha val="22000"/>
              </a:srgbClr>
            </a:outerShdw>
          </a:effectLst>
        </p:spPr>
      </p:sp>
      <p:sp>
        <p:nvSpPr>
          <p:cNvPr id="35" name="Shape 28"/>
          <p:cNvSpPr/>
          <p:nvPr/>
        </p:nvSpPr>
        <p:spPr>
          <a:xfrm>
            <a:off x="10744200" y="2057400"/>
            <a:ext cx="502920" cy="502920"/>
          </a:xfrm>
          <a:prstGeom prst="ellipse">
            <a:avLst/>
          </a:prstGeom>
          <a:solidFill>
            <a:srgbClr val="FF4B5C"/>
          </a:solidFill>
          <a:ln/>
        </p:spPr>
      </p:sp>
      <p:pic>
        <p:nvPicPr>
          <p:cNvPr id="36" name="Image 5" descr="/home/claude/attention_pptx/icons/refreshCw_FFFFFF.png"/>
          <p:cNvPicPr>
            <a:picLocks noChangeAspect="1"/>
          </p:cNvPicPr>
          <p:nvPr/>
        </p:nvPicPr>
        <p:blipFill>
          <a:blip r:embed="rId8"/>
          <a:stretch>
            <a:fillRect/>
          </a:stretch>
        </p:blipFill>
        <p:spPr>
          <a:xfrm>
            <a:off x="10857357" y="2170557"/>
            <a:ext cx="276606" cy="276606"/>
          </a:xfrm>
          <a:prstGeom prst="rect">
            <a:avLst/>
          </a:prstGeom>
        </p:spPr>
      </p:pic>
      <p:sp>
        <p:nvSpPr>
          <p:cNvPr id="37" name="Text 29"/>
          <p:cNvSpPr txBox="1"/>
          <p:nvPr/>
        </p:nvSpPr>
        <p:spPr>
          <a:xfrm>
            <a:off x="10195560" y="2697480"/>
            <a:ext cx="1600200" cy="274320"/>
          </a:xfrm>
          <a:prstGeom prst="rect">
            <a:avLst/>
          </a:prstGeom>
          <a:noFill/>
          <a:ln/>
        </p:spPr>
        <p:txBody>
          <a:bodyPr wrap="square" lIns="0" tIns="0" rIns="0" bIns="0" rtlCol="0" anchor="ctr"/>
          <a:lstStyle/>
          <a:p>
            <a:pPr marL="0" indent="0" algn="ctr">
              <a:buNone/>
            </a:pPr>
            <a:r>
              <a:rPr lang="en-US" sz="950" b="1" kern="0" spc="100" dirty="0">
                <a:solidFill>
                  <a:srgbClr val="FF4B5C"/>
                </a:solidFill>
                <a:latin typeface="Calibri" pitchFamily="34" charset="0"/>
                <a:ea typeface="Calibri" pitchFamily="34" charset="-122"/>
                <a:cs typeface="Calibri" pitchFamily="34" charset="-120"/>
              </a:rPr>
              <a:t>NUIT</a:t>
            </a:r>
            <a:endParaRPr lang="en-US" sz="950" dirty="0"/>
          </a:p>
        </p:txBody>
      </p:sp>
      <p:sp>
        <p:nvSpPr>
          <p:cNvPr id="38" name="Text 30"/>
          <p:cNvSpPr txBox="1"/>
          <p:nvPr/>
        </p:nvSpPr>
        <p:spPr>
          <a:xfrm>
            <a:off x="10195560" y="2971800"/>
            <a:ext cx="1600200" cy="320040"/>
          </a:xfrm>
          <a:prstGeom prst="rect">
            <a:avLst/>
          </a:prstGeom>
          <a:noFill/>
          <a:ln/>
        </p:spPr>
        <p:txBody>
          <a:bodyPr wrap="square" lIns="0" tIns="0" rIns="0" bIns="0" rtlCol="0" anchor="ctr"/>
          <a:lstStyle/>
          <a:p>
            <a:pPr marL="0" indent="0" algn="ctr">
              <a:buNone/>
            </a:pPr>
            <a:r>
              <a:rPr lang="en-US" sz="1300" b="1" dirty="0">
                <a:solidFill>
                  <a:srgbClr val="1B1F3B"/>
                </a:solidFill>
                <a:latin typeface="Cambria" pitchFamily="34" charset="0"/>
                <a:ea typeface="Cambria" pitchFamily="34" charset="-122"/>
                <a:cs typeface="Cambria" pitchFamily="34" charset="-120"/>
              </a:rPr>
              <a:t>TikTok</a:t>
            </a:r>
            <a:endParaRPr lang="en-US" sz="1300" dirty="0"/>
          </a:p>
        </p:txBody>
      </p:sp>
      <p:sp>
        <p:nvSpPr>
          <p:cNvPr id="39" name="Text 31"/>
          <p:cNvSpPr txBox="1"/>
          <p:nvPr/>
        </p:nvSpPr>
        <p:spPr>
          <a:xfrm>
            <a:off x="10213848" y="3337560"/>
            <a:ext cx="1563624" cy="1737360"/>
          </a:xfrm>
          <a:prstGeom prst="rect">
            <a:avLst/>
          </a:prstGeom>
          <a:noFill/>
          <a:ln/>
        </p:spPr>
        <p:txBody>
          <a:bodyPr wrap="square" lIns="0" tIns="0" rIns="0" bIns="0" rtlCol="0" anchor="ctr"/>
          <a:lstStyle/>
          <a:p>
            <a:pPr marL="0" indent="0" algn="ctr">
              <a:lnSpc>
                <a:spcPct val="118000"/>
              </a:lnSpc>
              <a:buNone/>
            </a:pPr>
            <a:r>
              <a:rPr lang="en-US" sz="980" dirty="0">
                <a:solidFill>
                  <a:srgbClr val="5C6B8A"/>
                </a:solidFill>
                <a:latin typeface="Calibri" pitchFamily="34" charset="0"/>
                <a:ea typeface="Calibri" pitchFamily="34" charset="-122"/>
                <a:cs typeface="Calibri" pitchFamily="34" charset="-120"/>
              </a:rPr>
              <a:t>Le fil reflète désormais toute la journée de Kevin.</a:t>
            </a:r>
            <a:endParaRPr lang="en-US" sz="980" dirty="0"/>
          </a:p>
        </p:txBody>
      </p:sp>
      <p:sp>
        <p:nvSpPr>
          <p:cNvPr id="40" name="Text 32"/>
          <p:cNvSpPr txBox="1"/>
          <p:nvPr/>
        </p:nvSpPr>
        <p:spPr>
          <a:xfrm>
            <a:off x="548640" y="5440680"/>
            <a:ext cx="11064240" cy="548640"/>
          </a:xfrm>
          <a:prstGeom prst="rect">
            <a:avLst/>
          </a:prstGeom>
          <a:noFill/>
          <a:ln/>
        </p:spPr>
        <p:txBody>
          <a:bodyPr wrap="square" lIns="0" tIns="0" rIns="0" bIns="0" rtlCol="0" anchor="ctr"/>
          <a:lstStyle/>
          <a:p>
            <a:pPr marL="0" indent="0" algn="ctr">
              <a:buNone/>
            </a:pPr>
            <a:r>
              <a:rPr lang="en-US" sz="1400" i="1" dirty="0">
                <a:solidFill>
                  <a:srgbClr val="1B1F3B"/>
                </a:solidFill>
                <a:latin typeface="Cambria" pitchFamily="34" charset="0"/>
                <a:ea typeface="Cambria" pitchFamily="34" charset="-122"/>
                <a:cs typeface="Cambria" pitchFamily="34" charset="-120"/>
              </a:rPr>
              <a:t>« L'utilisateur regarde, la plateforme apprend ; la plateforme recommande, l'utilisateur regarde à nouveau. »</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B1F3B"/>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7315200" cy="365760"/>
          </a:xfrm>
          <a:prstGeom prst="rect">
            <a:avLst/>
          </a:prstGeom>
          <a:noFill/>
          <a:ln/>
        </p:spPr>
        <p:txBody>
          <a:bodyPr wrap="square" lIns="0" tIns="0" rIns="0" bIns="0" rtlCol="0" anchor="ctr"/>
          <a:lstStyle/>
          <a:p>
            <a:pPr marL="0" indent="0" algn="l">
              <a:buNone/>
            </a:pPr>
            <a:r>
              <a:rPr lang="en-US" sz="1300" b="1" kern="0" spc="200" dirty="0">
                <a:solidFill>
                  <a:srgbClr val="FF4B5C"/>
                </a:solidFill>
                <a:latin typeface="Calibri" pitchFamily="34" charset="0"/>
                <a:ea typeface="Calibri" pitchFamily="34" charset="-122"/>
                <a:cs typeface="Calibri" pitchFamily="34" charset="-120"/>
              </a:rPr>
              <a:t>PARTIE V · CHAPITRE 10</a:t>
            </a:r>
            <a:endParaRPr lang="en-US" sz="1300" dirty="0"/>
          </a:p>
        </p:txBody>
      </p:sp>
      <p:sp>
        <p:nvSpPr>
          <p:cNvPr id="3" name="Text 1"/>
          <p:cNvSpPr txBox="1"/>
          <p:nvPr/>
        </p:nvSpPr>
        <p:spPr>
          <a:xfrm>
            <a:off x="548640" y="731520"/>
            <a:ext cx="10789920" cy="822960"/>
          </a:xfrm>
          <a:prstGeom prst="rect">
            <a:avLst/>
          </a:prstGeom>
          <a:noFill/>
          <a:ln/>
        </p:spPr>
        <p:txBody>
          <a:bodyPr wrap="square" lIns="0" tIns="0" rIns="0" bIns="0" rtlCol="0" anchor="ctr"/>
          <a:lstStyle/>
          <a:p>
            <a:pPr marL="0" indent="0" algn="l">
              <a:buNone/>
            </a:pPr>
            <a:r>
              <a:rPr lang="en-US" sz="2700" b="1" dirty="0">
                <a:solidFill>
                  <a:srgbClr val="FFFFFF"/>
                </a:solidFill>
                <a:latin typeface="Cambria" pitchFamily="34" charset="0"/>
                <a:ea typeface="Cambria" pitchFamily="34" charset="-122"/>
                <a:cs typeface="Cambria" pitchFamily="34" charset="-120"/>
              </a:rPr>
              <a:t>Huit habitudes pour sortir des bulles de filtres</a:t>
            </a:r>
            <a:endParaRPr lang="en-US" sz="2700" dirty="0"/>
          </a:p>
        </p:txBody>
      </p:sp>
      <p:sp>
        <p:nvSpPr>
          <p:cNvPr id="4" name="Shape 2"/>
          <p:cNvSpPr/>
          <p:nvPr/>
        </p:nvSpPr>
        <p:spPr>
          <a:xfrm>
            <a:off x="548640" y="1783080"/>
            <a:ext cx="2606040" cy="1783080"/>
          </a:xfrm>
          <a:prstGeom prst="roundRect">
            <a:avLst>
              <a:gd name="adj" fmla="val 4103"/>
            </a:avLst>
          </a:prstGeom>
          <a:solidFill>
            <a:srgbClr val="252B52"/>
          </a:solidFill>
          <a:ln/>
        </p:spPr>
      </p:sp>
      <p:sp>
        <p:nvSpPr>
          <p:cNvPr id="5" name="Shape 3"/>
          <p:cNvSpPr/>
          <p:nvPr/>
        </p:nvSpPr>
        <p:spPr>
          <a:xfrm>
            <a:off x="1577340" y="2011680"/>
            <a:ext cx="548640" cy="548640"/>
          </a:xfrm>
          <a:prstGeom prst="ellipse">
            <a:avLst/>
          </a:prstGeom>
          <a:solidFill>
            <a:srgbClr val="FF4B5C"/>
          </a:solidFill>
          <a:ln/>
        </p:spPr>
      </p:sp>
      <p:pic>
        <p:nvPicPr>
          <p:cNvPr id="6" name="Image 0" descr="/home/claude/attention_pptx/icons/bookOpen_FFFFFF.png"/>
          <p:cNvPicPr>
            <a:picLocks noChangeAspect="1"/>
          </p:cNvPicPr>
          <p:nvPr/>
        </p:nvPicPr>
        <p:blipFill>
          <a:blip r:embed="rId3"/>
          <a:stretch>
            <a:fillRect/>
          </a:stretch>
        </p:blipFill>
        <p:spPr>
          <a:xfrm>
            <a:off x="1700784" y="2135124"/>
            <a:ext cx="301752" cy="301752"/>
          </a:xfrm>
          <a:prstGeom prst="rect">
            <a:avLst/>
          </a:prstGeom>
        </p:spPr>
      </p:pic>
      <p:sp>
        <p:nvSpPr>
          <p:cNvPr id="7" name="Text 4"/>
          <p:cNvSpPr txBox="1"/>
          <p:nvPr/>
        </p:nvSpPr>
        <p:spPr>
          <a:xfrm>
            <a:off x="685800" y="2743200"/>
            <a:ext cx="2331720" cy="731520"/>
          </a:xfrm>
          <a:prstGeom prst="rect">
            <a:avLst/>
          </a:prstGeom>
          <a:noFill/>
          <a:ln/>
        </p:spPr>
        <p:txBody>
          <a:bodyPr wrap="square" lIns="0" tIns="0" rIns="0" bIns="0" rtlCol="0" anchor="ctr"/>
          <a:lstStyle/>
          <a:p>
            <a:pPr marL="0" indent="0" algn="ctr">
              <a:lnSpc>
                <a:spcPct val="115000"/>
              </a:lnSpc>
              <a:buNone/>
            </a:pPr>
            <a:r>
              <a:rPr lang="en-US" sz="1200" b="1" dirty="0">
                <a:solidFill>
                  <a:srgbClr val="FFFFFF"/>
                </a:solidFill>
                <a:latin typeface="Calibri" pitchFamily="34" charset="0"/>
                <a:ea typeface="Calibri" pitchFamily="34" charset="-122"/>
                <a:cs typeface="Calibri" pitchFamily="34" charset="-120"/>
              </a:rPr>
              <a:t>Diversifier ses sources</a:t>
            </a:r>
            <a:endParaRPr lang="en-US" sz="1200" dirty="0"/>
          </a:p>
        </p:txBody>
      </p:sp>
      <p:sp>
        <p:nvSpPr>
          <p:cNvPr id="8" name="Shape 5"/>
          <p:cNvSpPr/>
          <p:nvPr/>
        </p:nvSpPr>
        <p:spPr>
          <a:xfrm>
            <a:off x="3374136" y="1783080"/>
            <a:ext cx="2606040" cy="1783080"/>
          </a:xfrm>
          <a:prstGeom prst="roundRect">
            <a:avLst>
              <a:gd name="adj" fmla="val 4103"/>
            </a:avLst>
          </a:prstGeom>
          <a:solidFill>
            <a:srgbClr val="252B52"/>
          </a:solidFill>
          <a:ln/>
        </p:spPr>
      </p:sp>
      <p:sp>
        <p:nvSpPr>
          <p:cNvPr id="9" name="Shape 6"/>
          <p:cNvSpPr/>
          <p:nvPr/>
        </p:nvSpPr>
        <p:spPr>
          <a:xfrm>
            <a:off x="4402836" y="2011680"/>
            <a:ext cx="548640" cy="548640"/>
          </a:xfrm>
          <a:prstGeom prst="ellipse">
            <a:avLst/>
          </a:prstGeom>
          <a:solidFill>
            <a:srgbClr val="FF4B5C"/>
          </a:solidFill>
          <a:ln/>
        </p:spPr>
      </p:sp>
      <p:pic>
        <p:nvPicPr>
          <p:cNvPr id="10" name="Image 1" descr="/home/claude/attention_pptx/icons/users_FFFFFF.png"/>
          <p:cNvPicPr>
            <a:picLocks noChangeAspect="1"/>
          </p:cNvPicPr>
          <p:nvPr/>
        </p:nvPicPr>
        <p:blipFill>
          <a:blip r:embed="rId4"/>
          <a:stretch>
            <a:fillRect/>
          </a:stretch>
        </p:blipFill>
        <p:spPr>
          <a:xfrm>
            <a:off x="4526280" y="2135124"/>
            <a:ext cx="301752" cy="301752"/>
          </a:xfrm>
          <a:prstGeom prst="rect">
            <a:avLst/>
          </a:prstGeom>
        </p:spPr>
      </p:pic>
      <p:sp>
        <p:nvSpPr>
          <p:cNvPr id="11" name="Text 7"/>
          <p:cNvSpPr txBox="1"/>
          <p:nvPr/>
        </p:nvSpPr>
        <p:spPr>
          <a:xfrm>
            <a:off x="3511296" y="2743200"/>
            <a:ext cx="2331720" cy="731520"/>
          </a:xfrm>
          <a:prstGeom prst="rect">
            <a:avLst/>
          </a:prstGeom>
          <a:noFill/>
          <a:ln/>
        </p:spPr>
        <p:txBody>
          <a:bodyPr wrap="square" lIns="0" tIns="0" rIns="0" bIns="0" rtlCol="0" anchor="ctr"/>
          <a:lstStyle/>
          <a:p>
            <a:pPr marL="0" indent="0" algn="ctr">
              <a:lnSpc>
                <a:spcPct val="115000"/>
              </a:lnSpc>
              <a:buNone/>
            </a:pPr>
            <a:r>
              <a:rPr lang="en-US" sz="1200" b="1" dirty="0">
                <a:solidFill>
                  <a:srgbClr val="FFFFFF"/>
                </a:solidFill>
                <a:latin typeface="Calibri" pitchFamily="34" charset="0"/>
                <a:ea typeface="Calibri" pitchFamily="34" charset="-122"/>
                <a:cs typeface="Calibri" pitchFamily="34" charset="-120"/>
              </a:rPr>
              <a:t>Suivre des opinions différentes</a:t>
            </a:r>
            <a:endParaRPr lang="en-US" sz="1200" dirty="0"/>
          </a:p>
        </p:txBody>
      </p:sp>
      <p:sp>
        <p:nvSpPr>
          <p:cNvPr id="12" name="Shape 8"/>
          <p:cNvSpPr/>
          <p:nvPr/>
        </p:nvSpPr>
        <p:spPr>
          <a:xfrm>
            <a:off x="6199632" y="1783080"/>
            <a:ext cx="2606040" cy="1783080"/>
          </a:xfrm>
          <a:prstGeom prst="roundRect">
            <a:avLst>
              <a:gd name="adj" fmla="val 4103"/>
            </a:avLst>
          </a:prstGeom>
          <a:solidFill>
            <a:srgbClr val="252B52"/>
          </a:solidFill>
          <a:ln/>
        </p:spPr>
      </p:sp>
      <p:sp>
        <p:nvSpPr>
          <p:cNvPr id="13" name="Shape 9"/>
          <p:cNvSpPr/>
          <p:nvPr/>
        </p:nvSpPr>
        <p:spPr>
          <a:xfrm>
            <a:off x="7228332" y="2011680"/>
            <a:ext cx="548640" cy="548640"/>
          </a:xfrm>
          <a:prstGeom prst="ellipse">
            <a:avLst/>
          </a:prstGeom>
          <a:solidFill>
            <a:srgbClr val="FF4B5C"/>
          </a:solidFill>
          <a:ln/>
        </p:spPr>
      </p:sp>
      <p:pic>
        <p:nvPicPr>
          <p:cNvPr id="14" name="Image 2" descr="/home/claude/attention_pptx/icons/target_FFFFFF.png"/>
          <p:cNvPicPr>
            <a:picLocks noChangeAspect="1"/>
          </p:cNvPicPr>
          <p:nvPr/>
        </p:nvPicPr>
        <p:blipFill>
          <a:blip r:embed="rId5"/>
          <a:stretch>
            <a:fillRect/>
          </a:stretch>
        </p:blipFill>
        <p:spPr>
          <a:xfrm>
            <a:off x="7351776" y="2135124"/>
            <a:ext cx="301752" cy="301752"/>
          </a:xfrm>
          <a:prstGeom prst="rect">
            <a:avLst/>
          </a:prstGeom>
        </p:spPr>
      </p:pic>
      <p:sp>
        <p:nvSpPr>
          <p:cNvPr id="15" name="Text 10"/>
          <p:cNvSpPr txBox="1"/>
          <p:nvPr/>
        </p:nvSpPr>
        <p:spPr>
          <a:xfrm>
            <a:off x="6336792" y="2743200"/>
            <a:ext cx="2331720" cy="731520"/>
          </a:xfrm>
          <a:prstGeom prst="rect">
            <a:avLst/>
          </a:prstGeom>
          <a:noFill/>
          <a:ln/>
        </p:spPr>
        <p:txBody>
          <a:bodyPr wrap="square" lIns="0" tIns="0" rIns="0" bIns="0" rtlCol="0" anchor="ctr"/>
          <a:lstStyle/>
          <a:p>
            <a:pPr marL="0" indent="0" algn="ctr">
              <a:lnSpc>
                <a:spcPct val="115000"/>
              </a:lnSpc>
              <a:buNone/>
            </a:pPr>
            <a:r>
              <a:rPr lang="en-US" sz="1200" b="1" dirty="0">
                <a:solidFill>
                  <a:srgbClr val="FFFFFF"/>
                </a:solidFill>
                <a:latin typeface="Calibri" pitchFamily="34" charset="0"/>
                <a:ea typeface="Calibri" pitchFamily="34" charset="-122"/>
                <a:cs typeface="Calibri" pitchFamily="34" charset="-120"/>
              </a:rPr>
              <a:t>Ajuster les recommandations</a:t>
            </a:r>
            <a:endParaRPr lang="en-US" sz="1200" dirty="0"/>
          </a:p>
        </p:txBody>
      </p:sp>
      <p:sp>
        <p:nvSpPr>
          <p:cNvPr id="16" name="Shape 11"/>
          <p:cNvSpPr/>
          <p:nvPr/>
        </p:nvSpPr>
        <p:spPr>
          <a:xfrm>
            <a:off x="9025128" y="1783080"/>
            <a:ext cx="2606040" cy="1783080"/>
          </a:xfrm>
          <a:prstGeom prst="roundRect">
            <a:avLst>
              <a:gd name="adj" fmla="val 4103"/>
            </a:avLst>
          </a:prstGeom>
          <a:solidFill>
            <a:srgbClr val="252B52"/>
          </a:solidFill>
          <a:ln/>
        </p:spPr>
      </p:sp>
      <p:sp>
        <p:nvSpPr>
          <p:cNvPr id="17" name="Shape 12"/>
          <p:cNvSpPr/>
          <p:nvPr/>
        </p:nvSpPr>
        <p:spPr>
          <a:xfrm>
            <a:off x="10053828" y="2011680"/>
            <a:ext cx="548640" cy="548640"/>
          </a:xfrm>
          <a:prstGeom prst="ellipse">
            <a:avLst/>
          </a:prstGeom>
          <a:solidFill>
            <a:srgbClr val="FF4B5C"/>
          </a:solidFill>
          <a:ln/>
        </p:spPr>
      </p:sp>
      <p:pic>
        <p:nvPicPr>
          <p:cNvPr id="18" name="Image 3" descr="/home/claude/attention_pptx/icons/checkCircle_FFFFFF.png"/>
          <p:cNvPicPr>
            <a:picLocks noChangeAspect="1"/>
          </p:cNvPicPr>
          <p:nvPr/>
        </p:nvPicPr>
        <p:blipFill>
          <a:blip r:embed="rId6"/>
          <a:stretch>
            <a:fillRect/>
          </a:stretch>
        </p:blipFill>
        <p:spPr>
          <a:xfrm>
            <a:off x="10177272" y="2135124"/>
            <a:ext cx="301752" cy="301752"/>
          </a:xfrm>
          <a:prstGeom prst="rect">
            <a:avLst/>
          </a:prstGeom>
        </p:spPr>
      </p:pic>
      <p:sp>
        <p:nvSpPr>
          <p:cNvPr id="19" name="Text 13"/>
          <p:cNvSpPr txBox="1"/>
          <p:nvPr/>
        </p:nvSpPr>
        <p:spPr>
          <a:xfrm>
            <a:off x="9162288" y="2743200"/>
            <a:ext cx="2331720" cy="731520"/>
          </a:xfrm>
          <a:prstGeom prst="rect">
            <a:avLst/>
          </a:prstGeom>
          <a:noFill/>
          <a:ln/>
        </p:spPr>
        <p:txBody>
          <a:bodyPr wrap="square" lIns="0" tIns="0" rIns="0" bIns="0" rtlCol="0" anchor="ctr"/>
          <a:lstStyle/>
          <a:p>
            <a:pPr marL="0" indent="0" algn="ctr">
              <a:lnSpc>
                <a:spcPct val="115000"/>
              </a:lnSpc>
              <a:buNone/>
            </a:pPr>
            <a:r>
              <a:rPr lang="en-US" sz="1200" b="1" dirty="0">
                <a:solidFill>
                  <a:srgbClr val="FFFFFF"/>
                </a:solidFill>
                <a:latin typeface="Calibri" pitchFamily="34" charset="0"/>
                <a:ea typeface="Calibri" pitchFamily="34" charset="-122"/>
                <a:cs typeface="Calibri" pitchFamily="34" charset="-120"/>
              </a:rPr>
              <a:t>Vérifier les informations</a:t>
            </a:r>
            <a:endParaRPr lang="en-US" sz="1200" dirty="0"/>
          </a:p>
        </p:txBody>
      </p:sp>
      <p:sp>
        <p:nvSpPr>
          <p:cNvPr id="20" name="Shape 14"/>
          <p:cNvSpPr/>
          <p:nvPr/>
        </p:nvSpPr>
        <p:spPr>
          <a:xfrm>
            <a:off x="548640" y="3822192"/>
            <a:ext cx="2606040" cy="1783080"/>
          </a:xfrm>
          <a:prstGeom prst="roundRect">
            <a:avLst>
              <a:gd name="adj" fmla="val 4103"/>
            </a:avLst>
          </a:prstGeom>
          <a:solidFill>
            <a:srgbClr val="252B52"/>
          </a:solidFill>
          <a:ln/>
        </p:spPr>
      </p:sp>
      <p:sp>
        <p:nvSpPr>
          <p:cNvPr id="21" name="Shape 15"/>
          <p:cNvSpPr/>
          <p:nvPr/>
        </p:nvSpPr>
        <p:spPr>
          <a:xfrm>
            <a:off x="1577340" y="4050792"/>
            <a:ext cx="548640" cy="548640"/>
          </a:xfrm>
          <a:prstGeom prst="ellipse">
            <a:avLst/>
          </a:prstGeom>
          <a:solidFill>
            <a:srgbClr val="FF4B5C"/>
          </a:solidFill>
          <a:ln/>
        </p:spPr>
      </p:sp>
      <p:pic>
        <p:nvPicPr>
          <p:cNvPr id="22" name="Image 4" descr="/home/claude/attention_pptx/icons/search_FFFFFF.png"/>
          <p:cNvPicPr>
            <a:picLocks noChangeAspect="1"/>
          </p:cNvPicPr>
          <p:nvPr/>
        </p:nvPicPr>
        <p:blipFill>
          <a:blip r:embed="rId7"/>
          <a:stretch>
            <a:fillRect/>
          </a:stretch>
        </p:blipFill>
        <p:spPr>
          <a:xfrm>
            <a:off x="1700784" y="4174236"/>
            <a:ext cx="301752" cy="301752"/>
          </a:xfrm>
          <a:prstGeom prst="rect">
            <a:avLst/>
          </a:prstGeom>
        </p:spPr>
      </p:pic>
      <p:sp>
        <p:nvSpPr>
          <p:cNvPr id="23" name="Text 16"/>
          <p:cNvSpPr txBox="1"/>
          <p:nvPr/>
        </p:nvSpPr>
        <p:spPr>
          <a:xfrm>
            <a:off x="685800" y="4782312"/>
            <a:ext cx="2331720" cy="731520"/>
          </a:xfrm>
          <a:prstGeom prst="rect">
            <a:avLst/>
          </a:prstGeom>
          <a:noFill/>
          <a:ln/>
        </p:spPr>
        <p:txBody>
          <a:bodyPr wrap="square" lIns="0" tIns="0" rIns="0" bIns="0" rtlCol="0" anchor="ctr"/>
          <a:lstStyle/>
          <a:p>
            <a:pPr marL="0" indent="0" algn="ctr">
              <a:lnSpc>
                <a:spcPct val="115000"/>
              </a:lnSpc>
              <a:buNone/>
            </a:pPr>
            <a:r>
              <a:rPr lang="en-US" sz="1200" b="1" dirty="0">
                <a:solidFill>
                  <a:srgbClr val="FFFFFF"/>
                </a:solidFill>
                <a:latin typeface="Calibri" pitchFamily="34" charset="0"/>
                <a:ea typeface="Calibri" pitchFamily="34" charset="-122"/>
                <a:cs typeface="Calibri" pitchFamily="34" charset="-120"/>
              </a:rPr>
              <a:t>Utiliser plusieurs moteurs</a:t>
            </a:r>
            <a:endParaRPr lang="en-US" sz="1200" dirty="0"/>
          </a:p>
        </p:txBody>
      </p:sp>
      <p:sp>
        <p:nvSpPr>
          <p:cNvPr id="24" name="Shape 17"/>
          <p:cNvSpPr/>
          <p:nvPr/>
        </p:nvSpPr>
        <p:spPr>
          <a:xfrm>
            <a:off x="3374136" y="3822192"/>
            <a:ext cx="2606040" cy="1783080"/>
          </a:xfrm>
          <a:prstGeom prst="roundRect">
            <a:avLst>
              <a:gd name="adj" fmla="val 4103"/>
            </a:avLst>
          </a:prstGeom>
          <a:solidFill>
            <a:srgbClr val="252B52"/>
          </a:solidFill>
          <a:ln/>
        </p:spPr>
      </p:sp>
      <p:sp>
        <p:nvSpPr>
          <p:cNvPr id="25" name="Shape 18"/>
          <p:cNvSpPr/>
          <p:nvPr/>
        </p:nvSpPr>
        <p:spPr>
          <a:xfrm>
            <a:off x="4402836" y="4050792"/>
            <a:ext cx="548640" cy="548640"/>
          </a:xfrm>
          <a:prstGeom prst="ellipse">
            <a:avLst/>
          </a:prstGeom>
          <a:solidFill>
            <a:srgbClr val="FF4B5C"/>
          </a:solidFill>
          <a:ln/>
        </p:spPr>
      </p:sp>
      <p:pic>
        <p:nvPicPr>
          <p:cNvPr id="26" name="Image 5" descr="/home/claude/attention_pptx/icons/eye_FFFFFF.png"/>
          <p:cNvPicPr>
            <a:picLocks noChangeAspect="1"/>
          </p:cNvPicPr>
          <p:nvPr/>
        </p:nvPicPr>
        <p:blipFill>
          <a:blip r:embed="rId8"/>
          <a:stretch>
            <a:fillRect/>
          </a:stretch>
        </p:blipFill>
        <p:spPr>
          <a:xfrm>
            <a:off x="4526280" y="4174236"/>
            <a:ext cx="301752" cy="301752"/>
          </a:xfrm>
          <a:prstGeom prst="rect">
            <a:avLst/>
          </a:prstGeom>
        </p:spPr>
      </p:pic>
      <p:sp>
        <p:nvSpPr>
          <p:cNvPr id="27" name="Text 19"/>
          <p:cNvSpPr txBox="1"/>
          <p:nvPr/>
        </p:nvSpPr>
        <p:spPr>
          <a:xfrm>
            <a:off x="3511296" y="4782312"/>
            <a:ext cx="2331720" cy="731520"/>
          </a:xfrm>
          <a:prstGeom prst="rect">
            <a:avLst/>
          </a:prstGeom>
          <a:noFill/>
          <a:ln/>
        </p:spPr>
        <p:txBody>
          <a:bodyPr wrap="square" lIns="0" tIns="0" rIns="0" bIns="0" rtlCol="0" anchor="ctr"/>
          <a:lstStyle/>
          <a:p>
            <a:pPr marL="0" indent="0" algn="ctr">
              <a:lnSpc>
                <a:spcPct val="115000"/>
              </a:lnSpc>
              <a:buNone/>
            </a:pPr>
            <a:r>
              <a:rPr lang="en-US" sz="1200" b="1" dirty="0">
                <a:solidFill>
                  <a:srgbClr val="FFFFFF"/>
                </a:solidFill>
                <a:latin typeface="Calibri" pitchFamily="34" charset="0"/>
                <a:ea typeface="Calibri" pitchFamily="34" charset="-122"/>
                <a:cs typeface="Calibri" pitchFamily="34" charset="-120"/>
              </a:rPr>
              <a:t>Développer l'esprit critique</a:t>
            </a:r>
            <a:endParaRPr lang="en-US" sz="1200" dirty="0"/>
          </a:p>
        </p:txBody>
      </p:sp>
      <p:sp>
        <p:nvSpPr>
          <p:cNvPr id="28" name="Shape 20"/>
          <p:cNvSpPr/>
          <p:nvPr/>
        </p:nvSpPr>
        <p:spPr>
          <a:xfrm>
            <a:off x="6199632" y="3822192"/>
            <a:ext cx="2606040" cy="1783080"/>
          </a:xfrm>
          <a:prstGeom prst="roundRect">
            <a:avLst>
              <a:gd name="adj" fmla="val 4103"/>
            </a:avLst>
          </a:prstGeom>
          <a:solidFill>
            <a:srgbClr val="252B52"/>
          </a:solidFill>
          <a:ln/>
        </p:spPr>
      </p:sp>
      <p:sp>
        <p:nvSpPr>
          <p:cNvPr id="29" name="Shape 21"/>
          <p:cNvSpPr/>
          <p:nvPr/>
        </p:nvSpPr>
        <p:spPr>
          <a:xfrm>
            <a:off x="7228332" y="4050792"/>
            <a:ext cx="548640" cy="548640"/>
          </a:xfrm>
          <a:prstGeom prst="ellipse">
            <a:avLst/>
          </a:prstGeom>
          <a:solidFill>
            <a:srgbClr val="FF4B5C"/>
          </a:solidFill>
          <a:ln/>
        </p:spPr>
      </p:sp>
      <p:pic>
        <p:nvPicPr>
          <p:cNvPr id="30" name="Image 6" descr="/home/claude/attention_pptx/icons/clock_FFFFFF.png"/>
          <p:cNvPicPr>
            <a:picLocks noChangeAspect="1"/>
          </p:cNvPicPr>
          <p:nvPr/>
        </p:nvPicPr>
        <p:blipFill>
          <a:blip r:embed="rId9"/>
          <a:stretch>
            <a:fillRect/>
          </a:stretch>
        </p:blipFill>
        <p:spPr>
          <a:xfrm>
            <a:off x="7351776" y="4174236"/>
            <a:ext cx="301752" cy="301752"/>
          </a:xfrm>
          <a:prstGeom prst="rect">
            <a:avLst/>
          </a:prstGeom>
        </p:spPr>
      </p:pic>
      <p:sp>
        <p:nvSpPr>
          <p:cNvPr id="31" name="Text 22"/>
          <p:cNvSpPr txBox="1"/>
          <p:nvPr/>
        </p:nvSpPr>
        <p:spPr>
          <a:xfrm>
            <a:off x="6336792" y="4782312"/>
            <a:ext cx="2331720" cy="731520"/>
          </a:xfrm>
          <a:prstGeom prst="rect">
            <a:avLst/>
          </a:prstGeom>
          <a:noFill/>
          <a:ln/>
        </p:spPr>
        <p:txBody>
          <a:bodyPr wrap="square" lIns="0" tIns="0" rIns="0" bIns="0" rtlCol="0" anchor="ctr"/>
          <a:lstStyle/>
          <a:p>
            <a:pPr marL="0" indent="0" algn="ctr">
              <a:lnSpc>
                <a:spcPct val="115000"/>
              </a:lnSpc>
              <a:buNone/>
            </a:pPr>
            <a:r>
              <a:rPr lang="en-US" sz="1200" b="1" dirty="0">
                <a:solidFill>
                  <a:srgbClr val="FFFFFF"/>
                </a:solidFill>
                <a:latin typeface="Calibri" pitchFamily="34" charset="0"/>
                <a:ea typeface="Calibri" pitchFamily="34" charset="-122"/>
                <a:cs typeface="Calibri" pitchFamily="34" charset="-120"/>
              </a:rPr>
              <a:t>Limiter le temps d'écran</a:t>
            </a:r>
            <a:endParaRPr lang="en-US" sz="1200" dirty="0"/>
          </a:p>
        </p:txBody>
      </p:sp>
      <p:sp>
        <p:nvSpPr>
          <p:cNvPr id="32" name="Shape 23"/>
          <p:cNvSpPr/>
          <p:nvPr/>
        </p:nvSpPr>
        <p:spPr>
          <a:xfrm>
            <a:off x="9025128" y="3822192"/>
            <a:ext cx="2606040" cy="1783080"/>
          </a:xfrm>
          <a:prstGeom prst="roundRect">
            <a:avLst>
              <a:gd name="adj" fmla="val 4103"/>
            </a:avLst>
          </a:prstGeom>
          <a:solidFill>
            <a:srgbClr val="252B52"/>
          </a:solidFill>
          <a:ln/>
        </p:spPr>
      </p:sp>
      <p:sp>
        <p:nvSpPr>
          <p:cNvPr id="33" name="Shape 24"/>
          <p:cNvSpPr/>
          <p:nvPr/>
        </p:nvSpPr>
        <p:spPr>
          <a:xfrm>
            <a:off x="10053828" y="4050792"/>
            <a:ext cx="548640" cy="548640"/>
          </a:xfrm>
          <a:prstGeom prst="ellipse">
            <a:avLst/>
          </a:prstGeom>
          <a:solidFill>
            <a:srgbClr val="FF4B5C"/>
          </a:solidFill>
          <a:ln/>
        </p:spPr>
      </p:sp>
      <p:pic>
        <p:nvPicPr>
          <p:cNvPr id="34" name="Image 7" descr="/home/claude/attention_pptx/icons/cpu_FFFFFF.png"/>
          <p:cNvPicPr>
            <a:picLocks noChangeAspect="1"/>
          </p:cNvPicPr>
          <p:nvPr/>
        </p:nvPicPr>
        <p:blipFill>
          <a:blip r:embed="rId10"/>
          <a:stretch>
            <a:fillRect/>
          </a:stretch>
        </p:blipFill>
        <p:spPr>
          <a:xfrm>
            <a:off x="10177272" y="4174236"/>
            <a:ext cx="301752" cy="301752"/>
          </a:xfrm>
          <a:prstGeom prst="rect">
            <a:avLst/>
          </a:prstGeom>
        </p:spPr>
      </p:pic>
      <p:sp>
        <p:nvSpPr>
          <p:cNvPr id="35" name="Text 25"/>
          <p:cNvSpPr txBox="1"/>
          <p:nvPr/>
        </p:nvSpPr>
        <p:spPr>
          <a:xfrm>
            <a:off x="9162288" y="4782312"/>
            <a:ext cx="2331720" cy="731520"/>
          </a:xfrm>
          <a:prstGeom prst="rect">
            <a:avLst/>
          </a:prstGeom>
          <a:noFill/>
          <a:ln/>
        </p:spPr>
        <p:txBody>
          <a:bodyPr wrap="square" lIns="0" tIns="0" rIns="0" bIns="0" rtlCol="0" anchor="ctr"/>
          <a:lstStyle/>
          <a:p>
            <a:pPr marL="0" indent="0" algn="ctr">
              <a:lnSpc>
                <a:spcPct val="115000"/>
              </a:lnSpc>
              <a:buNone/>
            </a:pPr>
            <a:r>
              <a:rPr lang="en-US" sz="1200" b="1" dirty="0">
                <a:solidFill>
                  <a:srgbClr val="FFFFFF"/>
                </a:solidFill>
                <a:latin typeface="Calibri" pitchFamily="34" charset="0"/>
                <a:ea typeface="Calibri" pitchFamily="34" charset="-122"/>
                <a:cs typeface="Calibri" pitchFamily="34" charset="-120"/>
              </a:rPr>
              <a:t>Comprendre les algorithmes</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B1F3B"/>
        </a:solidFill>
        <a:effectLst/>
      </p:bgPr>
    </p:bg>
    <p:spTree>
      <p:nvGrpSpPr>
        <p:cNvPr id="1" name=""/>
        <p:cNvGrpSpPr/>
        <p:nvPr/>
      </p:nvGrpSpPr>
      <p:grpSpPr>
        <a:xfrm>
          <a:off x="0" y="0"/>
          <a:ext cx="0" cy="0"/>
          <a:chOff x="0" y="0"/>
          <a:chExt cx="0" cy="0"/>
        </a:xfrm>
      </p:grpSpPr>
      <p:sp>
        <p:nvSpPr>
          <p:cNvPr id="2" name="Shape 0"/>
          <p:cNvSpPr/>
          <p:nvPr/>
        </p:nvSpPr>
        <p:spPr>
          <a:xfrm>
            <a:off x="822960" y="822960"/>
            <a:ext cx="777240" cy="777240"/>
          </a:xfrm>
          <a:prstGeom prst="ellipse">
            <a:avLst/>
          </a:prstGeom>
          <a:solidFill>
            <a:srgbClr val="FF4B5C"/>
          </a:solidFill>
          <a:ln/>
        </p:spPr>
      </p:sp>
      <p:pic>
        <p:nvPicPr>
          <p:cNvPr id="3" name="Image 0" descr="/home/claude/attention_pptx/icons/layers_FFFFFF.png"/>
          <p:cNvPicPr>
            <a:picLocks noChangeAspect="1"/>
          </p:cNvPicPr>
          <p:nvPr/>
        </p:nvPicPr>
        <p:blipFill>
          <a:blip r:embed="rId3"/>
          <a:stretch>
            <a:fillRect/>
          </a:stretch>
        </p:blipFill>
        <p:spPr>
          <a:xfrm>
            <a:off x="1017270" y="1017270"/>
            <a:ext cx="388620" cy="388620"/>
          </a:xfrm>
          <a:prstGeom prst="rect">
            <a:avLst/>
          </a:prstGeom>
        </p:spPr>
      </p:pic>
      <p:sp>
        <p:nvSpPr>
          <p:cNvPr id="4" name="Text 1"/>
          <p:cNvSpPr txBox="1"/>
          <p:nvPr/>
        </p:nvSpPr>
        <p:spPr>
          <a:xfrm>
            <a:off x="1828800" y="914400"/>
            <a:ext cx="7315200" cy="457200"/>
          </a:xfrm>
          <a:prstGeom prst="rect">
            <a:avLst/>
          </a:prstGeom>
          <a:noFill/>
          <a:ln/>
        </p:spPr>
        <p:txBody>
          <a:bodyPr wrap="square" lIns="0" tIns="0" rIns="0" bIns="0" rtlCol="0" anchor="ctr"/>
          <a:lstStyle/>
          <a:p>
            <a:pPr marL="0" indent="0">
              <a:buNone/>
            </a:pPr>
            <a:r>
              <a:rPr lang="en-US" sz="1400" b="1" kern="0" spc="200" dirty="0">
                <a:solidFill>
                  <a:srgbClr val="FF4B5C"/>
                </a:solidFill>
                <a:latin typeface="Calibri" pitchFamily="34" charset="0"/>
                <a:ea typeface="Calibri" pitchFamily="34" charset="-122"/>
                <a:cs typeface="Calibri" pitchFamily="34" charset="-120"/>
              </a:rPr>
              <a:t>CONCLUSION GÉNÉRALE</a:t>
            </a:r>
            <a:endParaRPr lang="en-US" sz="1400" dirty="0"/>
          </a:p>
        </p:txBody>
      </p:sp>
      <p:sp>
        <p:nvSpPr>
          <p:cNvPr id="5" name="Text 2"/>
          <p:cNvSpPr txBox="1"/>
          <p:nvPr/>
        </p:nvSpPr>
        <p:spPr>
          <a:xfrm>
            <a:off x="822960" y="1691640"/>
            <a:ext cx="10058400" cy="73152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Un paradoxe au cœur du numérique</a:t>
            </a:r>
            <a:endParaRPr lang="en-US" sz="3200" dirty="0"/>
          </a:p>
        </p:txBody>
      </p:sp>
      <p:sp>
        <p:nvSpPr>
          <p:cNvPr id="6" name="Text 3"/>
          <p:cNvSpPr txBox="1"/>
          <p:nvPr/>
        </p:nvSpPr>
        <p:spPr>
          <a:xfrm>
            <a:off x="822960" y="2606040"/>
            <a:ext cx="9875520" cy="1188720"/>
          </a:xfrm>
          <a:prstGeom prst="rect">
            <a:avLst/>
          </a:prstGeom>
          <a:noFill/>
          <a:ln/>
        </p:spPr>
        <p:txBody>
          <a:bodyPr wrap="square" lIns="0" tIns="0" rIns="0" bIns="0" rtlCol="0" anchor="ctr"/>
          <a:lstStyle/>
          <a:p>
            <a:pPr marL="0" indent="0">
              <a:lnSpc>
                <a:spcPct val="135000"/>
              </a:lnSpc>
              <a:buNone/>
            </a:pPr>
            <a:r>
              <a:rPr lang="en-US" sz="1600" dirty="0">
                <a:solidFill>
                  <a:srgbClr val="DCE0EE"/>
                </a:solidFill>
                <a:latin typeface="Calibri" pitchFamily="34" charset="0"/>
                <a:ea typeface="Calibri" pitchFamily="34" charset="-122"/>
                <a:cs typeface="Calibri" pitchFamily="34" charset="-120"/>
              </a:rPr>
              <a:t>Internet nous donne accès à une quantité presque illimitée d'informations — mais les mêmes algorithmes qui nous aident à nous y retrouver peuvent, en retour, </a:t>
            </a:r>
            <a:r>
              <a:rPr lang="en-US" sz="1600" b="1" dirty="0">
                <a:solidFill>
                  <a:srgbClr val="FF4B5C"/>
                </a:solidFill>
                <a:latin typeface="Calibri" pitchFamily="34" charset="0"/>
                <a:ea typeface="Calibri" pitchFamily="34" charset="-122"/>
                <a:cs typeface="Calibri" pitchFamily="34" charset="-120"/>
              </a:rPr>
              <a:t>réduire la diversité de ce que nous voyons.</a:t>
            </a:r>
            <a:endParaRPr lang="en-US" sz="1600" dirty="0"/>
          </a:p>
        </p:txBody>
      </p:sp>
      <p:sp>
        <p:nvSpPr>
          <p:cNvPr id="7" name="Shape 4"/>
          <p:cNvSpPr/>
          <p:nvPr/>
        </p:nvSpPr>
        <p:spPr>
          <a:xfrm>
            <a:off x="822960" y="4160520"/>
            <a:ext cx="3429000" cy="2011680"/>
          </a:xfrm>
          <a:prstGeom prst="rect">
            <a:avLst/>
          </a:prstGeom>
          <a:solidFill>
            <a:srgbClr val="252B52"/>
          </a:solidFill>
          <a:ln/>
        </p:spPr>
      </p:sp>
      <p:sp>
        <p:nvSpPr>
          <p:cNvPr id="8" name="Shape 5"/>
          <p:cNvSpPr/>
          <p:nvPr/>
        </p:nvSpPr>
        <p:spPr>
          <a:xfrm>
            <a:off x="1097280" y="4434840"/>
            <a:ext cx="548640" cy="548640"/>
          </a:xfrm>
          <a:prstGeom prst="ellipse">
            <a:avLst/>
          </a:prstGeom>
          <a:solidFill>
            <a:srgbClr val="FF4B5C"/>
          </a:solidFill>
          <a:ln/>
        </p:spPr>
      </p:sp>
      <p:pic>
        <p:nvPicPr>
          <p:cNvPr id="9" name="Image 1" descr="/home/claude/attention_pptx/icons/eye_FFFFFF.png"/>
          <p:cNvPicPr>
            <a:picLocks noChangeAspect="1"/>
          </p:cNvPicPr>
          <p:nvPr/>
        </p:nvPicPr>
        <p:blipFill>
          <a:blip r:embed="rId4"/>
          <a:stretch>
            <a:fillRect/>
          </a:stretch>
        </p:blipFill>
        <p:spPr>
          <a:xfrm>
            <a:off x="1220724" y="4558284"/>
            <a:ext cx="301752" cy="301752"/>
          </a:xfrm>
          <a:prstGeom prst="rect">
            <a:avLst/>
          </a:prstGeom>
        </p:spPr>
      </p:pic>
      <p:sp>
        <p:nvSpPr>
          <p:cNvPr id="10" name="Text 6"/>
          <p:cNvSpPr txBox="1"/>
          <p:nvPr/>
        </p:nvSpPr>
        <p:spPr>
          <a:xfrm>
            <a:off x="1097280" y="5074920"/>
            <a:ext cx="2880360" cy="365760"/>
          </a:xfrm>
          <a:prstGeom prst="rect">
            <a:avLst/>
          </a:prstGeom>
          <a:noFill/>
          <a:ln/>
        </p:spPr>
        <p:txBody>
          <a:bodyPr wrap="square" lIns="0" tIns="0" rIns="0" bIns="0" rtlCol="0" anchor="ctr"/>
          <a:lstStyle/>
          <a:p>
            <a:pPr marL="0" indent="0">
              <a:buNone/>
            </a:pPr>
            <a:r>
              <a:rPr lang="en-US" sz="1350" b="1" dirty="0">
                <a:solidFill>
                  <a:srgbClr val="FFFFFF"/>
                </a:solidFill>
                <a:latin typeface="Cambria" pitchFamily="34" charset="0"/>
                <a:ea typeface="Cambria" pitchFamily="34" charset="-122"/>
                <a:cs typeface="Cambria" pitchFamily="34" charset="-120"/>
              </a:rPr>
              <a:t>Économie de l'attention</a:t>
            </a:r>
            <a:endParaRPr lang="en-US" sz="1350" dirty="0"/>
          </a:p>
        </p:txBody>
      </p:sp>
      <p:sp>
        <p:nvSpPr>
          <p:cNvPr id="11" name="Text 7"/>
          <p:cNvSpPr txBox="1"/>
          <p:nvPr/>
        </p:nvSpPr>
        <p:spPr>
          <a:xfrm>
            <a:off x="1097280" y="5440680"/>
            <a:ext cx="2880360" cy="640080"/>
          </a:xfrm>
          <a:prstGeom prst="rect">
            <a:avLst/>
          </a:prstGeom>
          <a:noFill/>
          <a:ln/>
        </p:spPr>
        <p:txBody>
          <a:bodyPr wrap="square" lIns="0" tIns="0" rIns="0" bIns="0" rtlCol="0" anchor="ctr"/>
          <a:lstStyle/>
          <a:p>
            <a:pPr marL="0" indent="0">
              <a:lnSpc>
                <a:spcPct val="120000"/>
              </a:lnSpc>
              <a:buNone/>
            </a:pPr>
            <a:r>
              <a:rPr lang="en-US" sz="1080" dirty="0">
                <a:solidFill>
                  <a:srgbClr val="C7CCDD"/>
                </a:solidFill>
                <a:latin typeface="Calibri" pitchFamily="34" charset="0"/>
                <a:ea typeface="Calibri" pitchFamily="34" charset="-122"/>
                <a:cs typeface="Calibri" pitchFamily="34" charset="-120"/>
              </a:rPr>
              <a:t>L'attention, ressource rare, devient une valeur économique.</a:t>
            </a:r>
            <a:endParaRPr lang="en-US" sz="1080" dirty="0"/>
          </a:p>
        </p:txBody>
      </p:sp>
      <p:sp>
        <p:nvSpPr>
          <p:cNvPr id="12" name="Shape 8"/>
          <p:cNvSpPr/>
          <p:nvPr/>
        </p:nvSpPr>
        <p:spPr>
          <a:xfrm>
            <a:off x="4572000" y="4160520"/>
            <a:ext cx="3429000" cy="2011680"/>
          </a:xfrm>
          <a:prstGeom prst="rect">
            <a:avLst/>
          </a:prstGeom>
          <a:solidFill>
            <a:srgbClr val="252B52"/>
          </a:solidFill>
          <a:ln/>
        </p:spPr>
      </p:sp>
      <p:sp>
        <p:nvSpPr>
          <p:cNvPr id="13" name="Shape 9"/>
          <p:cNvSpPr/>
          <p:nvPr/>
        </p:nvSpPr>
        <p:spPr>
          <a:xfrm>
            <a:off x="4846320" y="4434840"/>
            <a:ext cx="548640" cy="548640"/>
          </a:xfrm>
          <a:prstGeom prst="ellipse">
            <a:avLst/>
          </a:prstGeom>
          <a:solidFill>
            <a:srgbClr val="FF4B5C"/>
          </a:solidFill>
          <a:ln/>
        </p:spPr>
      </p:sp>
      <p:pic>
        <p:nvPicPr>
          <p:cNvPr id="14" name="Image 2" descr="/home/claude/attention_pptx/icons/layers_FFFFFF.png"/>
          <p:cNvPicPr>
            <a:picLocks noChangeAspect="1"/>
          </p:cNvPicPr>
          <p:nvPr/>
        </p:nvPicPr>
        <p:blipFill>
          <a:blip r:embed="rId3"/>
          <a:stretch>
            <a:fillRect/>
          </a:stretch>
        </p:blipFill>
        <p:spPr>
          <a:xfrm>
            <a:off x="4969764" y="4558284"/>
            <a:ext cx="301752" cy="301752"/>
          </a:xfrm>
          <a:prstGeom prst="rect">
            <a:avLst/>
          </a:prstGeom>
        </p:spPr>
      </p:pic>
      <p:sp>
        <p:nvSpPr>
          <p:cNvPr id="15" name="Text 10"/>
          <p:cNvSpPr txBox="1"/>
          <p:nvPr/>
        </p:nvSpPr>
        <p:spPr>
          <a:xfrm>
            <a:off x="4846320" y="5074920"/>
            <a:ext cx="2880360" cy="365760"/>
          </a:xfrm>
          <a:prstGeom prst="rect">
            <a:avLst/>
          </a:prstGeom>
          <a:noFill/>
          <a:ln/>
        </p:spPr>
        <p:txBody>
          <a:bodyPr wrap="square" lIns="0" tIns="0" rIns="0" bIns="0" rtlCol="0" anchor="ctr"/>
          <a:lstStyle/>
          <a:p>
            <a:pPr marL="0" indent="0">
              <a:buNone/>
            </a:pPr>
            <a:r>
              <a:rPr lang="en-US" sz="1350" b="1" dirty="0">
                <a:solidFill>
                  <a:srgbClr val="FFFFFF"/>
                </a:solidFill>
                <a:latin typeface="Cambria" pitchFamily="34" charset="0"/>
                <a:ea typeface="Cambria" pitchFamily="34" charset="-122"/>
                <a:cs typeface="Cambria" pitchFamily="34" charset="-120"/>
              </a:rPr>
              <a:t>Bulles de filtres</a:t>
            </a:r>
            <a:endParaRPr lang="en-US" sz="1350" dirty="0"/>
          </a:p>
        </p:txBody>
      </p:sp>
      <p:sp>
        <p:nvSpPr>
          <p:cNvPr id="16" name="Text 11"/>
          <p:cNvSpPr txBox="1"/>
          <p:nvPr/>
        </p:nvSpPr>
        <p:spPr>
          <a:xfrm>
            <a:off x="4846320" y="5440680"/>
            <a:ext cx="2880360" cy="640080"/>
          </a:xfrm>
          <a:prstGeom prst="rect">
            <a:avLst/>
          </a:prstGeom>
          <a:noFill/>
          <a:ln/>
        </p:spPr>
        <p:txBody>
          <a:bodyPr wrap="square" lIns="0" tIns="0" rIns="0" bIns="0" rtlCol="0" anchor="ctr"/>
          <a:lstStyle/>
          <a:p>
            <a:pPr marL="0" indent="0">
              <a:lnSpc>
                <a:spcPct val="120000"/>
              </a:lnSpc>
              <a:buNone/>
            </a:pPr>
            <a:r>
              <a:rPr lang="en-US" sz="1080" dirty="0">
                <a:solidFill>
                  <a:srgbClr val="C7CCDD"/>
                </a:solidFill>
                <a:latin typeface="Calibri" pitchFamily="34" charset="0"/>
                <a:ea typeface="Calibri" pitchFamily="34" charset="-122"/>
                <a:cs typeface="Calibri" pitchFamily="34" charset="-120"/>
              </a:rPr>
              <a:t>La personnalisation façonne, souvent invisiblement, ce que l'on voit.</a:t>
            </a:r>
            <a:endParaRPr lang="en-US" sz="1080" dirty="0"/>
          </a:p>
        </p:txBody>
      </p:sp>
      <p:sp>
        <p:nvSpPr>
          <p:cNvPr id="17" name="Shape 12"/>
          <p:cNvSpPr/>
          <p:nvPr/>
        </p:nvSpPr>
        <p:spPr>
          <a:xfrm>
            <a:off x="8321040" y="4160520"/>
            <a:ext cx="3429000" cy="2011680"/>
          </a:xfrm>
          <a:prstGeom prst="rect">
            <a:avLst/>
          </a:prstGeom>
          <a:solidFill>
            <a:srgbClr val="252B52"/>
          </a:solidFill>
          <a:ln/>
        </p:spPr>
      </p:sp>
      <p:sp>
        <p:nvSpPr>
          <p:cNvPr id="18" name="Shape 13"/>
          <p:cNvSpPr/>
          <p:nvPr/>
        </p:nvSpPr>
        <p:spPr>
          <a:xfrm>
            <a:off x="8595360" y="4434840"/>
            <a:ext cx="548640" cy="548640"/>
          </a:xfrm>
          <a:prstGeom prst="ellipse">
            <a:avLst/>
          </a:prstGeom>
          <a:solidFill>
            <a:srgbClr val="FF4B5C"/>
          </a:solidFill>
          <a:ln/>
        </p:spPr>
      </p:sp>
      <p:pic>
        <p:nvPicPr>
          <p:cNvPr id="19" name="Image 3" descr="/home/claude/attention_pptx/icons/shield_FFFFFF.png"/>
          <p:cNvPicPr>
            <a:picLocks noChangeAspect="1"/>
          </p:cNvPicPr>
          <p:nvPr/>
        </p:nvPicPr>
        <p:blipFill>
          <a:blip r:embed="rId5"/>
          <a:stretch>
            <a:fillRect/>
          </a:stretch>
        </p:blipFill>
        <p:spPr>
          <a:xfrm>
            <a:off x="8718804" y="4558284"/>
            <a:ext cx="301752" cy="301752"/>
          </a:xfrm>
          <a:prstGeom prst="rect">
            <a:avLst/>
          </a:prstGeom>
        </p:spPr>
      </p:pic>
      <p:sp>
        <p:nvSpPr>
          <p:cNvPr id="20" name="Text 14"/>
          <p:cNvSpPr txBox="1"/>
          <p:nvPr/>
        </p:nvSpPr>
        <p:spPr>
          <a:xfrm>
            <a:off x="8595360" y="5074920"/>
            <a:ext cx="2880360" cy="365760"/>
          </a:xfrm>
          <a:prstGeom prst="rect">
            <a:avLst/>
          </a:prstGeom>
          <a:noFill/>
          <a:ln/>
        </p:spPr>
        <p:txBody>
          <a:bodyPr wrap="square" lIns="0" tIns="0" rIns="0" bIns="0" rtlCol="0" anchor="ctr"/>
          <a:lstStyle/>
          <a:p>
            <a:pPr marL="0" indent="0">
              <a:buNone/>
            </a:pPr>
            <a:r>
              <a:rPr lang="en-US" sz="1350" b="1" dirty="0">
                <a:solidFill>
                  <a:srgbClr val="FFFFFF"/>
                </a:solidFill>
                <a:latin typeface="Cambria" pitchFamily="34" charset="0"/>
                <a:ea typeface="Cambria" pitchFamily="34" charset="-122"/>
                <a:cs typeface="Cambria" pitchFamily="34" charset="-120"/>
              </a:rPr>
              <a:t>Reprendre le contrôle</a:t>
            </a:r>
            <a:endParaRPr lang="en-US" sz="1350" dirty="0"/>
          </a:p>
        </p:txBody>
      </p:sp>
      <p:sp>
        <p:nvSpPr>
          <p:cNvPr id="21" name="Text 15"/>
          <p:cNvSpPr txBox="1"/>
          <p:nvPr/>
        </p:nvSpPr>
        <p:spPr>
          <a:xfrm>
            <a:off x="8595360" y="5440680"/>
            <a:ext cx="2880360" cy="640080"/>
          </a:xfrm>
          <a:prstGeom prst="rect">
            <a:avLst/>
          </a:prstGeom>
          <a:noFill/>
          <a:ln/>
        </p:spPr>
        <p:txBody>
          <a:bodyPr wrap="square" lIns="0" tIns="0" rIns="0" bIns="0" rtlCol="0" anchor="ctr"/>
          <a:lstStyle/>
          <a:p>
            <a:pPr marL="0" indent="0">
              <a:lnSpc>
                <a:spcPct val="120000"/>
              </a:lnSpc>
              <a:buNone/>
            </a:pPr>
            <a:r>
              <a:rPr lang="en-US" sz="1080" dirty="0">
                <a:solidFill>
                  <a:srgbClr val="C7CCDD"/>
                </a:solidFill>
                <a:latin typeface="Calibri" pitchFamily="34" charset="0"/>
                <a:ea typeface="Calibri" pitchFamily="34" charset="-122"/>
                <a:cs typeface="Calibri" pitchFamily="34" charset="-120"/>
              </a:rPr>
              <a:t>Diversité, vérification et esprit critique restent entre nos mains.</a:t>
            </a:r>
            <a:endParaRPr lang="en-US" sz="108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1352</TotalTime>
  <Words>2934</Words>
  <Application>Microsoft Office PowerPoint</Application>
  <PresentationFormat>Widescreen</PresentationFormat>
  <Paragraphs>417</Paragraphs>
  <Slides>24</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Cambria</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Harold Tassi</cp:lastModifiedBy>
  <cp:revision>2</cp:revision>
  <dcterms:created xsi:type="dcterms:W3CDTF">2026-09-22T10:51:39Z</dcterms:created>
  <dcterms:modified xsi:type="dcterms:W3CDTF">2026-09-23T13:11:29Z</dcterms:modified>
</cp:coreProperties>
</file>