
<file path=[Content_Types].xml><?xml version="1.0" encoding="utf-8"?>
<Types xmlns="http://schemas.openxmlformats.org/package/2006/content-types">
  <Default ContentType="application/x-fontdata" Extension="fntdata"/>
  <Default ContentType="image/jpeg" Extension="jpeg"/>
  <Default ContentType="video/mp4" Extension="mp4"/>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notesMaster+xml" PartName="/ppt/notesMasters/notesMaster1.xml"/>
  <Override ContentType="application/vnd.openxmlformats-officedocument.presentationml.notesSlide+xml" PartName="/ppt/notesSlides/notesSlide1.xml"/>
  <Override ContentType="application/vnd.openxmlformats-officedocument.presentationml.notesSlide+xml" PartName="/ppt/notesSlides/notesSlide2.xml"/>
  <Override ContentType="application/vnd.openxmlformats-officedocument.presentationml.notesSlide+xml" PartName="/ppt/notesSlides/notesSlide3.xml"/>
  <Override ContentType="application/vnd.openxmlformats-officedocument.presentationml.notesSlide+xml" PartName="/ppt/notesSlides/notesSlide4.xml"/>
  <Override ContentType="application/vnd.openxmlformats-officedocument.presentationml.notesSlide+xml" PartName="/ppt/notesSlides/notesSlide5.xml"/>
  <Override ContentType="application/vnd.openxmlformats-officedocument.presentationml.notesSlide+xml" PartName="/ppt/notesSlides/notesSlide6.xml"/>
  <Override ContentType="application/vnd.openxmlformats-officedocument.presentationml.notesSlide+xml" PartName="/ppt/notesSlides/notesSlide7.xml"/>
  <Override ContentType="application/vnd.openxmlformats-officedocument.presentationml.notesSlide+xml" PartName="/ppt/notesSlides/notesSlide8.xml"/>
  <Override ContentType="application/vnd.openxmlformats-officedocument.presentationml.notesSlide+xml" PartName="/ppt/notesSlides/notesSlide9.xml"/>
  <Override ContentType="application/vnd.openxmlformats-officedocument.presentationml.notesSlide+xml" PartName="/ppt/notesSlides/notesSlide10.xml"/>
  <Override ContentType="application/vnd.openxmlformats-officedocument.presentationml.notesSlide+xml" PartName="/ppt/notesSlides/notesSlide11.xml"/>
  <Override ContentType="application/vnd.openxmlformats-officedocument.presentationml.notesSlide+xml" PartName="/ppt/notesSlides/notesSlide12.xml"/>
  <Override ContentType="application/vnd.openxmlformats-officedocument.presentationml.notesSlide+xml" PartName="/ppt/notesSlides/notesSlide13.xml"/>
  <Override ContentType="application/vnd.openxmlformats-officedocument.presentationml.notesSlide+xml" PartName="/ppt/notesSlides/notesSlide14.xml"/>
  <Override ContentType="application/vnd.openxmlformats-officedocument.presentationml.notesSlide+xml" PartName="/ppt/notesSlides/notesSlide15.xml"/>
  <Override ContentType="application/vnd.openxmlformats-officedocument.presentationml.notesSlide+xml" PartName="/ppt/notesSlides/notesSlide16.xml"/>
  <Override ContentType="application/vnd.openxmlformats-officedocument.presentationml.notesSlide+xml" PartName="/ppt/notesSlides/notesSlide17.xml"/>
  <Override ContentType="application/vnd.openxmlformats-officedocument.presentationml.notesSlide+xml" PartName="/ppt/notesSlides/notesSlide18.xml"/>
  <Override ContentType="application/vnd.openxmlformats-officedocument.presentationml.notesSlide+xml" PartName="/ppt/notesSlides/notesSlide19.xml"/>
  <Override ContentType="application/vnd.openxmlformats-officedocument.presentationml.notesSlide+xml" PartName="/ppt/notesSlides/notesSlide20.xml"/>
  <Override ContentType="application/vnd.openxmlformats-officedocument.presentationml.notesSlide+xml" PartName="/ppt/notesSlides/notesSlide21.xml"/>
  <Override ContentType="application/vnd.openxmlformats-officedocument.presentationml.notesSlide+xml" PartName="/ppt/notesSlides/notesSlide22.xml"/>
  <Override ContentType="application/vnd.openxmlformats-officedocument.presentationml.notesSlide+xml" PartName="/ppt/notesSlides/notesSlide23.xml"/>
  <Override ContentType="application/vnd.openxmlformats-officedocument.presentationml.notesSlide+xml" PartName="/ppt/notesSlides/notesSlide24.xml"/>
  <Override ContentType="application/vnd.openxmlformats-officedocument.presentationml.notesSlide+xml" PartName="/ppt/notesSlides/notesSlide25.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slide+xml" PartName="/ppt/slides/slide18.xml"/>
  <Override ContentType="application/vnd.openxmlformats-officedocument.presentationml.slide+xml" PartName="/ppt/slides/slide19.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22.xml"/>
  <Override ContentType="application/vnd.openxmlformats-officedocument.presentationml.slide+xml" PartName="/ppt/slides/slide23.xml"/>
  <Override ContentType="application/vnd.openxmlformats-officedocument.presentationml.slide+xml" PartName="/ppt/slides/slide24.xml"/>
  <Override ContentType="application/vnd.openxmlformats-officedocument.presentationml.slide+xml" PartName="/ppt/slides/slide25.xml"/>
  <Override ContentType="application/vnd.openxmlformats-officedocument.presentationml.slide+xml" PartName="/ppt/slides/slide26.xml"/>
  <Override ContentType="application/vnd.openxmlformats-officedocument.presentationml.slide+xml" PartName="/ppt/slides/slide27.xml"/>
  <Override ContentType="application/vnd.openxmlformats-officedocument.presentationml.slide+xml" PartName="/ppt/slides/slide28.xml"/>
  <Override ContentType="application/vnd.openxmlformats-officedocument.presentationml.slide+xml" PartName="/ppt/slides/slide29.xml"/>
  <Override ContentType="application/vnd.openxmlformats-officedocument.presentationml.slide+xml" PartName="/ppt/slides/slide30.xml"/>
  <Override ContentType="application/vnd.openxmlformats-officedocument.presentationml.slide+xml" PartName="/ppt/slides/slide31.xml"/>
  <Override ContentType="application/vnd.openxmlformats-officedocument.presentationml.slide+xml" PartName="/ppt/slides/slide32.xml"/>
  <Override ContentType="application/vnd.openxmlformats-officedocument.presentationml.slide+xml" PartName="/ppt/slides/slide33.xml"/>
  <Override ContentType="application/vnd.openxmlformats-officedocument.presentationml.slide+xml" PartName="/ppt/slides/slide34.xml"/>
  <Override ContentType="application/vnd.openxmlformats-officedocument.presentationml.slide+xml" PartName="/ppt/slides/slide35.xml"/>
  <Override ContentType="application/vnd.openxmlformats-officedocument.presentationml.slide+xml" PartName="/ppt/slides/slide36.xml"/>
  <Override ContentType="application/vnd.openxmlformats-officedocument.presentationml.slide+xml" PartName="/ppt/slides/slide37.xml"/>
  <Override ContentType="application/vnd.openxmlformats-officedocument.presentationml.slide+xml" PartName="/ppt/slides/slide38.xml"/>
  <Override ContentType="application/vnd.openxmlformats-officedocument.presentationml.slide+xml" PartName="/ppt/slides/slide39.xml"/>
  <Override ContentType="application/vnd.openxmlformats-officedocument.presentationml.slide+xml" PartName="/ppt/slides/slide40.xml"/>
  <Override ContentType="application/vnd.openxmlformats-officedocument.presentationml.slide+xml" PartName="/ppt/slides/slide41.xml"/>
  <Override ContentType="application/vnd.openxmlformats-officedocument.presentationml.slide+xml" PartName="/ppt/slides/slide42.xml"/>
  <Override ContentType="application/vnd.openxmlformats-officedocument.presentationml.slide+xml" PartName="/ppt/slides/slide43.xml"/>
  <Override ContentType="application/vnd.openxmlformats-officedocument.presentationml.slide+xml" PartName="/ppt/slides/slide44.xml"/>
  <Override ContentType="application/vnd.openxmlformats-officedocument.presentationml.slide+xml" PartName="/ppt/slides/slide45.xml"/>
  <Override ContentType="application/vnd.openxmlformats-officedocument.presentationml.slide+xml" PartName="/ppt/slides/slide46.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notesMasterIdLst>
    <p:notesMasterId r:id="rId58"/>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Lst>
  <p:sldSz cx="18288000" cy="10287000"/>
  <p:notesSz cx="6858000" cy="9144000"/>
  <p:embeddedFontLst>
    <p:embeddedFont>
      <p:font typeface="Norwester" charset="1" panose="00000506000000000000"/>
      <p:regular r:id="rId52"/>
    </p:embeddedFont>
    <p:embeddedFont>
      <p:font typeface="Poppins Italics" charset="1" panose="00000500000000000000"/>
      <p:regular r:id="rId53"/>
    </p:embeddedFont>
    <p:embeddedFont>
      <p:font typeface="Open Sans 1 Bold" charset="1" panose="020B0806030504020204"/>
      <p:regular r:id="rId54"/>
    </p:embeddedFont>
    <p:embeddedFont>
      <p:font typeface="Open Sans 1" charset="1" panose="020B0606030504020204"/>
      <p:regular r:id="rId55"/>
    </p:embeddedFont>
    <p:embeddedFont>
      <p:font typeface="Poppins Bold" charset="1" panose="00000800000000000000"/>
      <p:regular r:id="rId56"/>
    </p:embeddedFont>
    <p:embeddedFont>
      <p:font typeface="Poppins" charset="1" panose="00000500000000000000"/>
      <p:regular r:id="rId57"/>
    </p:embeddedFont>
    <p:embeddedFont>
      <p:font typeface="Open Sans 1 Italics" charset="1" panose="020B0606030504020204"/>
      <p:regular r:id="rId62"/>
    </p:embeddedFont>
    <p:embeddedFont>
      <p:font typeface="Roboto Bold" charset="1" panose="02000000000000000000"/>
      <p:regular r:id="rId75"/>
    </p:embeddedFont>
    <p:embeddedFont>
      <p:font typeface="Montserrat Bold" charset="1" panose="00000800000000000000"/>
      <p:regular r:id="rId77"/>
    </p:embeddedFont>
    <p:embeddedFont>
      <p:font typeface="Open Sans 2 Bold Italics" charset="1" panose="00000000000000000000"/>
      <p:regular r:id="rId78"/>
    </p:embeddedFont>
    <p:embeddedFont>
      <p:font typeface="Open Sans 1 Bold Italics" charset="1" panose="020B0806030504020204"/>
      <p:regular r:id="rId81"/>
    </p:embeddedFont>
    <p:embeddedFont>
      <p:font typeface="Canva Sans Bold Italics" charset="1" panose="020B0803030501040103"/>
      <p:regular r:id="rId82"/>
    </p:embeddedFont>
    <p:embeddedFont>
      <p:font typeface="Canva Sans" charset="1" panose="020B0503030501040103"/>
      <p:regular r:id="rId83"/>
    </p:embeddedFont>
    <p:embeddedFont>
      <p:font typeface="Open Sans 2 Bold" charset="1" panose="00000000000000000000"/>
      <p:regular r:id="rId91"/>
    </p:embeddedFont>
    <p:embeddedFont>
      <p:font typeface="Open Sans 2" charset="1" panose="00000000000000000000"/>
      <p:regular r:id="rId9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slides/slide13.xml" Type="http://schemas.openxmlformats.org/officeDocument/2006/relationships/slide"/><Relationship Id="rId19" Target="slides/slide14.xml" Type="http://schemas.openxmlformats.org/officeDocument/2006/relationships/slide"/><Relationship Id="rId2" Target="presProps.xml" Type="http://schemas.openxmlformats.org/officeDocument/2006/relationships/presProps"/><Relationship Id="rId20" Target="slides/slide15.xml" Type="http://schemas.openxmlformats.org/officeDocument/2006/relationships/slide"/><Relationship Id="rId21" Target="slides/slide16.xml" Type="http://schemas.openxmlformats.org/officeDocument/2006/relationships/slide"/><Relationship Id="rId22" Target="slides/slide17.xml" Type="http://schemas.openxmlformats.org/officeDocument/2006/relationships/slide"/><Relationship Id="rId23" Target="slides/slide18.xml" Type="http://schemas.openxmlformats.org/officeDocument/2006/relationships/slide"/><Relationship Id="rId24" Target="slides/slide19.xml" Type="http://schemas.openxmlformats.org/officeDocument/2006/relationships/slide"/><Relationship Id="rId25" Target="slides/slide20.xml" Type="http://schemas.openxmlformats.org/officeDocument/2006/relationships/slide"/><Relationship Id="rId26" Target="slides/slide21.xml" Type="http://schemas.openxmlformats.org/officeDocument/2006/relationships/slide"/><Relationship Id="rId27" Target="slides/slide22.xml" Type="http://schemas.openxmlformats.org/officeDocument/2006/relationships/slide"/><Relationship Id="rId28" Target="slides/slide23.xml" Type="http://schemas.openxmlformats.org/officeDocument/2006/relationships/slide"/><Relationship Id="rId29" Target="slides/slide24.xml" Type="http://schemas.openxmlformats.org/officeDocument/2006/relationships/slide"/><Relationship Id="rId3" Target="viewProps.xml" Type="http://schemas.openxmlformats.org/officeDocument/2006/relationships/viewProps"/><Relationship Id="rId30" Target="slides/slide25.xml" Type="http://schemas.openxmlformats.org/officeDocument/2006/relationships/slide"/><Relationship Id="rId31" Target="slides/slide26.xml" Type="http://schemas.openxmlformats.org/officeDocument/2006/relationships/slide"/><Relationship Id="rId32" Target="slides/slide27.xml" Type="http://schemas.openxmlformats.org/officeDocument/2006/relationships/slide"/><Relationship Id="rId33" Target="slides/slide28.xml" Type="http://schemas.openxmlformats.org/officeDocument/2006/relationships/slide"/><Relationship Id="rId34" Target="slides/slide29.xml" Type="http://schemas.openxmlformats.org/officeDocument/2006/relationships/slide"/><Relationship Id="rId35" Target="slides/slide30.xml" Type="http://schemas.openxmlformats.org/officeDocument/2006/relationships/slide"/><Relationship Id="rId36" Target="slides/slide31.xml" Type="http://schemas.openxmlformats.org/officeDocument/2006/relationships/slide"/><Relationship Id="rId37" Target="slides/slide32.xml" Type="http://schemas.openxmlformats.org/officeDocument/2006/relationships/slide"/><Relationship Id="rId38" Target="slides/slide33.xml" Type="http://schemas.openxmlformats.org/officeDocument/2006/relationships/slide"/><Relationship Id="rId39" Target="slides/slide34.xml" Type="http://schemas.openxmlformats.org/officeDocument/2006/relationships/slide"/><Relationship Id="rId4" Target="theme/theme1.xml" Type="http://schemas.openxmlformats.org/officeDocument/2006/relationships/theme"/><Relationship Id="rId40" Target="slides/slide35.xml" Type="http://schemas.openxmlformats.org/officeDocument/2006/relationships/slide"/><Relationship Id="rId41" Target="slides/slide36.xml" Type="http://schemas.openxmlformats.org/officeDocument/2006/relationships/slide"/><Relationship Id="rId42" Target="slides/slide37.xml" Type="http://schemas.openxmlformats.org/officeDocument/2006/relationships/slide"/><Relationship Id="rId43" Target="slides/slide38.xml" Type="http://schemas.openxmlformats.org/officeDocument/2006/relationships/slide"/><Relationship Id="rId44" Target="slides/slide39.xml" Type="http://schemas.openxmlformats.org/officeDocument/2006/relationships/slide"/><Relationship Id="rId45" Target="slides/slide40.xml" Type="http://schemas.openxmlformats.org/officeDocument/2006/relationships/slide"/><Relationship Id="rId46" Target="slides/slide41.xml" Type="http://schemas.openxmlformats.org/officeDocument/2006/relationships/slide"/><Relationship Id="rId47" Target="slides/slide42.xml" Type="http://schemas.openxmlformats.org/officeDocument/2006/relationships/slide"/><Relationship Id="rId48" Target="slides/slide43.xml" Type="http://schemas.openxmlformats.org/officeDocument/2006/relationships/slide"/><Relationship Id="rId49" Target="slides/slide44.xml" Type="http://schemas.openxmlformats.org/officeDocument/2006/relationships/slide"/><Relationship Id="rId5" Target="tableStyles.xml" Type="http://schemas.openxmlformats.org/officeDocument/2006/relationships/tableStyles"/><Relationship Id="rId50" Target="slides/slide45.xml" Type="http://schemas.openxmlformats.org/officeDocument/2006/relationships/slide"/><Relationship Id="rId51" Target="slides/slide46.xml" Type="http://schemas.openxmlformats.org/officeDocument/2006/relationships/slide"/><Relationship Id="rId52" Target="fonts/font52.fntdata" Type="http://schemas.openxmlformats.org/officeDocument/2006/relationships/font"/><Relationship Id="rId53" Target="fonts/font53.fntdata" Type="http://schemas.openxmlformats.org/officeDocument/2006/relationships/font"/><Relationship Id="rId54" Target="fonts/font54.fntdata" Type="http://schemas.openxmlformats.org/officeDocument/2006/relationships/font"/><Relationship Id="rId55" Target="fonts/font55.fntdata" Type="http://schemas.openxmlformats.org/officeDocument/2006/relationships/font"/><Relationship Id="rId56" Target="fonts/font56.fntdata" Type="http://schemas.openxmlformats.org/officeDocument/2006/relationships/font"/><Relationship Id="rId57" Target="fonts/font57.fntdata" Type="http://schemas.openxmlformats.org/officeDocument/2006/relationships/font"/><Relationship Id="rId58" Target="notesMasters/notesMaster1.xml" Type="http://schemas.openxmlformats.org/officeDocument/2006/relationships/notesMaster"/><Relationship Id="rId59" Target="theme/theme2.xml" Type="http://schemas.openxmlformats.org/officeDocument/2006/relationships/theme"/><Relationship Id="rId6" Target="slides/slide1.xml" Type="http://schemas.openxmlformats.org/officeDocument/2006/relationships/slide"/><Relationship Id="rId60" Target="notesSlides/notesSlide1.xml" Type="http://schemas.openxmlformats.org/officeDocument/2006/relationships/notesSlide"/><Relationship Id="rId61" Target="notesSlides/notesSlide2.xml" Type="http://schemas.openxmlformats.org/officeDocument/2006/relationships/notesSlide"/><Relationship Id="rId62" Target="fonts/font62.fntdata" Type="http://schemas.openxmlformats.org/officeDocument/2006/relationships/font"/><Relationship Id="rId63" Target="notesSlides/notesSlide3.xml" Type="http://schemas.openxmlformats.org/officeDocument/2006/relationships/notesSlide"/><Relationship Id="rId64" Target="notesSlides/notesSlide4.xml" Type="http://schemas.openxmlformats.org/officeDocument/2006/relationships/notesSlide"/><Relationship Id="rId65" Target="notesSlides/notesSlide5.xml" Type="http://schemas.openxmlformats.org/officeDocument/2006/relationships/notesSlide"/><Relationship Id="rId66" Target="notesSlides/notesSlide6.xml" Type="http://schemas.openxmlformats.org/officeDocument/2006/relationships/notesSlide"/><Relationship Id="rId67" Target="notesSlides/notesSlide7.xml" Type="http://schemas.openxmlformats.org/officeDocument/2006/relationships/notesSlide"/><Relationship Id="rId68" Target="notesSlides/notesSlide8.xml" Type="http://schemas.openxmlformats.org/officeDocument/2006/relationships/notesSlide"/><Relationship Id="rId69" Target="notesSlides/notesSlide9.xml" Type="http://schemas.openxmlformats.org/officeDocument/2006/relationships/notesSlide"/><Relationship Id="rId7" Target="slides/slide2.xml" Type="http://schemas.openxmlformats.org/officeDocument/2006/relationships/slide"/><Relationship Id="rId70" Target="notesSlides/notesSlide10.xml" Type="http://schemas.openxmlformats.org/officeDocument/2006/relationships/notesSlide"/><Relationship Id="rId71" Target="notesSlides/notesSlide11.xml" Type="http://schemas.openxmlformats.org/officeDocument/2006/relationships/notesSlide"/><Relationship Id="rId72" Target="notesSlides/notesSlide12.xml" Type="http://schemas.openxmlformats.org/officeDocument/2006/relationships/notesSlide"/><Relationship Id="rId73" Target="notesSlides/notesSlide13.xml" Type="http://schemas.openxmlformats.org/officeDocument/2006/relationships/notesSlide"/><Relationship Id="rId74" Target="notesSlides/notesSlide14.xml" Type="http://schemas.openxmlformats.org/officeDocument/2006/relationships/notesSlide"/><Relationship Id="rId75" Target="fonts/font75.fntdata" Type="http://schemas.openxmlformats.org/officeDocument/2006/relationships/font"/><Relationship Id="rId76" Target="notesSlides/notesSlide15.xml" Type="http://schemas.openxmlformats.org/officeDocument/2006/relationships/notesSlide"/><Relationship Id="rId77" Target="fonts/font77.fntdata" Type="http://schemas.openxmlformats.org/officeDocument/2006/relationships/font"/><Relationship Id="rId78" Target="fonts/font78.fntdata" Type="http://schemas.openxmlformats.org/officeDocument/2006/relationships/font"/><Relationship Id="rId79" Target="notesSlides/notesSlide16.xml" Type="http://schemas.openxmlformats.org/officeDocument/2006/relationships/notesSlide"/><Relationship Id="rId8" Target="slides/slide3.xml" Type="http://schemas.openxmlformats.org/officeDocument/2006/relationships/slide"/><Relationship Id="rId80" Target="notesSlides/notesSlide17.xml" Type="http://schemas.openxmlformats.org/officeDocument/2006/relationships/notesSlide"/><Relationship Id="rId81" Target="fonts/font81.fntdata" Type="http://schemas.openxmlformats.org/officeDocument/2006/relationships/font"/><Relationship Id="rId82" Target="fonts/font82.fntdata" Type="http://schemas.openxmlformats.org/officeDocument/2006/relationships/font"/><Relationship Id="rId83" Target="fonts/font83.fntdata" Type="http://schemas.openxmlformats.org/officeDocument/2006/relationships/font"/><Relationship Id="rId84" Target="notesSlides/notesSlide18.xml" Type="http://schemas.openxmlformats.org/officeDocument/2006/relationships/notesSlide"/><Relationship Id="rId85" Target="notesSlides/notesSlide19.xml" Type="http://schemas.openxmlformats.org/officeDocument/2006/relationships/notesSlide"/><Relationship Id="rId86" Target="notesSlides/notesSlide20.xml" Type="http://schemas.openxmlformats.org/officeDocument/2006/relationships/notesSlide"/><Relationship Id="rId87" Target="notesSlides/notesSlide21.xml" Type="http://schemas.openxmlformats.org/officeDocument/2006/relationships/notesSlide"/><Relationship Id="rId88" Target="notesSlides/notesSlide22.xml" Type="http://schemas.openxmlformats.org/officeDocument/2006/relationships/notesSlide"/><Relationship Id="rId89" Target="notesSlides/notesSlide23.xml" Type="http://schemas.openxmlformats.org/officeDocument/2006/relationships/notesSlide"/><Relationship Id="rId9" Target="slides/slide4.xml" Type="http://schemas.openxmlformats.org/officeDocument/2006/relationships/slide"/><Relationship Id="rId90" Target="notesSlides/notesSlide24.xml" Type="http://schemas.openxmlformats.org/officeDocument/2006/relationships/notesSlide"/><Relationship Id="rId91" Target="fonts/font91.fntdata" Type="http://schemas.openxmlformats.org/officeDocument/2006/relationships/font"/><Relationship Id="rId92" Target="fonts/font92.fntdata" Type="http://schemas.openxmlformats.org/officeDocument/2006/relationships/font"/><Relationship Id="rId93" Target="notesSlides/notesSlide25.xml" Type="http://schemas.openxmlformats.org/officeDocument/2006/relationships/notesSlide"/></Relationships>
</file>

<file path=ppt/notesMasters/_rels/notesMaster1.xml.rels><?xml version="1.0" encoding="UTF-8" standalone="yes"?><Relationships xmlns="http://schemas.openxmlformats.org/package/2006/relationships"><Relationship Id="rId1" Target="../theme/theme2.xml" Type="http://schemas.openxmlformats.org/officeDocument/2006/relationships/theme"/></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1.7.2013</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6.xml" Type="http://schemas.openxmlformats.org/officeDocument/2006/relationships/slide"/></Relationships>
</file>

<file path=ppt/notesSlides/_rels/notesSlide2.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7.xml" Type="http://schemas.openxmlformats.org/officeDocument/2006/relationships/slide"/></Relationships>
</file>

<file path=ppt/notesSlides/_rels/notesSlide3.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9.xml" Type="http://schemas.openxmlformats.org/officeDocument/2006/relationships/slide"/></Relationships>
</file>

<file path=ppt/notesSlides/_rels/notesSlide4.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0.xml" Type="http://schemas.openxmlformats.org/officeDocument/2006/relationships/slide"/></Relationships>
</file>

<file path=ppt/notesSlides/_rels/notesSlide5.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1.xml" Type="http://schemas.openxmlformats.org/officeDocument/2006/relationships/slide"/></Relationships>
</file>

<file path=ppt/notesSlides/_rels/notesSlide6.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2.xml" Type="http://schemas.openxmlformats.org/officeDocument/2006/relationships/slide"/></Relationships>
</file>

<file path=ppt/notesSlides/_rels/notesSlide7.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3.xml" Type="http://schemas.openxmlformats.org/officeDocument/2006/relationships/slide"/></Relationships>
</file>

<file path=ppt/notesSlides/_rels/notesSlide8.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4.xml" Type="http://schemas.openxmlformats.org/officeDocument/2006/relationships/slide"/></Relationships>
</file>

<file path=ppt/notesSlides/_rels/notesSlide9.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6.xml" Type="http://schemas.openxmlformats.org/officeDocument/2006/relationships/slide"/></Relationships>
</file>

<file path=ppt/notesSlides/_rels/notesSlide10.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8.xml" Type="http://schemas.openxmlformats.org/officeDocument/2006/relationships/slide"/></Relationships>
</file>

<file path=ppt/notesSlides/_rels/notesSlide11.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9.xml" Type="http://schemas.openxmlformats.org/officeDocument/2006/relationships/slide"/></Relationships>
</file>

<file path=ppt/notesSlides/_rels/notesSlide12.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0.xml" Type="http://schemas.openxmlformats.org/officeDocument/2006/relationships/slide"/></Relationships>
</file>

<file path=ppt/notesSlides/_rels/notesSlide13.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1.xml" Type="http://schemas.openxmlformats.org/officeDocument/2006/relationships/slide"/></Relationships>
</file>

<file path=ppt/notesSlides/_rels/notesSlide14.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2.xml" Type="http://schemas.openxmlformats.org/officeDocument/2006/relationships/slide"/></Relationships>
</file>

<file path=ppt/notesSlides/_rels/notesSlide15.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6.xml" Type="http://schemas.openxmlformats.org/officeDocument/2006/relationships/slide"/></Relationships>
</file>

<file path=ppt/notesSlides/_rels/notesSlide16.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7.xml" Type="http://schemas.openxmlformats.org/officeDocument/2006/relationships/slide"/></Relationships>
</file>

<file path=ppt/notesSlides/_rels/notesSlide17.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8.xml" Type="http://schemas.openxmlformats.org/officeDocument/2006/relationships/slide"/></Relationships>
</file>

<file path=ppt/notesSlides/_rels/notesSlide18.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32.xml" Type="http://schemas.openxmlformats.org/officeDocument/2006/relationships/slide"/></Relationships>
</file>

<file path=ppt/notesSlides/_rels/notesSlide19.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34.xml" Type="http://schemas.openxmlformats.org/officeDocument/2006/relationships/slide"/></Relationships>
</file>

<file path=ppt/notesSlides/_rels/notesSlide20.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35.xml" Type="http://schemas.openxmlformats.org/officeDocument/2006/relationships/slide"/></Relationships>
</file>

<file path=ppt/notesSlides/_rels/notesSlide21.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36.xml" Type="http://schemas.openxmlformats.org/officeDocument/2006/relationships/slide"/></Relationships>
</file>

<file path=ppt/notesSlides/_rels/notesSlide22.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37.xml" Type="http://schemas.openxmlformats.org/officeDocument/2006/relationships/slide"/></Relationships>
</file>

<file path=ppt/notesSlides/_rels/notesSlide23.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38.xml" Type="http://schemas.openxmlformats.org/officeDocument/2006/relationships/slide"/></Relationships>
</file>

<file path=ppt/notesSlides/_rels/notesSlide24.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39.xml" Type="http://schemas.openxmlformats.org/officeDocument/2006/relationships/slide"/></Relationships>
</file>

<file path=ppt/notesSlides/_rels/notesSlide25.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43.xml" Type="http://schemas.openxmlformats.org/officeDocument/2006/relationships/slide"/></Relationships>
</file>

<file path=ppt/notesSlides/notesSlide1.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1983-1984 — Le "Thompson hack" : Ken Thompson, co-créateur d'Unix, présenté lors d'un discours . Il y décrit — et démontre — comment un compilateur peut être modifié pour insérer une porte dérobée dans n'importe quel programme qu'il compile, y compris dans le code source du compilateur lui-même, rendant la backdoor invisible même à l'inspection du code source. C'est considéré comme le fondement conceptuel de toutes les attaques supply chain modernes, près de 40 ans avant SolarWinds.</a:t>
            </a:r>
          </a:p>
          <a:p>
            <a:r>
              <a:rPr lang="en-US"/>
              <a:t>2003 : le chercheur en sécurité Elias Levy publie une analyse prédisant que les attaquants finiraient par cibler les dépendances logicielles (bibliothèques tierces) plutôt que les logiciels finaux eux-mêmes — un scénario qui ne se matérialisera à grande échelle que 15 ans plus tard.</a:t>
            </a:r>
          </a:p>
          <a:p>
            <a:r>
              <a:rPr lang="en-US"/>
              <a:t>Entre 2010 et 2017, la cybercriminalité et les cyberattaques d'État ont basculé dans une phase opérationnelle concrète, prouvant  compromettre un fournisseur intermédiaire.</a:t>
            </a:r>
          </a:p>
          <a:p>
            <a:r>
              <a:rPr lang="en-US"/>
              <a:t>2020–2021: L'explosion marquée notamment par l'attaque majeure contre SolarWinds au fin fin 2020 et par des attaques à grande échelle comme Kaseya ou Codecov en 2021</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2.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D'un point de vue technique, une Software Supply Chain Attack consiste à corrompre un composant ou un mécanisme de distribution en amont (upstream) afin d'exécuter du code malveillant sur les systèmes des clients finaux en aval (downstream).</a:t>
            </a:r>
          </a:p>
          <a:p>
            <a:r>
              <a:rPr lang="en-US"/>
              <a:t>Le schéma ci-dessous illustre le flux de l'attaque : l'attaquant s'infiltre chez le fournisseur de logiciels, injecte une charge utile (payload), et utilise les canaux de mise à jour légitimes pour traverser automatiquement les pare-feux des entreprises clients.Une application moderne ne part presque jamais de zéro. Elle traverse un pipeline </a:t>
            </a:r>
          </a:p>
          <a:p>
            <a:r>
              <a:rPr lang="en-US"/>
              <a:t>developeur - code - Build - signature et distribution - infrastructure Client.</a:t>
            </a:r>
          </a:p>
          <a:p>
            <a:r>
              <a:rPr lang="en-US"/>
              <a:t>1. Infiltration en amont (Software Provider) : Le pirate (en bas à gauche) s'introduit directement dans l'infrastructure de l'éditeur de logiciels et y injecte du code malveillant (Injected payload).</a:t>
            </a:r>
          </a:p>
          <a:p>
            <a:r>
              <a:rPr lang="en-US"/>
              <a:t/>
            </a:r>
          </a:p>
          <a:p>
            <a:r>
              <a:rPr lang="en-US"/>
              <a:t>2. Diffusion automatique (Service Provider) : L'éditeur de logiciels, ignorant la présence du malware, distribue sa mise à jour piégée via ses canaux officiels et habituels (Trusted channel).</a:t>
            </a:r>
          </a:p>
          <a:p>
            <a:r>
              <a:rPr lang="en-US"/>
              <a:t/>
            </a:r>
          </a:p>
          <a:p>
            <a:r>
              <a:rPr lang="en-US"/>
              <a:t>3. Contournement des défenses (Firewall &amp; Client Infrastructure) : Comme la mise à jour provient d'un fournisseur légitime et de confiance, elle passe à travers les pare-feux sans déclencher d'alerte et infecte simultanément l'ensemble des réseaux clients.</a:t>
            </a:r>
          </a:p>
          <a:p>
            <a:r>
              <a:rPr lang="en-US"/>
              <a:t/>
            </a:r>
          </a:p>
          <a:p>
            <a:r>
              <a:rPr lang="en-US"/>
              <a:t>L'intérêt majeur pour l'attaquant est l'effet multiplicateur : une seule intrusion chez le fournisseur lui donne un accès direct aux systèmes de dizaines ou centaines d'entreprises clientes.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3.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Repérage (Reconnaissance) :</a:t>
            </a:r>
          </a:p>
          <a:p>
            <a:r>
              <a:rPr lang="en-US"/>
              <a:t>Identification de l'éditeur cible, de ses sous-traitants, de ses référentiels de code (GitHub, GitLab) ou de ses employés.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4.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L'attaquant obtient des identifiants valides ou exploite un Zero-Day sur le serveur d'intégration continue (ex: Jenkins, GitLab CI). Il installe un implant persistant sans perturber les builds quotidiens.</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5.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Le code malveillant est inséré dans l'un des trois niveaux clés de la chaîne de production :</a:t>
            </a:r>
          </a:p>
          <a:p>
            <a:r>
              <a:rPr lang="en-US"/>
              <a:t/>
            </a:r>
          </a:p>
          <a:p>
            <a:r>
              <a:rPr lang="en-US"/>
              <a:t>Au niveau du code source : Injection de backdoor directement dans le dépôt Git (via des commits compromis).</a:t>
            </a:r>
          </a:p>
          <a:p>
            <a:r>
              <a:rPr lang="en-US"/>
              <a:t/>
            </a:r>
          </a:p>
          <a:p>
            <a:r>
              <a:rPr lang="en-US"/>
              <a:t>Au niveau du pipeline CI/CD : Altération des scripts de compilation ou des artefacts produits (comme dans le cas SolarWinds).</a:t>
            </a:r>
          </a:p>
          <a:p>
            <a:r>
              <a:rPr lang="en-US"/>
              <a:t/>
            </a:r>
          </a:p>
          <a:p>
            <a:r>
              <a:rPr lang="en-US"/>
              <a:t>Au niveau des dépendances : Empoisonnement d'une bibliothèque tierce réimportée par le projet principal.</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6.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Le logiciel infecté est compilé et signé électroniquement avec le certificat numérique légitime de l'éditeur. Pour les systèmes de sécurité, le fichier paraît à 100 % sain, officiel et authentique.</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7.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Le logiciel infecté est distribué aux clients via les mécanismes de mise à jour légitimes de l'éditeur. prendre l'exemple de forty ici.</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8.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Une fois exécuté chez la victime, le code malveillant s'active et établit une connexion discrète avec le serveur de contrôle (Command &amp; Control) des attaquants.</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9.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en effet pour les IT de cette epoque là c'est a dire les années 2000 d'abord et les années 2010 ensuite, Ccleaner etait indispensable pour nettoyer les machines, supprimer toutes les traces et la rendre plus performante. ainsi pendant cette période plus de 2 milliards de telechargements et un ordianteur sur 4 sur la planete utilisait Ccleaner</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0.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Ceci dit,  avast va acheter une entreprise piégée et sans s'en rendre compte va distribuer un malwar qui va corrompre près de 2 milliards de machine. mais comment Piriform a été piraté?</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1.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11 mars 2017, 05h00 du matin. un developpeur va laisser son ordinateur allumé. les attaquants lors de leurs phases de reconnaissances reussissent a découvrir son password probablement dans une fuite de donnéées. c'est ainsi aue les attaquants vont reussir a se connecter a distance au PC du développeur via une session team viewer. ainsi les attaquants vont faire le plus dur cad s'ingiltrer dans le reseau.</a:t>
            </a:r>
          </a:p>
          <a:p>
            <a:r>
              <a:rPr lang="en-US"/>
              <a:t>une fois à l'intérieur ils dissimulent leur outils en crecendo. </a:t>
            </a:r>
          </a:p>
          <a:p>
            <a:r>
              <a:rPr lang="en-US"/>
              <a:t>c'est ainsi que un mois apres le 12 avril ils déploiet le shadow pad, un petit logiciel malveillant dont le role est d'enregistrer les frappes permentant de capturer les frappe d'un clavier.  le piege etant enclenchés ils n'auront qu'a patienter pour acceder au reste des serveurs de Piriform.</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2.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a l'intérieur du package se trouve un petit logiciel malveillant, les éditeurs confirment, windows le confirment. ce fameux coup de genie permettra aux attaquant d'acceder au frappes des claviers de plus de 2.2 millions d'utilisateurs. le malware va fouiner au maximum pour savoir s'il vient de tomber sur une machine intéressante ou pas rappelez vous que les attaquant ne ciblent que de grandes sociétés. le malwares va ensuite  transmettre l'entiereté des informations a un serveur sur internet. c'est ce type de serveur qui permet aux attaquants de monitorer a distance les ordinateurs de leurs victimes.</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3.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et sur ses machines la justement un 2e programme malveillants etait telechargé parceque le premier malware ne faisait office que de dropper du deuxieme malware leur permettant de prendre le command and control sur leurs victimes. </a:t>
            </a:r>
          </a:p>
          <a:p>
            <a:r>
              <a:rPr lang="en-US"/>
              <a:t>en sommes sur les plus de 2 millions de machine infiltrées, seule une quarantaine a reelement été attaquée car considéré comme cible pour les hackers leur permettant de voler entre autre les secret, les brevets etc....</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4.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l'attaque aurait pu rester anonyme pendant des mois, mais une anomalie va la trahir. une societé de cybersecurité  du nom de morphisec va découvrir  des installations anormales des patchs   ccleaner sur certaines instanses de leurs clients et avertir Avast et cisqo. le 15 septembre  à l'aide des autorités américaines les differnet CMC sont coupés et les attaquants n'ont plus aucun accès au serveurs des victimes.</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5.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L'attaquant s'infiltre dans l'environnement de développement de SolarWinds et injecte son code malveillant</a:t>
            </a:r>
          </a:p>
          <a:p>
            <a:r>
              <a:rPr lang="en-US"/>
              <a:t>*L'audit et les vérifications de sécurité sont contournés, car le code malveillant reste dormant ou très bien camouflé pour ne pas éveiller de soupçons</a:t>
            </a:r>
          </a:p>
          <a:p>
            <a:r>
              <a:rPr lang="en-US"/>
              <a:t>*La mise à jour est assemblée et signée électroniquement avec le certificat officiel légitime de l'entreprise.</a:t>
            </a:r>
          </a:p>
          <a:p>
            <a:r>
              <a:rPr lang="en-US"/>
              <a:t>*La mise à jour officielle piégée est envoyée aux réseaux des clients (entreprises, agences gouvernementales) qui l'installent en toute confiance.</a:t>
            </a:r>
          </a:p>
          <a:p>
            <a:r>
              <a:rPr lang="en-US"/>
              <a:t>*Une fois le logiciel exécuté chez la victime, la backdoor active une connexion discrète vers le serveur de contrôle (C2) des pirates.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6.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Cette partie représente la phase post-infection — ce qui se passe une fois que le malware est déjà installé chez la victime. Voici la lecture, dans l'ordre logique :</a:t>
            </a:r>
          </a:p>
          <a:p>
            <a:r>
              <a:rPr lang="en-US"/>
              <a:t/>
            </a:r>
          </a:p>
          <a:p>
            <a:r>
              <a:rPr lang="en-US"/>
              <a:t>1. Compromised Update → Client Networks</a:t>
            </a:r>
          </a:p>
          <a:p>
            <a:r>
              <a:rPr lang="en-US"/>
              <a:t>La mise à jour piégée (qu'on a vue dans la partie gauche du schéma complet) arrive et s'installe chez le client. Client Networks représente ici l'infrastructure de la victime — le réseau interne de l'organisation infectée.</a:t>
            </a:r>
          </a:p>
          <a:p>
            <a:r>
              <a:rPr lang="en-US"/>
              <a:t/>
            </a:r>
          </a:p>
          <a:p>
            <a:r>
              <a:rPr lang="en-US"/>
              <a:t>2.Le canal de communication qui s'établit ensuite</a:t>
            </a:r>
          </a:p>
          <a:p>
            <a:r>
              <a:rPr lang="en-US"/>
              <a:t/>
            </a:r>
          </a:p>
          <a:p>
            <a:r>
              <a:rPr lang="en-US"/>
              <a:t>Une fois l'infection en place, une communication bidirectionnelle permanente s'installe entre le réseau du client et le serveur de l'attaquant . Deux flèches, deux sens, deux fonctions différentes :</a:t>
            </a:r>
          </a:p>
          <a:p>
            <a:r>
              <a:rPr lang="en-US"/>
              <a:t/>
            </a:r>
          </a:p>
          <a:p>
            <a:r>
              <a:rPr lang="en-US"/>
              <a:t>Flèche descendante — </a:t>
            </a:r>
          </a:p>
          <a:p>
            <a:r>
              <a:rPr lang="en-US"/>
              <a:t>Le serveur C2 envoie des instructions vers la machine infectée : de nouvelles commandes à exécuter, un module malveillant supplémentaire à télécharger (comme TEARDROP livrant Cobalt Strike Beacon dans SolarWinds), ou l'ordre de commencer à chercher des données précises.</a:t>
            </a:r>
          </a:p>
          <a:p>
            <a:r>
              <a:rPr lang="en-US"/>
              <a:t/>
            </a:r>
          </a:p>
          <a:p>
            <a:r>
              <a:rPr lang="en-US"/>
              <a:t>Flèche montante — </a:t>
            </a:r>
          </a:p>
          <a:p>
            <a:r>
              <a:rPr lang="en-US"/>
              <a:t>En retour, la machine infectée envoie vers le serveur C2 tout ce qu'elle a collecté : identifiants volés, fichiers sensibles, informations sur le réseau interne, résultats des commandes exécutées.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7.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CVE-2020-4006 : OS Command Injection (Injection de commandes système): C'est la vulnérabilité la plus critique du groupe. Elle permet au pirate de prendre directement le contrôle de l'infrastructure sous-jacente sans identifiants valides pour interagir directement avec l'OS.</a:t>
            </a:r>
          </a:p>
          <a:p>
            <a:r>
              <a:rPr lang="en-US"/>
              <a:t/>
            </a:r>
          </a:p>
          <a:p>
            <a:r>
              <a:rPr lang="en-US"/>
              <a:t>-CVE-2020-3992 : Use-After-Free (Utilisation de mémoire après libération): elle permettait aux attaquants une fois infiltrés d'installer des webshells pour garantir leur maintien (persistance), se déplacer latéralement sur le réseau et dérober des données sensibles (comme les jetons d'authentification sur les serveurs Microsoft ADFS).</a:t>
            </a:r>
          </a:p>
          <a:p>
            <a:r>
              <a:rPr lang="en-US"/>
              <a:t/>
            </a:r>
          </a:p>
          <a:p>
            <a:r>
              <a:rPr lang="en-US"/>
              <a:t>- CVE-2020-4004 / CVE-2020-4005 : Escalade de privilège</a:t>
            </a:r>
          </a:p>
          <a:p>
            <a:r>
              <a:rPr lang="en-US"/>
              <a:t>cette faille permet d'obtenir les privilèges les plus élevés sur la machine pour exécuter n'importe quelle action malveillante sans blocage.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8.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c'est quoi ssh?SSH, qui signifie Secure Shell, est un protocole réseau cryptographique utilisé pour sécuriser les communications sur un réseau non sécurisé. Il permet aux utilisateurs d'accéder et de gérer en toute sécurité des systèmes et des appareils distants sur un réseau, tel qu'Internet.</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9.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en effet il a demandé le remplacement d'une fonction par la meme fonction moins sécurisé. il paraissait donc comme un simple amateur negligeable.</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20.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en réallité, jian tan est un tres bon développeur et est actif dans le milieu open source, il n'ya donc aucune raison de le discréditer car durant ses 3 années il echange des mails avec les autres contributeurs et acquiert une veritable réputation, une crédibilité pour préparer son futur piratage.</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21.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en 2022 un developpeur du nom de jigar Kummar se plaind de la non reactivité du concepteur et surtout de la lenteur dans les mises à jour, des patch qui ne sont pas acceptés ralentissant ainsi tous le projet. et oui, un logicel comme xz utilisé par des millions de personne sous linux et meme sur mac est maintenu par une seule et unique personne et cette personne est bénévole. c'est d'ailleurs l'un des grand probleme de l'open source car repondant justement, lasse collins le concepteur et unique developpeur va declarer qu'il est le seul a faire ce travail ce depuis 20 ans et de maniere bénévole et qu'il a desormais des maladies mentales. il va donc commettre l'erreur fatale de recruter Jian Tan comme mainteneur.</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22.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ossfuz est un plateforme qui petmet aux developpeurs et aux users d'envoyer des mails au concepteur lorsqu'ils percoivent un probleme de sécurite</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23.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1* un code malicieux compilé est caché dans un fichier corrompu déguisé comme un fichier test</a:t>
            </a:r>
          </a:p>
          <a:p>
            <a:r>
              <a:rPr lang="en-US"/>
              <a:t/>
            </a:r>
          </a:p>
          <a:p>
            <a:r>
              <a:rPr lang="en-US"/>
              <a:t>2* au moment de la compilation, une macro en modifie certains octects de ce fichier pour le reparer et en extraire un script </a:t>
            </a:r>
          </a:p>
          <a:p>
            <a:r>
              <a:rPr lang="en-US"/>
              <a:t/>
            </a:r>
          </a:p>
          <a:p>
            <a:r>
              <a:rPr lang="en-US"/>
              <a:t>3* ce script qui va lui meme recuperer un bout d'un autre fichier, le déchiffrer et l'ajouter au fichier final.</a:t>
            </a:r>
          </a:p>
          <a:p>
            <a:r>
              <a:rPr lang="en-US"/>
              <a:t/>
            </a:r>
          </a:p>
          <a:p>
            <a:r>
              <a:rPr lang="en-US"/>
              <a:t>et via ssh il va controler a distance les ordinateurs de plusieurs millions d'utilisateur.</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24.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*Andres freund un ingénieur de microsoft fait du micro benchmarking CAD des tests de performances sur un outil sur lequel il travaille dans le but de traquer tout ce qu'il peut ralentir son programme dans le but de l'optimiser.</a:t>
            </a:r>
          </a:p>
          <a:p>
            <a:r>
              <a:rPr lang="en-US"/>
              <a:t>*ce jour la il observe que le processeur de son ordinateur utilise d'avantage de ressources que d'habitude </a:t>
            </a:r>
          </a:p>
          <a:p>
            <a:r>
              <a:rPr lang="en-US"/>
              <a:t>* ainsi il mesure et compare et s'apercoit qu'il ya un ajout de 500 milli seconde supplementaires par rapport a la normale</a:t>
            </a:r>
          </a:p>
          <a:p>
            <a:r>
              <a:rPr lang="en-US"/>
              <a:t>*il découvre ainsi que cette latence est causée par un outil extérieur de sa machine appelé ssh (souvenez vous que jian tan accedait au ressources de ses victimes via ce meme ssh)</a:t>
            </a:r>
          </a:p>
          <a:p>
            <a:r>
              <a:rPr lang="en-US"/>
              <a:t>* c'est ainsi que dans sa version de dibian il va découvrir la porte dérobée qui exploite son processeur plus que d'habitude.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25.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avis personnel: on pourrait mettre en place une IA qui audite le code en entrée et en sortie</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jpeg" Type="http://schemas.openxmlformats.org/officeDocument/2006/relationships/image"/><Relationship Id="rId4" Target="../media/VAHPhOq95QY.mp4" Type="http://schemas.openxmlformats.org/officeDocument/2006/relationships/video"/><Relationship Id="rId5" Target="../media/VAHPhOq95QY.mp4" Type="http://schemas.microsoft.com/office/2007/relationships/media"/><Relationship Id="rId6" Target="../media/image3.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jpeg" Type="http://schemas.openxmlformats.org/officeDocument/2006/relationships/image"/><Relationship Id="rId3" Target="../media/image5.png" Type="http://schemas.openxmlformats.org/officeDocument/2006/relationships/image"/><Relationship Id="rId4" Target="../media/image6.svg" Type="http://schemas.openxmlformats.org/officeDocument/2006/relationships/image"/><Relationship Id="rId5" Target="../media/image7.jpe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jpeg" Type="http://schemas.openxmlformats.org/officeDocument/2006/relationships/image"/><Relationship Id="rId3" Target="../media/image8.jpeg" Type="http://schemas.openxmlformats.org/officeDocument/2006/relationships/image"/><Relationship Id="rId4" Target="../media/VAEJTfodxF8.mp4" Type="http://schemas.openxmlformats.org/officeDocument/2006/relationships/video"/><Relationship Id="rId5" Target="../media/VAEJTfodxF8.mp4" Type="http://schemas.microsoft.com/office/2007/relationships/media"/></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jpeg" Type="http://schemas.openxmlformats.org/officeDocument/2006/relationships/image"/><Relationship Id="rId3" Target="../media/image9.jpeg" Type="http://schemas.openxmlformats.org/officeDocument/2006/relationships/image"/><Relationship Id="rId4" Target="../media/image5.png" Type="http://schemas.openxmlformats.org/officeDocument/2006/relationships/image"/><Relationship Id="rId5" Target="../media/image6.sv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0.jpe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xml" Type="http://schemas.openxmlformats.org/officeDocument/2006/relationships/notesSlide"/><Relationship Id="rId3" Target="../media/image11.jpeg" Type="http://schemas.openxmlformats.org/officeDocument/2006/relationships/image"/><Relationship Id="rId4" Target="../media/image12.jpeg" Type="http://schemas.openxmlformats.org/officeDocument/2006/relationships/image"/><Relationship Id="rId5" Target="../media/image13.jpeg" Type="http://schemas.openxmlformats.org/officeDocument/2006/relationships/image"/><Relationship Id="rId6" Target="../media/image14.jpe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2.xml" Type="http://schemas.openxmlformats.org/officeDocument/2006/relationships/notesSlide"/><Relationship Id="rId3" Target="../media/image15.pn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6.jpe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3.xml" Type="http://schemas.openxmlformats.org/officeDocument/2006/relationships/notesSlide"/><Relationship Id="rId3" Target="../media/image17.jpe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4.xml" Type="http://schemas.openxmlformats.org/officeDocument/2006/relationships/notesSlide"/><Relationship Id="rId3" Target="../media/image18.jpe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5.xml" Type="http://schemas.openxmlformats.org/officeDocument/2006/relationships/notesSlide"/><Relationship Id="rId3" Target="../media/image18.jpe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6.xml" Type="http://schemas.openxmlformats.org/officeDocument/2006/relationships/notesSlide"/><Relationship Id="rId3" Target="../media/image19.jpeg" Type="http://schemas.openxmlformats.org/officeDocument/2006/relationships/image"/></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7.xml" Type="http://schemas.openxmlformats.org/officeDocument/2006/relationships/notesSlide"/><Relationship Id="rId3" Target="../media/image20.jpeg" Type="http://schemas.openxmlformats.org/officeDocument/2006/relationships/image"/></Relationships>
</file>

<file path=ppt/slides/_rels/slide14.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8.xml" Type="http://schemas.openxmlformats.org/officeDocument/2006/relationships/notesSlide"/><Relationship Id="rId3" Target="../media/image21.jpeg" Type="http://schemas.openxmlformats.org/officeDocument/2006/relationships/image"/></Relationships>
</file>

<file path=ppt/slides/_rels/slide1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2.jpeg" Type="http://schemas.openxmlformats.org/officeDocument/2006/relationships/image"/></Relationships>
</file>

<file path=ppt/slides/_rels/slide16.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9.xml" Type="http://schemas.openxmlformats.org/officeDocument/2006/relationships/notesSlide"/><Relationship Id="rId3" Target="../media/image23.jpeg" Type="http://schemas.openxmlformats.org/officeDocument/2006/relationships/image"/></Relationships>
</file>

<file path=ppt/slides/_rels/slide1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4.jpeg" Type="http://schemas.openxmlformats.org/officeDocument/2006/relationships/image"/><Relationship Id="rId3" Target="../media/VAHAgh9mY2c.mp4" Type="http://schemas.openxmlformats.org/officeDocument/2006/relationships/video"/><Relationship Id="rId4" Target="../media/VAHAgh9mY2c.mp4" Type="http://schemas.microsoft.com/office/2007/relationships/media"/></Relationships>
</file>

<file path=ppt/slides/_rels/slide18.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0.xml" Type="http://schemas.openxmlformats.org/officeDocument/2006/relationships/notesSlide"/><Relationship Id="rId3" Target="../media/image25.jpeg" Type="http://schemas.openxmlformats.org/officeDocument/2006/relationships/image"/></Relationships>
</file>

<file path=ppt/slides/_rels/slide19.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1.xml" Type="http://schemas.openxmlformats.org/officeDocument/2006/relationships/notesSlide"/><Relationship Id="rId3" Target="../media/image26.jpeg" Type="http://schemas.openxmlformats.org/officeDocument/2006/relationships/image"/><Relationship Id="rId4" Target="../media/VAGZc-_o54A.mp4" Type="http://schemas.openxmlformats.org/officeDocument/2006/relationships/video"/><Relationship Id="rId5" Target="../media/VAGZc-_o54A.mp4" Type="http://schemas.microsoft.com/office/2007/relationships/media"/></Relationships>
</file>

<file path=ppt/slides/_rels/slide20.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2.xml" Type="http://schemas.openxmlformats.org/officeDocument/2006/relationships/notesSlide"/><Relationship Id="rId3" Target="../media/image27.jpeg" Type="http://schemas.openxmlformats.org/officeDocument/2006/relationships/image"/></Relationships>
</file>

<file path=ppt/slides/_rels/slide21.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3.xml" Type="http://schemas.openxmlformats.org/officeDocument/2006/relationships/notesSlide"/><Relationship Id="rId3" Target="../media/image28.png" Type="http://schemas.openxmlformats.org/officeDocument/2006/relationships/image"/></Relationships>
</file>

<file path=ppt/slides/_rels/slide22.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4.xml" Type="http://schemas.openxmlformats.org/officeDocument/2006/relationships/notesSlide"/><Relationship Id="rId3" Target="../media/image29.png" Type="http://schemas.openxmlformats.org/officeDocument/2006/relationships/image"/></Relationships>
</file>

<file path=ppt/slides/_rels/slide2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0.jpeg" Type="http://schemas.openxmlformats.org/officeDocument/2006/relationships/image"/></Relationships>
</file>

<file path=ppt/slides/_rels/slide2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1.jpeg" Type="http://schemas.openxmlformats.org/officeDocument/2006/relationships/image"/><Relationship Id="rId3" Target="../media/VAGAbMYCQ3Y.mp4" Type="http://schemas.openxmlformats.org/officeDocument/2006/relationships/video"/><Relationship Id="rId4" Target="../media/VAGAbMYCQ3Y.mp4" Type="http://schemas.microsoft.com/office/2007/relationships/media"/></Relationships>
</file>

<file path=ppt/slides/_rels/slide2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2.jpeg" Type="http://schemas.openxmlformats.org/officeDocument/2006/relationships/image"/></Relationships>
</file>

<file path=ppt/slides/_rels/slide26.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5.xml" Type="http://schemas.openxmlformats.org/officeDocument/2006/relationships/notesSlide"/><Relationship Id="rId3" Target="../media/image33.png" Type="http://schemas.openxmlformats.org/officeDocument/2006/relationships/image"/></Relationships>
</file>

<file path=ppt/slides/_rels/slide27.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6.xml" Type="http://schemas.openxmlformats.org/officeDocument/2006/relationships/notesSlide"/><Relationship Id="rId3" Target="../media/image33.png" Type="http://schemas.openxmlformats.org/officeDocument/2006/relationships/image"/></Relationships>
</file>

<file path=ppt/slides/_rels/slide28.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7.xml" Type="http://schemas.openxmlformats.org/officeDocument/2006/relationships/notesSlide"/><Relationship Id="rId3" Target="../media/image34.png" Type="http://schemas.openxmlformats.org/officeDocument/2006/relationships/image"/></Relationships>
</file>

<file path=ppt/slides/_rels/slide2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5.png" Type="http://schemas.openxmlformats.org/officeDocument/2006/relationships/image"/><Relationship Id="rId3" Target="../media/image36.png" Type="http://schemas.openxmlformats.org/officeDocument/2006/relationships/image"/><Relationship Id="rId4" Target="../media/image37.jpeg" Type="http://schemas.openxmlformats.org/officeDocument/2006/relationships/image"/></Relationships>
</file>

<file path=ppt/slides/_rels/slide3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8.jpeg" Type="http://schemas.openxmlformats.org/officeDocument/2006/relationships/image"/></Relationships>
</file>

<file path=ppt/slides/_rels/slide3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9.jpeg" Type="http://schemas.openxmlformats.org/officeDocument/2006/relationships/image"/></Relationships>
</file>

<file path=ppt/slides/_rels/slide32.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8.xml" Type="http://schemas.openxmlformats.org/officeDocument/2006/relationships/notesSlide"/><Relationship Id="rId3" Target="../media/image40.jpeg" Type="http://schemas.openxmlformats.org/officeDocument/2006/relationships/image"/></Relationships>
</file>

<file path=ppt/slides/_rels/slide3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1.jpeg" Type="http://schemas.openxmlformats.org/officeDocument/2006/relationships/image"/><Relationship Id="rId3" Target="../media/VAGuqpJls8c.mp4" Type="http://schemas.openxmlformats.org/officeDocument/2006/relationships/video"/><Relationship Id="rId4" Target="../media/VAGuqpJls8c.mp4" Type="http://schemas.microsoft.com/office/2007/relationships/media"/><Relationship Id="rId5" Target="../media/image42.png" Type="http://schemas.openxmlformats.org/officeDocument/2006/relationships/image"/></Relationships>
</file>

<file path=ppt/slides/_rels/slide34.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9.xml" Type="http://schemas.openxmlformats.org/officeDocument/2006/relationships/notesSlide"/><Relationship Id="rId3" Target="../media/image43.png" Type="http://schemas.openxmlformats.org/officeDocument/2006/relationships/image"/></Relationships>
</file>

<file path=ppt/slides/_rels/slide35.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20.xml" Type="http://schemas.openxmlformats.org/officeDocument/2006/relationships/notesSlide"/><Relationship Id="rId3" Target="../media/image44.jpeg" Type="http://schemas.openxmlformats.org/officeDocument/2006/relationships/image"/><Relationship Id="rId4" Target="../media/VAEjqdazpFE.mp4" Type="http://schemas.openxmlformats.org/officeDocument/2006/relationships/video"/><Relationship Id="rId5" Target="../media/VAEjqdazpFE.mp4" Type="http://schemas.microsoft.com/office/2007/relationships/media"/><Relationship Id="rId6" Target="../media/image45.png" Type="http://schemas.openxmlformats.org/officeDocument/2006/relationships/image"/></Relationships>
</file>

<file path=ppt/slides/_rels/slide36.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21.xml" Type="http://schemas.openxmlformats.org/officeDocument/2006/relationships/notesSlide"/><Relationship Id="rId3" Target="../media/image46.png" Type="http://schemas.openxmlformats.org/officeDocument/2006/relationships/image"/></Relationships>
</file>

<file path=ppt/slides/_rels/slide37.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22.xml" Type="http://schemas.openxmlformats.org/officeDocument/2006/relationships/notesSlide"/><Relationship Id="rId3" Target="../media/image47.png" Type="http://schemas.openxmlformats.org/officeDocument/2006/relationships/image"/><Relationship Id="rId4" Target="../media/image48.png" Type="http://schemas.openxmlformats.org/officeDocument/2006/relationships/image"/></Relationships>
</file>

<file path=ppt/slides/_rels/slide38.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23.xml" Type="http://schemas.openxmlformats.org/officeDocument/2006/relationships/notesSlide"/><Relationship Id="rId3" Target="../media/image49.jpeg" Type="http://schemas.openxmlformats.org/officeDocument/2006/relationships/image"/><Relationship Id="rId4" Target="../media/VAG1hm-LcHc.mp4" Type="http://schemas.openxmlformats.org/officeDocument/2006/relationships/video"/><Relationship Id="rId5" Target="../media/VAG1hm-LcHc.mp4" Type="http://schemas.microsoft.com/office/2007/relationships/media"/><Relationship Id="rId6" Target="../media/image50.png" Type="http://schemas.openxmlformats.org/officeDocument/2006/relationships/image"/><Relationship Id="rId7" Target="../media/image51.png" Type="http://schemas.openxmlformats.org/officeDocument/2006/relationships/image"/><Relationship Id="rId8" Target="../media/image52.png" Type="http://schemas.openxmlformats.org/officeDocument/2006/relationships/image"/></Relationships>
</file>

<file path=ppt/slides/_rels/slide39.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24.xml" Type="http://schemas.openxmlformats.org/officeDocument/2006/relationships/notesSlide"/><Relationship Id="rId3" Target="../media/image31.jpeg" Type="http://schemas.openxmlformats.org/officeDocument/2006/relationships/image"/><Relationship Id="rId4" Target="../media/VAGAbMYCQ3Y.mp4" Type="http://schemas.openxmlformats.org/officeDocument/2006/relationships/video"/><Relationship Id="rId5" Target="../media/VAGAbMYCQ3Y.mp4" Type="http://schemas.microsoft.com/office/2007/relationships/media"/><Relationship Id="rId6" Target="../media/image53.png" Type="http://schemas.openxmlformats.org/officeDocument/2006/relationships/image"/><Relationship Id="rId7" Target="../media/image54.png" Type="http://schemas.openxmlformats.org/officeDocument/2006/relationships/image"/></Relationships>
</file>

<file path=ppt/slides/_rels/slide4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5.jpeg" Type="http://schemas.openxmlformats.org/officeDocument/2006/relationships/image"/></Relationships>
</file>

<file path=ppt/slides/_rels/slide4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6.png" Type="http://schemas.openxmlformats.org/officeDocument/2006/relationships/image"/><Relationship Id="rId3" Target="../media/image57.png" Type="http://schemas.openxmlformats.org/officeDocument/2006/relationships/image"/></Relationships>
</file>

<file path=ppt/slides/_rels/slide4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8.png" Type="http://schemas.openxmlformats.org/officeDocument/2006/relationships/image"/><Relationship Id="rId3" Target="../media/image59.png" Type="http://schemas.openxmlformats.org/officeDocument/2006/relationships/image"/><Relationship Id="rId4" Target="../media/image60.svg" Type="http://schemas.openxmlformats.org/officeDocument/2006/relationships/image"/><Relationship Id="rId5" Target="../media/image61.png" Type="http://schemas.openxmlformats.org/officeDocument/2006/relationships/image"/></Relationships>
</file>

<file path=ppt/slides/_rels/slide43.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25.xml" Type="http://schemas.openxmlformats.org/officeDocument/2006/relationships/notesSlide"/><Relationship Id="rId3" Target="../media/image62.jpeg" Type="http://schemas.openxmlformats.org/officeDocument/2006/relationships/image"/><Relationship Id="rId4" Target="../media/image63.jpeg" Type="http://schemas.openxmlformats.org/officeDocument/2006/relationships/image"/><Relationship Id="rId5" Target="../media/image57.png" Type="http://schemas.openxmlformats.org/officeDocument/2006/relationships/image"/></Relationships>
</file>

<file path=ppt/slides/_rels/slide4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4.png" Type="http://schemas.openxmlformats.org/officeDocument/2006/relationships/image"/><Relationship Id="rId3" Target="../media/image65.svg" Type="http://schemas.openxmlformats.org/officeDocument/2006/relationships/image"/></Relationships>
</file>

<file path=ppt/slides/_rels/slide4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6.png" Type="http://schemas.openxmlformats.org/officeDocument/2006/relationships/image"/><Relationship Id="rId3" Target="../media/image67.svg" Type="http://schemas.openxmlformats.org/officeDocument/2006/relationships/image"/><Relationship Id="rId4" Target="../media/image68.png" Type="http://schemas.openxmlformats.org/officeDocument/2006/relationships/image"/></Relationships>
</file>

<file path=ppt/slides/_rels/slide4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9.jpeg" Type="http://schemas.openxmlformats.org/officeDocument/2006/relationships/image"/><Relationship Id="rId3" Target="../media/VAEBTHuAvV4.mp4" Type="http://schemas.openxmlformats.org/officeDocument/2006/relationships/video"/><Relationship Id="rId4" Target="../media/VAEBTHuAvV4.mp4" Type="http://schemas.microsoft.com/office/2007/relationships/media"/><Relationship Id="rId5" Target="../media/image3.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004369"/>
        </a:solidFill>
      </p:bgPr>
    </p:bg>
    <p:spTree>
      <p:nvGrpSpPr>
        <p:cNvPr id="1" name=""/>
        <p:cNvGrpSpPr/>
        <p:nvPr/>
      </p:nvGrpSpPr>
      <p:grpSpPr>
        <a:xfrm>
          <a:off x="0" y="0"/>
          <a:ext cx="0" cy="0"/>
          <a:chOff x="0" y="0"/>
          <a:chExt cx="0" cy="0"/>
        </a:xfrm>
      </p:grpSpPr>
      <p:sp>
        <p:nvSpPr>
          <p:cNvPr name="Freeform 2" id="2"/>
          <p:cNvSpPr/>
          <p:nvPr/>
        </p:nvSpPr>
        <p:spPr>
          <a:xfrm flipH="false" flipV="false" rot="0">
            <a:off x="7908207" y="-250749"/>
            <a:ext cx="2471587" cy="2812715"/>
          </a:xfrm>
          <a:custGeom>
            <a:avLst/>
            <a:gdLst/>
            <a:ahLst/>
            <a:cxnLst/>
            <a:rect r="r" b="b" t="t" l="l"/>
            <a:pathLst>
              <a:path h="2812715" w="2471587">
                <a:moveTo>
                  <a:pt x="0" y="0"/>
                </a:moveTo>
                <a:lnTo>
                  <a:pt x="2471586" y="0"/>
                </a:lnTo>
                <a:lnTo>
                  <a:pt x="2471586" y="2812715"/>
                </a:lnTo>
                <a:lnTo>
                  <a:pt x="0" y="2812715"/>
                </a:lnTo>
                <a:lnTo>
                  <a:pt x="0" y="0"/>
                </a:lnTo>
                <a:close/>
              </a:path>
            </a:pathLst>
          </a:custGeom>
          <a:blipFill>
            <a:blip r:embed="rId2">
              <a:alphaModFix amt="91000"/>
            </a:blip>
            <a:stretch>
              <a:fillRect l="0" t="-41915" r="0" b="-48043"/>
            </a:stretch>
          </a:blipFill>
        </p:spPr>
      </p:sp>
      <p:pic>
        <p:nvPicPr>
          <p:cNvPr name="Picture 3" id="3">
            <a:hlinkClick action="ppaction://media"/>
          </p:cNvPr>
          <p:cNvPicPr>
            <a:picLocks noChangeAspect="true"/>
          </p:cNvPicPr>
          <p:nvPr>
            <a:videoFile r:link="rId4"/>
            <p:extLst>
              <p:ext uri="{DAA4B4D4-6D71-4841-9C94-3DE7FCFB9230}">
                <p14:media xmlns:p14="http://schemas.microsoft.com/office/powerpoint/2010/main" r:embed="rId5"/>
              </p:ext>
            </p:extLst>
          </p:nvPr>
        </p:nvPicPr>
        <p:blipFill>
          <a:blip r:embed="rId3"/>
          <a:srcRect l="0" t="657" r="0" b="657"/>
          <a:stretch>
            <a:fillRect/>
          </a:stretch>
        </p:blipFill>
        <p:spPr>
          <a:xfrm flipH="false" flipV="false" rot="0">
            <a:off x="0" y="0"/>
            <a:ext cx="18288000" cy="10287000"/>
          </a:xfrm>
          <a:prstGeom prst="rect">
            <a:avLst/>
          </a:prstGeom>
        </p:spPr>
      </p:pic>
      <p:sp>
        <p:nvSpPr>
          <p:cNvPr name="TextBox 4" id="4"/>
          <p:cNvSpPr txBox="true"/>
          <p:nvPr/>
        </p:nvSpPr>
        <p:spPr>
          <a:xfrm rot="0">
            <a:off x="0" y="293951"/>
            <a:ext cx="18288000" cy="4659854"/>
          </a:xfrm>
          <a:prstGeom prst="rect">
            <a:avLst/>
          </a:prstGeom>
        </p:spPr>
        <p:txBody>
          <a:bodyPr anchor="t" rtlCol="false" tIns="0" lIns="0" bIns="0" rIns="0">
            <a:spAutoFit/>
          </a:bodyPr>
          <a:lstStyle/>
          <a:p>
            <a:pPr algn="ctr">
              <a:lnSpc>
                <a:spcPts val="9363"/>
              </a:lnSpc>
            </a:pPr>
            <a:r>
              <a:rPr lang="en-US" sz="8917" spc="-392">
                <a:solidFill>
                  <a:srgbClr val="FFFFFF"/>
                </a:solidFill>
                <a:latin typeface="Norwester"/>
                <a:ea typeface="Norwester"/>
                <a:cs typeface="Norwester"/>
                <a:sym typeface="Norwester"/>
              </a:rPr>
              <a:t>SOFTWARE SUPPLY CHAIN ATTACK :L'EFFET</a:t>
            </a:r>
          </a:p>
          <a:p>
            <a:pPr algn="ctr" marL="0" indent="0" lvl="0">
              <a:lnSpc>
                <a:spcPts val="9363"/>
              </a:lnSpc>
            </a:pPr>
            <a:r>
              <a:rPr lang="en-US" sz="8917" spc="-392">
                <a:solidFill>
                  <a:srgbClr val="FFFFFF"/>
                </a:solidFill>
                <a:latin typeface="Norwester"/>
                <a:ea typeface="Norwester"/>
                <a:cs typeface="Norwester"/>
                <a:sym typeface="Norwester"/>
              </a:rPr>
              <a:t> DOMINO DE LA </a:t>
            </a:r>
            <a:r>
              <a:rPr lang="en-US" sz="8917" spc="-392" strike="noStrike" u="none">
                <a:solidFill>
                  <a:srgbClr val="FFFFFF"/>
                </a:solidFill>
                <a:latin typeface="Norwester"/>
                <a:ea typeface="Norwester"/>
                <a:cs typeface="Norwester"/>
                <a:sym typeface="Norwester"/>
              </a:rPr>
              <a:t>CYBERSECURITE</a:t>
            </a:r>
          </a:p>
          <a:p>
            <a:pPr algn="ctr" marL="0" indent="0" lvl="0">
              <a:lnSpc>
                <a:spcPts val="9363"/>
              </a:lnSpc>
            </a:pPr>
          </a:p>
          <a:p>
            <a:pPr algn="ctr" marL="0" indent="0" lvl="0">
              <a:lnSpc>
                <a:spcPts val="7580"/>
              </a:lnSpc>
              <a:spcBef>
                <a:spcPct val="0"/>
              </a:spcBef>
            </a:pPr>
          </a:p>
        </p:txBody>
      </p:sp>
      <p:sp>
        <p:nvSpPr>
          <p:cNvPr name="TextBox 5" id="5"/>
          <p:cNvSpPr txBox="true"/>
          <p:nvPr/>
        </p:nvSpPr>
        <p:spPr>
          <a:xfrm rot="0">
            <a:off x="1743560" y="2599912"/>
            <a:ext cx="16544440" cy="1313815"/>
          </a:xfrm>
          <a:prstGeom prst="rect">
            <a:avLst/>
          </a:prstGeom>
        </p:spPr>
        <p:txBody>
          <a:bodyPr anchor="t" rtlCol="false" tIns="0" lIns="0" bIns="0" rIns="0">
            <a:spAutoFit/>
          </a:bodyPr>
          <a:lstStyle/>
          <a:p>
            <a:pPr algn="ctr">
              <a:lnSpc>
                <a:spcPts val="4729"/>
              </a:lnSpc>
            </a:pPr>
            <a:r>
              <a:rPr lang="en-US" sz="5499" i="true" spc="-241">
                <a:solidFill>
                  <a:srgbClr val="FFFFFF"/>
                </a:solidFill>
                <a:latin typeface="Poppins Italics"/>
                <a:ea typeface="Poppins Italics"/>
                <a:cs typeface="Poppins Italics"/>
                <a:sym typeface="Poppins Italics"/>
              </a:rPr>
              <a:t>Cas de CCleaner, SOLARWINDS et XZ UTILS </a:t>
            </a:r>
          </a:p>
          <a:p>
            <a:pPr algn="ctr">
              <a:lnSpc>
                <a:spcPts val="4729"/>
              </a:lnSpc>
            </a:pPr>
          </a:p>
        </p:txBody>
      </p:sp>
      <p:sp>
        <p:nvSpPr>
          <p:cNvPr name="TextBox 6" id="6"/>
          <p:cNvSpPr txBox="true"/>
          <p:nvPr/>
        </p:nvSpPr>
        <p:spPr>
          <a:xfrm rot="0">
            <a:off x="98296" y="8545905"/>
            <a:ext cx="7424645" cy="1348590"/>
          </a:xfrm>
          <a:prstGeom prst="rect">
            <a:avLst/>
          </a:prstGeom>
        </p:spPr>
        <p:txBody>
          <a:bodyPr anchor="t" rtlCol="false" tIns="0" lIns="0" bIns="0" rIns="0">
            <a:spAutoFit/>
          </a:bodyPr>
          <a:lstStyle/>
          <a:p>
            <a:pPr algn="ctr">
              <a:lnSpc>
                <a:spcPts val="5460"/>
              </a:lnSpc>
            </a:pPr>
            <a:r>
              <a:rPr lang="en-US" sz="3900" b="true">
                <a:solidFill>
                  <a:srgbClr val="FFFFFF"/>
                </a:solidFill>
                <a:latin typeface="Open Sans 1 Bold"/>
                <a:ea typeface="Open Sans 1 Bold"/>
                <a:cs typeface="Open Sans 1 Bold"/>
                <a:sym typeface="Open Sans 1 Bold"/>
              </a:rPr>
              <a:t>Présenté par</a:t>
            </a:r>
          </a:p>
          <a:p>
            <a:pPr algn="ctr">
              <a:lnSpc>
                <a:spcPts val="5460"/>
              </a:lnSpc>
            </a:pPr>
            <a:r>
              <a:rPr lang="en-US" sz="3900" b="true">
                <a:solidFill>
                  <a:srgbClr val="FFFFFF"/>
                </a:solidFill>
                <a:latin typeface="Open Sans 1 Bold"/>
                <a:ea typeface="Open Sans 1 Bold"/>
                <a:cs typeface="Open Sans 1 Bold"/>
                <a:sym typeface="Open Sans 1 Bold"/>
              </a:rPr>
              <a:t>LT NGUEN A KEDI LIONEL </a:t>
            </a:r>
          </a:p>
        </p:txBody>
      </p:sp>
      <p:sp>
        <p:nvSpPr>
          <p:cNvPr name="Freeform 7" id="7"/>
          <p:cNvSpPr/>
          <p:nvPr/>
        </p:nvSpPr>
        <p:spPr>
          <a:xfrm flipH="false" flipV="false" rot="0">
            <a:off x="98296" y="1561872"/>
            <a:ext cx="2229424" cy="2229424"/>
          </a:xfrm>
          <a:custGeom>
            <a:avLst/>
            <a:gdLst/>
            <a:ahLst/>
            <a:cxnLst/>
            <a:rect r="r" b="b" t="t" l="l"/>
            <a:pathLst>
              <a:path h="2229424" w="2229424">
                <a:moveTo>
                  <a:pt x="0" y="0"/>
                </a:moveTo>
                <a:lnTo>
                  <a:pt x="2229425" y="0"/>
                </a:lnTo>
                <a:lnTo>
                  <a:pt x="2229425" y="2229424"/>
                </a:lnTo>
                <a:lnTo>
                  <a:pt x="0" y="2229424"/>
                </a:lnTo>
                <a:lnTo>
                  <a:pt x="0" y="0"/>
                </a:lnTo>
                <a:close/>
              </a:path>
            </a:pathLst>
          </a:custGeom>
          <a:blipFill>
            <a:blip r:embed="rId6"/>
            <a:stretch>
              <a:fillRect l="0" t="0" r="0" b="0"/>
            </a:stretch>
          </a:blipFill>
        </p:spPr>
      </p:sp>
    </p:spTree>
  </p:cSld>
  <p:clrMapOvr>
    <a:masterClrMapping/>
  </p:clrMapOvr>
  <p:timing>
    <p:tnLst>
      <p:par>
        <p:cTn dur="indefinite" restart="never" nodeType="tmRoot">
          <p:childTnLst>
            <p:video>
              <p:cMediaNode vol="100000">
                <p:cTn fill="hold" display="false">
                  <p:stCondLst>
                    <p:cond delay="indefinite"/>
                  </p:stCondLst>
                </p:cTn>
                <p:tgtEl>
                  <p:spTgt spid="3"/>
                </p:tgtEl>
              </p:cMediaNode>
            </p:video>
          </p:childTnLst>
        </p:cTn>
      </p:par>
    </p:tnLst>
  </p:timing>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38888" r="0" b="-38888"/>
            </a:stretch>
          </a:blipFill>
        </p:spPr>
      </p:sp>
      <p:sp>
        <p:nvSpPr>
          <p:cNvPr name="Freeform 3" id="3"/>
          <p:cNvSpPr/>
          <p:nvPr/>
        </p:nvSpPr>
        <p:spPr>
          <a:xfrm flipH="true" flipV="false" rot="0">
            <a:off x="10368268" y="-492887"/>
            <a:ext cx="10581061" cy="10611206"/>
          </a:xfrm>
          <a:custGeom>
            <a:avLst/>
            <a:gdLst/>
            <a:ahLst/>
            <a:cxnLst/>
            <a:rect r="r" b="b" t="t" l="l"/>
            <a:pathLst>
              <a:path h="10611206" w="10581061">
                <a:moveTo>
                  <a:pt x="10581061" y="0"/>
                </a:moveTo>
                <a:lnTo>
                  <a:pt x="0" y="0"/>
                </a:lnTo>
                <a:lnTo>
                  <a:pt x="0" y="10611206"/>
                </a:lnTo>
                <a:lnTo>
                  <a:pt x="10581061" y="10611206"/>
                </a:lnTo>
                <a:lnTo>
                  <a:pt x="10581061" y="0"/>
                </a:lnTo>
                <a:close/>
              </a:path>
            </a:pathLst>
          </a:custGeom>
          <a:blipFill>
            <a:blip r:embed="rId3">
              <a:alphaModFix amt="70000"/>
              <a:extLst>
                <a:ext uri="{96DAC541-7B7A-43D3-8B79-37D633B846F1}">
                  <asvg:svgBlip xmlns:asvg="http://schemas.microsoft.com/office/drawing/2016/SVG/main" r:embed="rId4"/>
                </a:ext>
              </a:extLst>
            </a:blip>
            <a:stretch>
              <a:fillRect l="0" t="0" r="0" b="0"/>
            </a:stretch>
          </a:blipFill>
        </p:spPr>
      </p:sp>
      <p:grpSp>
        <p:nvGrpSpPr>
          <p:cNvPr name="Group 4" id="4"/>
          <p:cNvGrpSpPr/>
          <p:nvPr/>
        </p:nvGrpSpPr>
        <p:grpSpPr>
          <a:xfrm rot="0">
            <a:off x="10038456" y="1945577"/>
            <a:ext cx="7899094" cy="7312723"/>
            <a:chOff x="0" y="0"/>
            <a:chExt cx="1181381" cy="1093684"/>
          </a:xfrm>
        </p:grpSpPr>
        <p:sp>
          <p:nvSpPr>
            <p:cNvPr name="Freeform 5" id="5"/>
            <p:cNvSpPr/>
            <p:nvPr/>
          </p:nvSpPr>
          <p:spPr>
            <a:xfrm flipH="false" flipV="false" rot="0">
              <a:off x="0" y="0"/>
              <a:ext cx="1181381" cy="1093684"/>
            </a:xfrm>
            <a:custGeom>
              <a:avLst/>
              <a:gdLst/>
              <a:ahLst/>
              <a:cxnLst/>
              <a:rect r="r" b="b" t="t" l="l"/>
              <a:pathLst>
                <a:path h="1093684" w="1181381">
                  <a:moveTo>
                    <a:pt x="19602" y="0"/>
                  </a:moveTo>
                  <a:lnTo>
                    <a:pt x="1161779" y="0"/>
                  </a:lnTo>
                  <a:cubicBezTo>
                    <a:pt x="1166977" y="0"/>
                    <a:pt x="1171963" y="2065"/>
                    <a:pt x="1175639" y="5741"/>
                  </a:cubicBezTo>
                  <a:cubicBezTo>
                    <a:pt x="1179315" y="9417"/>
                    <a:pt x="1181381" y="14403"/>
                    <a:pt x="1181381" y="19602"/>
                  </a:cubicBezTo>
                  <a:lnTo>
                    <a:pt x="1181381" y="1074082"/>
                  </a:lnTo>
                  <a:cubicBezTo>
                    <a:pt x="1181381" y="1079280"/>
                    <a:pt x="1179315" y="1084266"/>
                    <a:pt x="1175639" y="1087942"/>
                  </a:cubicBezTo>
                  <a:cubicBezTo>
                    <a:pt x="1171963" y="1091618"/>
                    <a:pt x="1166977" y="1093684"/>
                    <a:pt x="1161779" y="1093684"/>
                  </a:cubicBezTo>
                  <a:lnTo>
                    <a:pt x="19602" y="1093684"/>
                  </a:lnTo>
                  <a:cubicBezTo>
                    <a:pt x="14403" y="1093684"/>
                    <a:pt x="9417" y="1091618"/>
                    <a:pt x="5741" y="1087942"/>
                  </a:cubicBezTo>
                  <a:cubicBezTo>
                    <a:pt x="2065" y="1084266"/>
                    <a:pt x="0" y="1079280"/>
                    <a:pt x="0" y="1074082"/>
                  </a:cubicBezTo>
                  <a:lnTo>
                    <a:pt x="0" y="19602"/>
                  </a:lnTo>
                  <a:cubicBezTo>
                    <a:pt x="0" y="14403"/>
                    <a:pt x="2065" y="9417"/>
                    <a:pt x="5741" y="5741"/>
                  </a:cubicBezTo>
                  <a:cubicBezTo>
                    <a:pt x="9417" y="2065"/>
                    <a:pt x="14403" y="0"/>
                    <a:pt x="19602" y="0"/>
                  </a:cubicBezTo>
                  <a:close/>
                </a:path>
              </a:pathLst>
            </a:custGeom>
            <a:blipFill>
              <a:blip r:embed="rId5"/>
              <a:stretch>
                <a:fillRect l="-31207" t="0" r="-31207" b="0"/>
              </a:stretch>
            </a:blipFill>
            <a:ln w="38100" cap="sq">
              <a:solidFill>
                <a:srgbClr val="B2CFF9"/>
              </a:solidFill>
              <a:prstDash val="solid"/>
              <a:miter/>
            </a:ln>
          </p:spPr>
        </p:sp>
      </p:grpSp>
      <p:sp>
        <p:nvSpPr>
          <p:cNvPr name="TextBox 6" id="6"/>
          <p:cNvSpPr txBox="true"/>
          <p:nvPr/>
        </p:nvSpPr>
        <p:spPr>
          <a:xfrm rot="0">
            <a:off x="887749" y="2014785"/>
            <a:ext cx="8115300" cy="1203324"/>
          </a:xfrm>
          <a:prstGeom prst="rect">
            <a:avLst/>
          </a:prstGeom>
        </p:spPr>
        <p:txBody>
          <a:bodyPr anchor="t" rtlCol="false" tIns="0" lIns="0" bIns="0" rIns="0">
            <a:spAutoFit/>
          </a:bodyPr>
          <a:lstStyle/>
          <a:p>
            <a:pPr algn="l" marL="0" indent="0" lvl="0">
              <a:lnSpc>
                <a:spcPts val="8599"/>
              </a:lnSpc>
              <a:spcBef>
                <a:spcPct val="0"/>
              </a:spcBef>
            </a:pPr>
            <a:r>
              <a:rPr lang="en-US" sz="9999" spc="-439">
                <a:solidFill>
                  <a:srgbClr val="FFFFFF"/>
                </a:solidFill>
                <a:latin typeface="Norwester"/>
                <a:ea typeface="Norwester"/>
                <a:cs typeface="Norwester"/>
                <a:sym typeface="Norwester"/>
              </a:rPr>
              <a:t>IDEE MAITRESSE</a:t>
            </a:r>
          </a:p>
        </p:txBody>
      </p:sp>
      <p:sp>
        <p:nvSpPr>
          <p:cNvPr name="AutoShape 7" id="7"/>
          <p:cNvSpPr/>
          <p:nvPr/>
        </p:nvSpPr>
        <p:spPr>
          <a:xfrm>
            <a:off x="1028700" y="1239372"/>
            <a:ext cx="16230600" cy="0"/>
          </a:xfrm>
          <a:prstGeom prst="line">
            <a:avLst/>
          </a:prstGeom>
          <a:ln cap="flat" w="38100">
            <a:solidFill>
              <a:srgbClr val="FFFFFF"/>
            </a:solidFill>
            <a:prstDash val="solid"/>
            <a:headEnd type="none" len="sm" w="sm"/>
            <a:tailEnd type="none" len="sm" w="sm"/>
          </a:ln>
        </p:spPr>
      </p:sp>
      <p:sp>
        <p:nvSpPr>
          <p:cNvPr name="TextBox 8" id="8"/>
          <p:cNvSpPr txBox="true"/>
          <p:nvPr/>
        </p:nvSpPr>
        <p:spPr>
          <a:xfrm rot="0">
            <a:off x="229433" y="3706997"/>
            <a:ext cx="9431932" cy="4780915"/>
          </a:xfrm>
          <a:prstGeom prst="rect">
            <a:avLst/>
          </a:prstGeom>
        </p:spPr>
        <p:txBody>
          <a:bodyPr anchor="t" rtlCol="false" tIns="0" lIns="0" bIns="0" rIns="0">
            <a:spAutoFit/>
          </a:bodyPr>
          <a:lstStyle/>
          <a:p>
            <a:pPr algn="just">
              <a:lnSpc>
                <a:spcPts val="4759"/>
              </a:lnSpc>
            </a:pPr>
            <a:r>
              <a:rPr lang="en-US" sz="3399">
                <a:solidFill>
                  <a:srgbClr val="FFFFFF"/>
                </a:solidFill>
                <a:latin typeface="Open Sans 1"/>
                <a:ea typeface="Open Sans 1"/>
                <a:cs typeface="Open Sans 1"/>
                <a:sym typeface="Open Sans 1"/>
              </a:rPr>
              <a:t>Une attaque de chaîne d'approvisionnement ne compromet </a:t>
            </a:r>
            <a:r>
              <a:rPr lang="en-US" sz="3399">
                <a:solidFill>
                  <a:srgbClr val="FFFFFF"/>
                </a:solidFill>
                <a:latin typeface="Open Sans 1"/>
                <a:ea typeface="Open Sans 1"/>
                <a:cs typeface="Open Sans 1"/>
                <a:sym typeface="Open Sans 1"/>
              </a:rPr>
              <a:t>jamais vraiment un logiciel; elle compromet une relation de confiance. Et c'est précisément parce que cette confiance est invisible et non questionnée qu'un seul point de rupture suffit à faire s'effondrer des milliers d'organisations qui n'ont, elles, rien fait de mal.</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38888" r="0" b="-38888"/>
            </a:stretch>
          </a:blipFill>
        </p:spPr>
      </p:sp>
      <p:pic>
        <p:nvPicPr>
          <p:cNvPr name="Picture 3" id="3">
            <a:hlinkClick action="ppaction://media"/>
          </p:cNvPr>
          <p:cNvPicPr>
            <a:picLocks noChangeAspect="true"/>
          </p:cNvPicPr>
          <p:nvPr>
            <a:videoFile r:link="rId4"/>
            <p:extLst>
              <p:ext uri="{DAA4B4D4-6D71-4841-9C94-3DE7FCFB9230}">
                <p14:media xmlns:p14="http://schemas.microsoft.com/office/powerpoint/2010/main" r:embed="rId5"/>
              </p:ext>
            </p:extLst>
          </p:nvPr>
        </p:nvPicPr>
        <p:blipFill>
          <a:blip r:embed="rId3">
            <a:alphaModFix amt="28000"/>
          </a:blip>
          <a:srcRect l="0" t="0" r="0" b="0"/>
          <a:stretch>
            <a:fillRect/>
          </a:stretch>
        </p:blipFill>
        <p:spPr>
          <a:xfrm flipH="false" flipV="false" rot="0">
            <a:off x="-936733" y="-526913"/>
            <a:ext cx="20152014" cy="11335508"/>
          </a:xfrm>
          <a:prstGeom prst="rect">
            <a:avLst/>
          </a:prstGeom>
        </p:spPr>
      </p:pic>
      <p:grpSp>
        <p:nvGrpSpPr>
          <p:cNvPr name="Group 4" id="4"/>
          <p:cNvGrpSpPr/>
          <p:nvPr/>
        </p:nvGrpSpPr>
        <p:grpSpPr>
          <a:xfrm rot="0">
            <a:off x="11489415" y="220594"/>
            <a:ext cx="5674487" cy="986443"/>
            <a:chOff x="0" y="0"/>
            <a:chExt cx="1494515" cy="259804"/>
          </a:xfrm>
        </p:grpSpPr>
        <p:sp>
          <p:nvSpPr>
            <p:cNvPr name="Freeform 5" id="5"/>
            <p:cNvSpPr/>
            <p:nvPr/>
          </p:nvSpPr>
          <p:spPr>
            <a:xfrm flipH="false" flipV="false" rot="0">
              <a:off x="0" y="0"/>
              <a:ext cx="1494515" cy="259804"/>
            </a:xfrm>
            <a:custGeom>
              <a:avLst/>
              <a:gdLst/>
              <a:ahLst/>
              <a:cxnLst/>
              <a:rect r="r" b="b" t="t" l="l"/>
              <a:pathLst>
                <a:path h="259804" w="1494515">
                  <a:moveTo>
                    <a:pt x="69581" y="0"/>
                  </a:moveTo>
                  <a:lnTo>
                    <a:pt x="1424934" y="0"/>
                  </a:lnTo>
                  <a:cubicBezTo>
                    <a:pt x="1443388" y="0"/>
                    <a:pt x="1461086" y="7331"/>
                    <a:pt x="1474135" y="20380"/>
                  </a:cubicBezTo>
                  <a:cubicBezTo>
                    <a:pt x="1487184" y="33429"/>
                    <a:pt x="1494515" y="51127"/>
                    <a:pt x="1494515" y="69581"/>
                  </a:cubicBezTo>
                  <a:lnTo>
                    <a:pt x="1494515" y="190223"/>
                  </a:lnTo>
                  <a:cubicBezTo>
                    <a:pt x="1494515" y="208677"/>
                    <a:pt x="1487184" y="226375"/>
                    <a:pt x="1474135" y="239424"/>
                  </a:cubicBezTo>
                  <a:cubicBezTo>
                    <a:pt x="1461086" y="252473"/>
                    <a:pt x="1443388" y="259804"/>
                    <a:pt x="1424934" y="259804"/>
                  </a:cubicBezTo>
                  <a:lnTo>
                    <a:pt x="69581" y="259804"/>
                  </a:lnTo>
                  <a:cubicBezTo>
                    <a:pt x="51127" y="259804"/>
                    <a:pt x="33429" y="252473"/>
                    <a:pt x="20380" y="239424"/>
                  </a:cubicBezTo>
                  <a:cubicBezTo>
                    <a:pt x="7331" y="226375"/>
                    <a:pt x="0" y="208677"/>
                    <a:pt x="0" y="190223"/>
                  </a:cubicBezTo>
                  <a:lnTo>
                    <a:pt x="0" y="69581"/>
                  </a:lnTo>
                  <a:cubicBezTo>
                    <a:pt x="0" y="51127"/>
                    <a:pt x="7331" y="33429"/>
                    <a:pt x="20380" y="20380"/>
                  </a:cubicBezTo>
                  <a:cubicBezTo>
                    <a:pt x="33429" y="7331"/>
                    <a:pt x="51127" y="0"/>
                    <a:pt x="69581" y="0"/>
                  </a:cubicBezTo>
                  <a:close/>
                </a:path>
              </a:pathLst>
            </a:custGeom>
            <a:solidFill>
              <a:srgbClr val="B2CFF9"/>
            </a:solidFill>
          </p:spPr>
        </p:sp>
        <p:sp>
          <p:nvSpPr>
            <p:cNvPr name="TextBox 6" id="6"/>
            <p:cNvSpPr txBox="true"/>
            <p:nvPr/>
          </p:nvSpPr>
          <p:spPr>
            <a:xfrm>
              <a:off x="0" y="76200"/>
              <a:ext cx="1494515" cy="183604"/>
            </a:xfrm>
            <a:prstGeom prst="rect">
              <a:avLst/>
            </a:prstGeom>
          </p:spPr>
          <p:txBody>
            <a:bodyPr anchor="ctr" rtlCol="false" tIns="50800" lIns="50800" bIns="50800" rIns="50800"/>
            <a:lstStyle/>
            <a:p>
              <a:pPr algn="ctr">
                <a:lnSpc>
                  <a:spcPts val="2105"/>
                </a:lnSpc>
              </a:pPr>
              <a:r>
                <a:rPr lang="en-US" b="true" sz="2599" spc="-51">
                  <a:solidFill>
                    <a:srgbClr val="000000"/>
                  </a:solidFill>
                  <a:latin typeface="Poppins Bold"/>
                  <a:ea typeface="Poppins Bold"/>
                  <a:cs typeface="Poppins Bold"/>
                  <a:sym typeface="Poppins Bold"/>
                </a:rPr>
                <a:t>INTRODUCTION</a:t>
              </a:r>
            </a:p>
          </p:txBody>
        </p:sp>
      </p:grpSp>
      <p:grpSp>
        <p:nvGrpSpPr>
          <p:cNvPr name="Group 7" id="7"/>
          <p:cNvGrpSpPr/>
          <p:nvPr/>
        </p:nvGrpSpPr>
        <p:grpSpPr>
          <a:xfrm rot="0">
            <a:off x="11591930" y="1390941"/>
            <a:ext cx="5769885" cy="989987"/>
            <a:chOff x="0" y="0"/>
            <a:chExt cx="1519640" cy="260737"/>
          </a:xfrm>
        </p:grpSpPr>
        <p:sp>
          <p:nvSpPr>
            <p:cNvPr name="Freeform 8" id="8"/>
            <p:cNvSpPr/>
            <p:nvPr/>
          </p:nvSpPr>
          <p:spPr>
            <a:xfrm flipH="false" flipV="false" rot="0">
              <a:off x="0" y="0"/>
              <a:ext cx="1519640" cy="260737"/>
            </a:xfrm>
            <a:custGeom>
              <a:avLst/>
              <a:gdLst/>
              <a:ahLst/>
              <a:cxnLst/>
              <a:rect r="r" b="b" t="t" l="l"/>
              <a:pathLst>
                <a:path h="260737" w="1519640">
                  <a:moveTo>
                    <a:pt x="68431" y="0"/>
                  </a:moveTo>
                  <a:lnTo>
                    <a:pt x="1451210" y="0"/>
                  </a:lnTo>
                  <a:cubicBezTo>
                    <a:pt x="1489003" y="0"/>
                    <a:pt x="1519640" y="30638"/>
                    <a:pt x="1519640" y="68431"/>
                  </a:cubicBezTo>
                  <a:lnTo>
                    <a:pt x="1519640" y="192307"/>
                  </a:lnTo>
                  <a:cubicBezTo>
                    <a:pt x="1519640" y="230100"/>
                    <a:pt x="1489003" y="260737"/>
                    <a:pt x="1451210" y="260737"/>
                  </a:cubicBezTo>
                  <a:lnTo>
                    <a:pt x="68431" y="260737"/>
                  </a:lnTo>
                  <a:cubicBezTo>
                    <a:pt x="30638" y="260737"/>
                    <a:pt x="0" y="230100"/>
                    <a:pt x="0" y="192307"/>
                  </a:cubicBezTo>
                  <a:lnTo>
                    <a:pt x="0" y="68431"/>
                  </a:lnTo>
                  <a:cubicBezTo>
                    <a:pt x="0" y="30638"/>
                    <a:pt x="30638" y="0"/>
                    <a:pt x="68431" y="0"/>
                  </a:cubicBezTo>
                  <a:close/>
                </a:path>
              </a:pathLst>
            </a:custGeom>
            <a:solidFill>
              <a:srgbClr val="B2CFF9"/>
            </a:solidFill>
          </p:spPr>
        </p:sp>
        <p:sp>
          <p:nvSpPr>
            <p:cNvPr name="TextBox 9" id="9"/>
            <p:cNvSpPr txBox="true"/>
            <p:nvPr/>
          </p:nvSpPr>
          <p:spPr>
            <a:xfrm>
              <a:off x="0" y="76200"/>
              <a:ext cx="1519640" cy="184537"/>
            </a:xfrm>
            <a:prstGeom prst="rect">
              <a:avLst/>
            </a:prstGeom>
          </p:spPr>
          <p:txBody>
            <a:bodyPr anchor="ctr" rtlCol="false" tIns="50800" lIns="50800" bIns="50800" rIns="50800"/>
            <a:lstStyle/>
            <a:p>
              <a:pPr algn="ctr">
                <a:lnSpc>
                  <a:spcPts val="2105"/>
                </a:lnSpc>
              </a:pPr>
              <a:r>
                <a:rPr lang="en-US" b="true" sz="2599" spc="-51">
                  <a:solidFill>
                    <a:srgbClr val="000000"/>
                  </a:solidFill>
                  <a:latin typeface="Poppins Bold"/>
                  <a:ea typeface="Poppins Bold"/>
                  <a:cs typeface="Poppins Bold"/>
                  <a:sym typeface="Poppins Bold"/>
                </a:rPr>
                <a:t>I.  Historique et présentation de la Supply Chain Attack </a:t>
              </a:r>
            </a:p>
          </p:txBody>
        </p:sp>
      </p:grpSp>
      <p:grpSp>
        <p:nvGrpSpPr>
          <p:cNvPr name="Group 10" id="10"/>
          <p:cNvGrpSpPr/>
          <p:nvPr/>
        </p:nvGrpSpPr>
        <p:grpSpPr>
          <a:xfrm rot="0">
            <a:off x="11591930" y="2561903"/>
            <a:ext cx="5769885" cy="989987"/>
            <a:chOff x="0" y="0"/>
            <a:chExt cx="1519640" cy="260737"/>
          </a:xfrm>
        </p:grpSpPr>
        <p:sp>
          <p:nvSpPr>
            <p:cNvPr name="Freeform 11" id="11"/>
            <p:cNvSpPr/>
            <p:nvPr/>
          </p:nvSpPr>
          <p:spPr>
            <a:xfrm flipH="false" flipV="false" rot="0">
              <a:off x="0" y="0"/>
              <a:ext cx="1519640" cy="260737"/>
            </a:xfrm>
            <a:custGeom>
              <a:avLst/>
              <a:gdLst/>
              <a:ahLst/>
              <a:cxnLst/>
              <a:rect r="r" b="b" t="t" l="l"/>
              <a:pathLst>
                <a:path h="260737" w="1519640">
                  <a:moveTo>
                    <a:pt x="68431" y="0"/>
                  </a:moveTo>
                  <a:lnTo>
                    <a:pt x="1451210" y="0"/>
                  </a:lnTo>
                  <a:cubicBezTo>
                    <a:pt x="1489003" y="0"/>
                    <a:pt x="1519640" y="30638"/>
                    <a:pt x="1519640" y="68431"/>
                  </a:cubicBezTo>
                  <a:lnTo>
                    <a:pt x="1519640" y="192307"/>
                  </a:lnTo>
                  <a:cubicBezTo>
                    <a:pt x="1519640" y="230100"/>
                    <a:pt x="1489003" y="260737"/>
                    <a:pt x="1451210" y="260737"/>
                  </a:cubicBezTo>
                  <a:lnTo>
                    <a:pt x="68431" y="260737"/>
                  </a:lnTo>
                  <a:cubicBezTo>
                    <a:pt x="30638" y="260737"/>
                    <a:pt x="0" y="230100"/>
                    <a:pt x="0" y="192307"/>
                  </a:cubicBezTo>
                  <a:lnTo>
                    <a:pt x="0" y="68431"/>
                  </a:lnTo>
                  <a:cubicBezTo>
                    <a:pt x="0" y="30638"/>
                    <a:pt x="30638" y="0"/>
                    <a:pt x="68431" y="0"/>
                  </a:cubicBezTo>
                  <a:close/>
                </a:path>
              </a:pathLst>
            </a:custGeom>
            <a:solidFill>
              <a:srgbClr val="B2CFF9"/>
            </a:solidFill>
          </p:spPr>
        </p:sp>
        <p:sp>
          <p:nvSpPr>
            <p:cNvPr name="TextBox 12" id="12"/>
            <p:cNvSpPr txBox="true"/>
            <p:nvPr/>
          </p:nvSpPr>
          <p:spPr>
            <a:xfrm>
              <a:off x="0" y="76200"/>
              <a:ext cx="1519640" cy="184537"/>
            </a:xfrm>
            <a:prstGeom prst="rect">
              <a:avLst/>
            </a:prstGeom>
          </p:spPr>
          <p:txBody>
            <a:bodyPr anchor="ctr" rtlCol="false" tIns="50800" lIns="50800" bIns="50800" rIns="50800"/>
            <a:lstStyle/>
            <a:p>
              <a:pPr algn="ctr">
                <a:lnSpc>
                  <a:spcPts val="2105"/>
                </a:lnSpc>
              </a:pPr>
              <a:r>
                <a:rPr lang="en-US" b="true" sz="2599" spc="-51">
                  <a:solidFill>
                    <a:srgbClr val="000000"/>
                  </a:solidFill>
                  <a:latin typeface="Poppins Bold"/>
                  <a:ea typeface="Poppins Bold"/>
                  <a:cs typeface="Poppins Bold"/>
                  <a:sym typeface="Poppins Bold"/>
                </a:rPr>
                <a:t>II.  Anatomie d'une attaque par la chaîne d'approvisionnement</a:t>
              </a:r>
            </a:p>
          </p:txBody>
        </p:sp>
      </p:grpSp>
      <p:grpSp>
        <p:nvGrpSpPr>
          <p:cNvPr name="Group 13" id="13"/>
          <p:cNvGrpSpPr/>
          <p:nvPr/>
        </p:nvGrpSpPr>
        <p:grpSpPr>
          <a:xfrm rot="0">
            <a:off x="11591930" y="3732866"/>
            <a:ext cx="5769885" cy="989987"/>
            <a:chOff x="0" y="0"/>
            <a:chExt cx="1519640" cy="260737"/>
          </a:xfrm>
        </p:grpSpPr>
        <p:sp>
          <p:nvSpPr>
            <p:cNvPr name="Freeform 14" id="14"/>
            <p:cNvSpPr/>
            <p:nvPr/>
          </p:nvSpPr>
          <p:spPr>
            <a:xfrm flipH="false" flipV="false" rot="0">
              <a:off x="0" y="0"/>
              <a:ext cx="1519640" cy="260737"/>
            </a:xfrm>
            <a:custGeom>
              <a:avLst/>
              <a:gdLst/>
              <a:ahLst/>
              <a:cxnLst/>
              <a:rect r="r" b="b" t="t" l="l"/>
              <a:pathLst>
                <a:path h="260737" w="1519640">
                  <a:moveTo>
                    <a:pt x="68431" y="0"/>
                  </a:moveTo>
                  <a:lnTo>
                    <a:pt x="1451210" y="0"/>
                  </a:lnTo>
                  <a:cubicBezTo>
                    <a:pt x="1489003" y="0"/>
                    <a:pt x="1519640" y="30638"/>
                    <a:pt x="1519640" y="68431"/>
                  </a:cubicBezTo>
                  <a:lnTo>
                    <a:pt x="1519640" y="192307"/>
                  </a:lnTo>
                  <a:cubicBezTo>
                    <a:pt x="1519640" y="230100"/>
                    <a:pt x="1489003" y="260737"/>
                    <a:pt x="1451210" y="260737"/>
                  </a:cubicBezTo>
                  <a:lnTo>
                    <a:pt x="68431" y="260737"/>
                  </a:lnTo>
                  <a:cubicBezTo>
                    <a:pt x="30638" y="260737"/>
                    <a:pt x="0" y="230100"/>
                    <a:pt x="0" y="192307"/>
                  </a:cubicBezTo>
                  <a:lnTo>
                    <a:pt x="0" y="68431"/>
                  </a:lnTo>
                  <a:cubicBezTo>
                    <a:pt x="0" y="30638"/>
                    <a:pt x="30638" y="0"/>
                    <a:pt x="68431" y="0"/>
                  </a:cubicBezTo>
                  <a:close/>
                </a:path>
              </a:pathLst>
            </a:custGeom>
            <a:solidFill>
              <a:srgbClr val="B2CFF9"/>
            </a:solidFill>
          </p:spPr>
        </p:sp>
        <p:sp>
          <p:nvSpPr>
            <p:cNvPr name="TextBox 15" id="15"/>
            <p:cNvSpPr txBox="true"/>
            <p:nvPr/>
          </p:nvSpPr>
          <p:spPr>
            <a:xfrm>
              <a:off x="0" y="76200"/>
              <a:ext cx="1519640" cy="184537"/>
            </a:xfrm>
            <a:prstGeom prst="rect">
              <a:avLst/>
            </a:prstGeom>
          </p:spPr>
          <p:txBody>
            <a:bodyPr anchor="ctr" rtlCol="false" tIns="50800" lIns="50800" bIns="50800" rIns="50800"/>
            <a:lstStyle/>
            <a:p>
              <a:pPr algn="ctr">
                <a:lnSpc>
                  <a:spcPts val="2105"/>
                </a:lnSpc>
              </a:pPr>
              <a:r>
                <a:rPr lang="en-US" b="true" sz="2599" spc="-51">
                  <a:solidFill>
                    <a:srgbClr val="000000"/>
                  </a:solidFill>
                  <a:latin typeface="Poppins Bold"/>
                  <a:ea typeface="Poppins Bold"/>
                  <a:cs typeface="Poppins Bold"/>
                  <a:sym typeface="Poppins Bold"/>
                </a:rPr>
                <a:t>III .CCleaner :  Le ver dans le fruit grand public</a:t>
              </a:r>
            </a:p>
          </p:txBody>
        </p:sp>
      </p:grpSp>
      <p:grpSp>
        <p:nvGrpSpPr>
          <p:cNvPr name="Group 16" id="16"/>
          <p:cNvGrpSpPr/>
          <p:nvPr/>
        </p:nvGrpSpPr>
        <p:grpSpPr>
          <a:xfrm rot="0">
            <a:off x="11591930" y="4903828"/>
            <a:ext cx="5769885" cy="1256687"/>
            <a:chOff x="0" y="0"/>
            <a:chExt cx="1519640" cy="330979"/>
          </a:xfrm>
        </p:grpSpPr>
        <p:sp>
          <p:nvSpPr>
            <p:cNvPr name="Freeform 17" id="17"/>
            <p:cNvSpPr/>
            <p:nvPr/>
          </p:nvSpPr>
          <p:spPr>
            <a:xfrm flipH="false" flipV="false" rot="0">
              <a:off x="0" y="0"/>
              <a:ext cx="1519640" cy="330979"/>
            </a:xfrm>
            <a:custGeom>
              <a:avLst/>
              <a:gdLst/>
              <a:ahLst/>
              <a:cxnLst/>
              <a:rect r="r" b="b" t="t" l="l"/>
              <a:pathLst>
                <a:path h="330979" w="1519640">
                  <a:moveTo>
                    <a:pt x="68431" y="0"/>
                  </a:moveTo>
                  <a:lnTo>
                    <a:pt x="1451210" y="0"/>
                  </a:lnTo>
                  <a:cubicBezTo>
                    <a:pt x="1489003" y="0"/>
                    <a:pt x="1519640" y="30638"/>
                    <a:pt x="1519640" y="68431"/>
                  </a:cubicBezTo>
                  <a:lnTo>
                    <a:pt x="1519640" y="262549"/>
                  </a:lnTo>
                  <a:cubicBezTo>
                    <a:pt x="1519640" y="300342"/>
                    <a:pt x="1489003" y="330979"/>
                    <a:pt x="1451210" y="330979"/>
                  </a:cubicBezTo>
                  <a:lnTo>
                    <a:pt x="68431" y="330979"/>
                  </a:lnTo>
                  <a:cubicBezTo>
                    <a:pt x="30638" y="330979"/>
                    <a:pt x="0" y="300342"/>
                    <a:pt x="0" y="262549"/>
                  </a:cubicBezTo>
                  <a:lnTo>
                    <a:pt x="0" y="68431"/>
                  </a:lnTo>
                  <a:cubicBezTo>
                    <a:pt x="0" y="30638"/>
                    <a:pt x="30638" y="0"/>
                    <a:pt x="68431" y="0"/>
                  </a:cubicBezTo>
                  <a:close/>
                </a:path>
              </a:pathLst>
            </a:custGeom>
            <a:solidFill>
              <a:srgbClr val="B2CFF9"/>
            </a:solidFill>
          </p:spPr>
        </p:sp>
        <p:sp>
          <p:nvSpPr>
            <p:cNvPr name="TextBox 18" id="18"/>
            <p:cNvSpPr txBox="true"/>
            <p:nvPr/>
          </p:nvSpPr>
          <p:spPr>
            <a:xfrm>
              <a:off x="0" y="76200"/>
              <a:ext cx="1519640" cy="254779"/>
            </a:xfrm>
            <a:prstGeom prst="rect">
              <a:avLst/>
            </a:prstGeom>
          </p:spPr>
          <p:txBody>
            <a:bodyPr anchor="ctr" rtlCol="false" tIns="50800" lIns="50800" bIns="50800" rIns="50800"/>
            <a:lstStyle/>
            <a:p>
              <a:pPr algn="ctr">
                <a:lnSpc>
                  <a:spcPts val="2105"/>
                </a:lnSpc>
              </a:pPr>
              <a:r>
                <a:rPr lang="en-US" b="true" sz="2599" spc="-51">
                  <a:solidFill>
                    <a:srgbClr val="000000"/>
                  </a:solidFill>
                  <a:latin typeface="Poppins Bold"/>
                  <a:ea typeface="Poppins Bold"/>
                  <a:cs typeface="Poppins Bold"/>
                  <a:sym typeface="Poppins Bold"/>
                </a:rPr>
                <a:t>IV .SolarWinds Orion : L'espionnage d'État à grande échelle</a:t>
              </a:r>
            </a:p>
          </p:txBody>
        </p:sp>
      </p:grpSp>
      <p:grpSp>
        <p:nvGrpSpPr>
          <p:cNvPr name="Group 19" id="19"/>
          <p:cNvGrpSpPr/>
          <p:nvPr/>
        </p:nvGrpSpPr>
        <p:grpSpPr>
          <a:xfrm rot="0">
            <a:off x="11591930" y="6341491"/>
            <a:ext cx="5769885" cy="989987"/>
            <a:chOff x="0" y="0"/>
            <a:chExt cx="1519640" cy="260737"/>
          </a:xfrm>
        </p:grpSpPr>
        <p:sp>
          <p:nvSpPr>
            <p:cNvPr name="Freeform 20" id="20"/>
            <p:cNvSpPr/>
            <p:nvPr/>
          </p:nvSpPr>
          <p:spPr>
            <a:xfrm flipH="false" flipV="false" rot="0">
              <a:off x="0" y="0"/>
              <a:ext cx="1519640" cy="260737"/>
            </a:xfrm>
            <a:custGeom>
              <a:avLst/>
              <a:gdLst/>
              <a:ahLst/>
              <a:cxnLst/>
              <a:rect r="r" b="b" t="t" l="l"/>
              <a:pathLst>
                <a:path h="260737" w="1519640">
                  <a:moveTo>
                    <a:pt x="68431" y="0"/>
                  </a:moveTo>
                  <a:lnTo>
                    <a:pt x="1451210" y="0"/>
                  </a:lnTo>
                  <a:cubicBezTo>
                    <a:pt x="1489003" y="0"/>
                    <a:pt x="1519640" y="30638"/>
                    <a:pt x="1519640" y="68431"/>
                  </a:cubicBezTo>
                  <a:lnTo>
                    <a:pt x="1519640" y="192307"/>
                  </a:lnTo>
                  <a:cubicBezTo>
                    <a:pt x="1519640" y="230100"/>
                    <a:pt x="1489003" y="260737"/>
                    <a:pt x="1451210" y="260737"/>
                  </a:cubicBezTo>
                  <a:lnTo>
                    <a:pt x="68431" y="260737"/>
                  </a:lnTo>
                  <a:cubicBezTo>
                    <a:pt x="30638" y="260737"/>
                    <a:pt x="0" y="230100"/>
                    <a:pt x="0" y="192307"/>
                  </a:cubicBezTo>
                  <a:lnTo>
                    <a:pt x="0" y="68431"/>
                  </a:lnTo>
                  <a:cubicBezTo>
                    <a:pt x="0" y="30638"/>
                    <a:pt x="30638" y="0"/>
                    <a:pt x="68431" y="0"/>
                  </a:cubicBezTo>
                  <a:close/>
                </a:path>
              </a:pathLst>
            </a:custGeom>
            <a:solidFill>
              <a:srgbClr val="B2CFF9"/>
            </a:solidFill>
          </p:spPr>
        </p:sp>
        <p:sp>
          <p:nvSpPr>
            <p:cNvPr name="TextBox 21" id="21"/>
            <p:cNvSpPr txBox="true"/>
            <p:nvPr/>
          </p:nvSpPr>
          <p:spPr>
            <a:xfrm>
              <a:off x="0" y="76200"/>
              <a:ext cx="1519640" cy="184537"/>
            </a:xfrm>
            <a:prstGeom prst="rect">
              <a:avLst/>
            </a:prstGeom>
          </p:spPr>
          <p:txBody>
            <a:bodyPr anchor="ctr" rtlCol="false" tIns="50800" lIns="50800" bIns="50800" rIns="50800"/>
            <a:lstStyle/>
            <a:p>
              <a:pPr algn="ctr">
                <a:lnSpc>
                  <a:spcPts val="2105"/>
                </a:lnSpc>
              </a:pPr>
              <a:r>
                <a:rPr lang="en-US" b="true" sz="2599" spc="-51">
                  <a:solidFill>
                    <a:srgbClr val="000000"/>
                  </a:solidFill>
                  <a:latin typeface="Poppins Bold"/>
                  <a:ea typeface="Poppins Bold"/>
                  <a:cs typeface="Poppins Bold"/>
                  <a:sym typeface="Poppins Bold"/>
                </a:rPr>
                <a:t>V .Xz utils : le cas d’ecole exceptionnel</a:t>
              </a:r>
            </a:p>
          </p:txBody>
        </p:sp>
      </p:grpSp>
      <p:sp>
        <p:nvSpPr>
          <p:cNvPr name="TextBox 22" id="22"/>
          <p:cNvSpPr txBox="true"/>
          <p:nvPr/>
        </p:nvSpPr>
        <p:spPr>
          <a:xfrm rot="0">
            <a:off x="1028700" y="2781001"/>
            <a:ext cx="9860221" cy="5151310"/>
          </a:xfrm>
          <a:prstGeom prst="rect">
            <a:avLst/>
          </a:prstGeom>
        </p:spPr>
        <p:txBody>
          <a:bodyPr anchor="t" rtlCol="false" tIns="0" lIns="0" bIns="0" rIns="0">
            <a:spAutoFit/>
          </a:bodyPr>
          <a:lstStyle/>
          <a:p>
            <a:pPr algn="l" marL="0" indent="0" lvl="0">
              <a:lnSpc>
                <a:spcPts val="39376"/>
              </a:lnSpc>
            </a:pPr>
            <a:r>
              <a:rPr lang="en-US" sz="37501" spc="-1650">
                <a:solidFill>
                  <a:srgbClr val="FFFFFF"/>
                </a:solidFill>
                <a:latin typeface="Norwester"/>
                <a:ea typeface="Norwester"/>
                <a:cs typeface="Norwester"/>
                <a:sym typeface="Norwester"/>
              </a:rPr>
              <a:t>PLAN</a:t>
            </a:r>
          </a:p>
        </p:txBody>
      </p:sp>
      <p:grpSp>
        <p:nvGrpSpPr>
          <p:cNvPr name="Group 23" id="23"/>
          <p:cNvGrpSpPr/>
          <p:nvPr/>
        </p:nvGrpSpPr>
        <p:grpSpPr>
          <a:xfrm rot="0">
            <a:off x="11591930" y="7512453"/>
            <a:ext cx="5769885" cy="986443"/>
            <a:chOff x="0" y="0"/>
            <a:chExt cx="1519640" cy="259804"/>
          </a:xfrm>
        </p:grpSpPr>
        <p:sp>
          <p:nvSpPr>
            <p:cNvPr name="Freeform 24" id="24"/>
            <p:cNvSpPr/>
            <p:nvPr/>
          </p:nvSpPr>
          <p:spPr>
            <a:xfrm flipH="false" flipV="false" rot="0">
              <a:off x="0" y="0"/>
              <a:ext cx="1519640" cy="259804"/>
            </a:xfrm>
            <a:custGeom>
              <a:avLst/>
              <a:gdLst/>
              <a:ahLst/>
              <a:cxnLst/>
              <a:rect r="r" b="b" t="t" l="l"/>
              <a:pathLst>
                <a:path h="259804" w="1519640">
                  <a:moveTo>
                    <a:pt x="68431" y="0"/>
                  </a:moveTo>
                  <a:lnTo>
                    <a:pt x="1451210" y="0"/>
                  </a:lnTo>
                  <a:cubicBezTo>
                    <a:pt x="1489003" y="0"/>
                    <a:pt x="1519640" y="30638"/>
                    <a:pt x="1519640" y="68431"/>
                  </a:cubicBezTo>
                  <a:lnTo>
                    <a:pt x="1519640" y="191373"/>
                  </a:lnTo>
                  <a:cubicBezTo>
                    <a:pt x="1519640" y="229166"/>
                    <a:pt x="1489003" y="259804"/>
                    <a:pt x="1451210" y="259804"/>
                  </a:cubicBezTo>
                  <a:lnTo>
                    <a:pt x="68431" y="259804"/>
                  </a:lnTo>
                  <a:cubicBezTo>
                    <a:pt x="30638" y="259804"/>
                    <a:pt x="0" y="229166"/>
                    <a:pt x="0" y="191373"/>
                  </a:cubicBezTo>
                  <a:lnTo>
                    <a:pt x="0" y="68431"/>
                  </a:lnTo>
                  <a:cubicBezTo>
                    <a:pt x="0" y="30638"/>
                    <a:pt x="30638" y="0"/>
                    <a:pt x="68431" y="0"/>
                  </a:cubicBezTo>
                  <a:close/>
                </a:path>
              </a:pathLst>
            </a:custGeom>
            <a:solidFill>
              <a:srgbClr val="B2CFF9"/>
            </a:solidFill>
          </p:spPr>
        </p:sp>
        <p:sp>
          <p:nvSpPr>
            <p:cNvPr name="TextBox 25" id="25"/>
            <p:cNvSpPr txBox="true"/>
            <p:nvPr/>
          </p:nvSpPr>
          <p:spPr>
            <a:xfrm>
              <a:off x="0" y="76200"/>
              <a:ext cx="1519640" cy="183604"/>
            </a:xfrm>
            <a:prstGeom prst="rect">
              <a:avLst/>
            </a:prstGeom>
          </p:spPr>
          <p:txBody>
            <a:bodyPr anchor="ctr" rtlCol="false" tIns="50800" lIns="50800" bIns="50800" rIns="50800"/>
            <a:lstStyle/>
            <a:p>
              <a:pPr algn="ctr">
                <a:lnSpc>
                  <a:spcPts val="2105"/>
                </a:lnSpc>
              </a:pPr>
              <a:r>
                <a:rPr lang="en-US" b="true" sz="2599" spc="-51">
                  <a:solidFill>
                    <a:srgbClr val="000000"/>
                  </a:solidFill>
                  <a:latin typeface="Poppins Bold"/>
                  <a:ea typeface="Poppins Bold"/>
                  <a:cs typeface="Poppins Bold"/>
                  <a:sym typeface="Poppins Bold"/>
                </a:rPr>
                <a:t>VI. Les enseignements</a:t>
              </a:r>
            </a:p>
          </p:txBody>
        </p:sp>
      </p:grpSp>
    </p:spTree>
  </p:cSld>
  <p:clrMapOvr>
    <a:masterClrMapping/>
  </p:clrMapOvr>
  <p:timing>
    <p:tnLst>
      <p:par>
        <p:cTn dur="indefinite" restart="never" nodeType="tmRoot">
          <p:childTnLst>
            <p:video>
              <p:cMediaNode vol="100000">
                <p:cTn fill="hold" display="false">
                  <p:stCondLst>
                    <p:cond delay="indefinite"/>
                  </p:stCondLst>
                </p:cTn>
                <p:tgtEl>
                  <p:spTgt spid="3"/>
                </p:tgtEl>
              </p:cMediaNode>
            </p:video>
          </p:childTnLst>
        </p:cTn>
      </p:par>
    </p:tnLst>
  </p:timing>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38888" r="0" b="-38888"/>
            </a:stretch>
          </a:blipFill>
        </p:spPr>
      </p:sp>
      <p:grpSp>
        <p:nvGrpSpPr>
          <p:cNvPr name="Group 3" id="3"/>
          <p:cNvGrpSpPr/>
          <p:nvPr/>
        </p:nvGrpSpPr>
        <p:grpSpPr>
          <a:xfrm rot="0">
            <a:off x="0" y="-1904022"/>
            <a:ext cx="19550131" cy="6868886"/>
            <a:chOff x="0" y="0"/>
            <a:chExt cx="3028827" cy="1064170"/>
          </a:xfrm>
        </p:grpSpPr>
        <p:sp>
          <p:nvSpPr>
            <p:cNvPr name="Freeform 4" id="4"/>
            <p:cNvSpPr/>
            <p:nvPr/>
          </p:nvSpPr>
          <p:spPr>
            <a:xfrm flipH="false" flipV="false" rot="0">
              <a:off x="0" y="0"/>
              <a:ext cx="3028827" cy="1064170"/>
            </a:xfrm>
            <a:custGeom>
              <a:avLst/>
              <a:gdLst/>
              <a:ahLst/>
              <a:cxnLst/>
              <a:rect r="r" b="b" t="t" l="l"/>
              <a:pathLst>
                <a:path h="1064170" w="3028827">
                  <a:moveTo>
                    <a:pt x="7920" y="0"/>
                  </a:moveTo>
                  <a:lnTo>
                    <a:pt x="3020907" y="0"/>
                  </a:lnTo>
                  <a:cubicBezTo>
                    <a:pt x="3023007" y="0"/>
                    <a:pt x="3025022" y="834"/>
                    <a:pt x="3026507" y="2320"/>
                  </a:cubicBezTo>
                  <a:cubicBezTo>
                    <a:pt x="3027993" y="3805"/>
                    <a:pt x="3028827" y="5820"/>
                    <a:pt x="3028827" y="7920"/>
                  </a:cubicBezTo>
                  <a:lnTo>
                    <a:pt x="3028827" y="1056250"/>
                  </a:lnTo>
                  <a:cubicBezTo>
                    <a:pt x="3028827" y="1060624"/>
                    <a:pt x="3025281" y="1064170"/>
                    <a:pt x="3020907" y="1064170"/>
                  </a:cubicBezTo>
                  <a:lnTo>
                    <a:pt x="7920" y="1064170"/>
                  </a:lnTo>
                  <a:cubicBezTo>
                    <a:pt x="5820" y="1064170"/>
                    <a:pt x="3805" y="1063336"/>
                    <a:pt x="2320" y="1061850"/>
                  </a:cubicBezTo>
                  <a:cubicBezTo>
                    <a:pt x="834" y="1060365"/>
                    <a:pt x="0" y="1058351"/>
                    <a:pt x="0" y="1056250"/>
                  </a:cubicBezTo>
                  <a:lnTo>
                    <a:pt x="0" y="7920"/>
                  </a:lnTo>
                  <a:cubicBezTo>
                    <a:pt x="0" y="5820"/>
                    <a:pt x="834" y="3805"/>
                    <a:pt x="2320" y="2320"/>
                  </a:cubicBezTo>
                  <a:cubicBezTo>
                    <a:pt x="3805" y="834"/>
                    <a:pt x="5820" y="0"/>
                    <a:pt x="7920" y="0"/>
                  </a:cubicBezTo>
                  <a:close/>
                </a:path>
              </a:pathLst>
            </a:custGeom>
            <a:blipFill>
              <a:blip r:embed="rId3"/>
              <a:stretch>
                <a:fillRect l="0" t="-31116" r="0" b="-31116"/>
              </a:stretch>
            </a:blipFill>
            <a:ln w="38100" cap="sq">
              <a:solidFill>
                <a:srgbClr val="B2CFF9"/>
              </a:solidFill>
              <a:prstDash val="solid"/>
              <a:miter/>
            </a:ln>
          </p:spPr>
        </p:sp>
      </p:grpSp>
      <p:sp>
        <p:nvSpPr>
          <p:cNvPr name="TextBox 5" id="5"/>
          <p:cNvSpPr txBox="true"/>
          <p:nvPr/>
        </p:nvSpPr>
        <p:spPr>
          <a:xfrm rot="0">
            <a:off x="9144000" y="5580289"/>
            <a:ext cx="7358743" cy="387477"/>
          </a:xfrm>
          <a:prstGeom prst="rect">
            <a:avLst/>
          </a:prstGeom>
        </p:spPr>
        <p:txBody>
          <a:bodyPr anchor="t" rtlCol="false" tIns="0" lIns="0" bIns="0" rIns="0">
            <a:spAutoFit/>
          </a:bodyPr>
          <a:lstStyle/>
          <a:p>
            <a:pPr algn="l">
              <a:lnSpc>
                <a:spcPts val="2904"/>
              </a:lnSpc>
            </a:pPr>
          </a:p>
        </p:txBody>
      </p:sp>
      <p:sp>
        <p:nvSpPr>
          <p:cNvPr name="Freeform 6" id="6"/>
          <p:cNvSpPr/>
          <p:nvPr/>
        </p:nvSpPr>
        <p:spPr>
          <a:xfrm flipH="true" flipV="false" rot="0">
            <a:off x="13558746" y="5505450"/>
            <a:ext cx="5838682" cy="5855316"/>
          </a:xfrm>
          <a:custGeom>
            <a:avLst/>
            <a:gdLst/>
            <a:ahLst/>
            <a:cxnLst/>
            <a:rect r="r" b="b" t="t" l="l"/>
            <a:pathLst>
              <a:path h="5855316" w="5838682">
                <a:moveTo>
                  <a:pt x="5838681" y="0"/>
                </a:moveTo>
                <a:lnTo>
                  <a:pt x="0" y="0"/>
                </a:lnTo>
                <a:lnTo>
                  <a:pt x="0" y="5855316"/>
                </a:lnTo>
                <a:lnTo>
                  <a:pt x="5838681" y="5855316"/>
                </a:lnTo>
                <a:lnTo>
                  <a:pt x="5838681" y="0"/>
                </a:lnTo>
                <a:close/>
              </a:path>
            </a:pathLst>
          </a:custGeom>
          <a:blipFill>
            <a:blip r:embed="rId4">
              <a:alphaModFix amt="70000"/>
              <a:extLst>
                <a:ext uri="{96DAC541-7B7A-43D3-8B79-37D633B846F1}">
                  <asvg:svgBlip xmlns:asvg="http://schemas.microsoft.com/office/drawing/2016/SVG/main" r:embed="rId5"/>
                </a:ext>
              </a:extLst>
            </a:blip>
            <a:stretch>
              <a:fillRect l="0" t="0" r="0" b="0"/>
            </a:stretch>
          </a:blipFill>
        </p:spPr>
      </p:sp>
      <p:sp>
        <p:nvSpPr>
          <p:cNvPr name="TextBox 7" id="7"/>
          <p:cNvSpPr txBox="true"/>
          <p:nvPr/>
        </p:nvSpPr>
        <p:spPr>
          <a:xfrm rot="0">
            <a:off x="176634" y="4852988"/>
            <a:ext cx="6863443" cy="1409700"/>
          </a:xfrm>
          <a:prstGeom prst="rect">
            <a:avLst/>
          </a:prstGeom>
        </p:spPr>
        <p:txBody>
          <a:bodyPr anchor="t" rtlCol="false" tIns="0" lIns="0" bIns="0" rIns="0">
            <a:spAutoFit/>
          </a:bodyPr>
          <a:lstStyle/>
          <a:p>
            <a:pPr algn="l" marL="0" indent="0" lvl="0">
              <a:lnSpc>
                <a:spcPts val="10799"/>
              </a:lnSpc>
            </a:pPr>
            <a:r>
              <a:rPr lang="en-US" sz="9999" spc="-439">
                <a:solidFill>
                  <a:srgbClr val="FFFFFF"/>
                </a:solidFill>
                <a:latin typeface="Norwester"/>
                <a:ea typeface="Norwester"/>
                <a:cs typeface="Norwester"/>
                <a:sym typeface="Norwester"/>
              </a:rPr>
              <a:t>INTRODUCTION</a:t>
            </a:r>
          </a:p>
        </p:txBody>
      </p:sp>
      <p:sp>
        <p:nvSpPr>
          <p:cNvPr name="TextBox 8" id="8"/>
          <p:cNvSpPr txBox="true"/>
          <p:nvPr/>
        </p:nvSpPr>
        <p:spPr>
          <a:xfrm rot="0">
            <a:off x="176634" y="5996669"/>
            <a:ext cx="15696368" cy="4115436"/>
          </a:xfrm>
          <a:prstGeom prst="rect">
            <a:avLst/>
          </a:prstGeom>
        </p:spPr>
        <p:txBody>
          <a:bodyPr anchor="t" rtlCol="false" tIns="0" lIns="0" bIns="0" rIns="0">
            <a:spAutoFit/>
          </a:bodyPr>
          <a:lstStyle/>
          <a:p>
            <a:pPr algn="l">
              <a:lnSpc>
                <a:spcPts val="3639"/>
              </a:lnSpc>
              <a:spcBef>
                <a:spcPct val="0"/>
              </a:spcBef>
            </a:pPr>
            <a:r>
              <a:rPr lang="en-US" sz="2599" spc="-51">
                <a:solidFill>
                  <a:srgbClr val="FFFFFF"/>
                </a:solidFill>
                <a:latin typeface="Poppins"/>
                <a:ea typeface="Poppins"/>
                <a:cs typeface="Poppins"/>
                <a:sym typeface="Poppins"/>
              </a:rPr>
              <a:t>Un domino ne tombe jamais seul. Sa chute est provoquée par celui qui le précède, et elle en entraîne à son tour des dizaines d'autres, c'est exactement cette mécanique qui définit aujourd'hui l'une des menaces les plus redoutées en cybersécurité : la software supply chain attack, ou attaque de la chaîne d'approvisionnement logicielle.Le principe tient en une phrase : plutôt que d'attaquer directement une organisation ce qui suppose de franchir un par un ses pare-feux, ses antivirus, la vigilance de ses employés  l'attaquant s'en prend à un maillon situé en amont : un éditeur de logiciel, un outil d'administration, un prestataire technique. Ceci dit, Par quels mécanismes techniques précis une compromission localisée dans le pipeline de développement d'un logiciel parvient-elle à contourner les dispositifs de sécurité ?</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bg>
      <p:bgPr>
        <a:solidFill>
          <a:srgbClr val="004369"/>
        </a:solidFill>
      </p:bgPr>
    </p:bg>
    <p:spTree>
      <p:nvGrpSpPr>
        <p:cNvPr id="1" name=""/>
        <p:cNvGrpSpPr/>
        <p:nvPr/>
      </p:nvGrpSpPr>
      <p:grpSpPr>
        <a:xfrm>
          <a:off x="0" y="0"/>
          <a:ext cx="0" cy="0"/>
          <a:chOff x="0" y="0"/>
          <a:chExt cx="0" cy="0"/>
        </a:xfrm>
      </p:grpSpPr>
      <p:sp>
        <p:nvSpPr>
          <p:cNvPr name="TextBox 2" id="2"/>
          <p:cNvSpPr txBox="true"/>
          <p:nvPr/>
        </p:nvSpPr>
        <p:spPr>
          <a:xfrm rot="0">
            <a:off x="-604184" y="4497362"/>
            <a:ext cx="10435437" cy="816810"/>
          </a:xfrm>
          <a:prstGeom prst="rect">
            <a:avLst/>
          </a:prstGeom>
        </p:spPr>
        <p:txBody>
          <a:bodyPr anchor="t" rtlCol="false" tIns="0" lIns="0" bIns="0" rIns="0">
            <a:spAutoFit/>
          </a:bodyPr>
          <a:lstStyle/>
          <a:p>
            <a:pPr algn="ctr">
              <a:lnSpc>
                <a:spcPts val="6428"/>
              </a:lnSpc>
              <a:spcBef>
                <a:spcPct val="0"/>
              </a:spcBef>
            </a:pPr>
            <a:r>
              <a:rPr lang="en-US" b="true" sz="4592" spc="-91">
                <a:solidFill>
                  <a:srgbClr val="FFFFFF"/>
                </a:solidFill>
                <a:latin typeface="Poppins Bold"/>
                <a:ea typeface="Poppins Bold"/>
                <a:cs typeface="Poppins Bold"/>
                <a:sym typeface="Poppins Bold"/>
              </a:rPr>
              <a:t>I. HISTORIQUE ET PRÉSENTATION </a:t>
            </a:r>
          </a:p>
        </p:txBody>
      </p:sp>
      <p:grpSp>
        <p:nvGrpSpPr>
          <p:cNvPr name="Group 3" id="3"/>
          <p:cNvGrpSpPr/>
          <p:nvPr/>
        </p:nvGrpSpPr>
        <p:grpSpPr>
          <a:xfrm rot="0">
            <a:off x="8910253" y="457837"/>
            <a:ext cx="9245651" cy="9245651"/>
            <a:chOff x="0" y="0"/>
            <a:chExt cx="812800" cy="812800"/>
          </a:xfrm>
        </p:grpSpPr>
        <p:sp>
          <p:nvSpPr>
            <p:cNvPr name="Freeform 4" id="4"/>
            <p:cNvSpPr/>
            <p:nvPr/>
          </p:nvSpPr>
          <p:spPr>
            <a:xfrm flipH="false" flipV="false" rot="0">
              <a:off x="11793" y="11793"/>
              <a:ext cx="789215" cy="789215"/>
            </a:xfrm>
            <a:custGeom>
              <a:avLst/>
              <a:gdLst/>
              <a:ahLst/>
              <a:cxnLst/>
              <a:rect r="r" b="b" t="t" l="l"/>
              <a:pathLst>
                <a:path h="789215" w="789215">
                  <a:moveTo>
                    <a:pt x="414738" y="8338"/>
                  </a:moveTo>
                  <a:lnTo>
                    <a:pt x="780876" y="374476"/>
                  </a:lnTo>
                  <a:cubicBezTo>
                    <a:pt x="791994" y="385594"/>
                    <a:pt x="791994" y="403620"/>
                    <a:pt x="780876" y="414738"/>
                  </a:cubicBezTo>
                  <a:lnTo>
                    <a:pt x="414738" y="780876"/>
                  </a:lnTo>
                  <a:cubicBezTo>
                    <a:pt x="403620" y="791994"/>
                    <a:pt x="385594" y="791994"/>
                    <a:pt x="374476" y="780876"/>
                  </a:cubicBezTo>
                  <a:lnTo>
                    <a:pt x="8338" y="414738"/>
                  </a:lnTo>
                  <a:cubicBezTo>
                    <a:pt x="-2780" y="403620"/>
                    <a:pt x="-2780" y="385594"/>
                    <a:pt x="8338" y="374476"/>
                  </a:cubicBezTo>
                  <a:lnTo>
                    <a:pt x="374476" y="8338"/>
                  </a:lnTo>
                  <a:cubicBezTo>
                    <a:pt x="385594" y="-2780"/>
                    <a:pt x="403620" y="-2780"/>
                    <a:pt x="414738" y="8338"/>
                  </a:cubicBezTo>
                  <a:close/>
                </a:path>
              </a:pathLst>
            </a:custGeom>
            <a:blipFill>
              <a:blip r:embed="rId2"/>
              <a:stretch>
                <a:fillRect l="-41545" t="-1494" r="-41545" b="-1494"/>
              </a:stretch>
            </a:blipFill>
            <a:ln w="38100" cap="rnd">
              <a:gradFill>
                <a:gsLst>
                  <a:gs pos="0">
                    <a:srgbClr val="FFFFFF">
                      <a:alpha val="100000"/>
                    </a:srgbClr>
                  </a:gs>
                  <a:gs pos="100000">
                    <a:srgbClr val="FFFFFF">
                      <a:alpha val="0"/>
                    </a:srgbClr>
                  </a:gs>
                </a:gsLst>
                <a:lin ang="0"/>
              </a:gradFill>
              <a:prstDash val="solid"/>
              <a:round/>
            </a:ln>
          </p:spPr>
        </p:sp>
      </p:gr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bg>
      <p:bgPr>
        <a:solidFill>
          <a:srgbClr val="004369"/>
        </a:solidFill>
      </p:bgPr>
    </p:bg>
    <p:spTree>
      <p:nvGrpSpPr>
        <p:cNvPr id="1" name=""/>
        <p:cNvGrpSpPr/>
        <p:nvPr/>
      </p:nvGrpSpPr>
      <p:grpSpPr>
        <a:xfrm>
          <a:off x="0" y="0"/>
          <a:ext cx="0" cy="0"/>
          <a:chOff x="0" y="0"/>
          <a:chExt cx="0" cy="0"/>
        </a:xfrm>
      </p:grpSpPr>
      <p:sp>
        <p:nvSpPr>
          <p:cNvPr name="Freeform 2" id="2"/>
          <p:cNvSpPr/>
          <p:nvPr/>
        </p:nvSpPr>
        <p:spPr>
          <a:xfrm flipH="false" flipV="false" rot="0">
            <a:off x="138661" y="910314"/>
            <a:ext cx="3747902" cy="3747902"/>
          </a:xfrm>
          <a:custGeom>
            <a:avLst/>
            <a:gdLst/>
            <a:ahLst/>
            <a:cxnLst/>
            <a:rect r="r" b="b" t="t" l="l"/>
            <a:pathLst>
              <a:path h="3747902" w="3747902">
                <a:moveTo>
                  <a:pt x="0" y="0"/>
                </a:moveTo>
                <a:lnTo>
                  <a:pt x="3747902" y="0"/>
                </a:lnTo>
                <a:lnTo>
                  <a:pt x="3747902" y="3747902"/>
                </a:lnTo>
                <a:lnTo>
                  <a:pt x="0" y="3747902"/>
                </a:lnTo>
                <a:lnTo>
                  <a:pt x="0" y="0"/>
                </a:lnTo>
                <a:close/>
              </a:path>
            </a:pathLst>
          </a:custGeom>
          <a:blipFill>
            <a:blip r:embed="rId3"/>
            <a:stretch>
              <a:fillRect l="0" t="0" r="0" b="0"/>
            </a:stretch>
          </a:blipFill>
        </p:spPr>
      </p:sp>
      <p:sp>
        <p:nvSpPr>
          <p:cNvPr name="Freeform 3" id="3"/>
          <p:cNvSpPr/>
          <p:nvPr/>
        </p:nvSpPr>
        <p:spPr>
          <a:xfrm flipH="false" flipV="false" rot="0">
            <a:off x="9431463" y="910314"/>
            <a:ext cx="4027237" cy="3747902"/>
          </a:xfrm>
          <a:custGeom>
            <a:avLst/>
            <a:gdLst/>
            <a:ahLst/>
            <a:cxnLst/>
            <a:rect r="r" b="b" t="t" l="l"/>
            <a:pathLst>
              <a:path h="3747902" w="4027237">
                <a:moveTo>
                  <a:pt x="0" y="0"/>
                </a:moveTo>
                <a:lnTo>
                  <a:pt x="4027237" y="0"/>
                </a:lnTo>
                <a:lnTo>
                  <a:pt x="4027237" y="3747902"/>
                </a:lnTo>
                <a:lnTo>
                  <a:pt x="0" y="3747902"/>
                </a:lnTo>
                <a:lnTo>
                  <a:pt x="0" y="0"/>
                </a:lnTo>
                <a:close/>
              </a:path>
            </a:pathLst>
          </a:custGeom>
          <a:blipFill>
            <a:blip r:embed="rId4"/>
            <a:stretch>
              <a:fillRect l="0" t="0" r="0" b="-7453"/>
            </a:stretch>
          </a:blipFill>
        </p:spPr>
      </p:sp>
      <p:sp>
        <p:nvSpPr>
          <p:cNvPr name="Freeform 4" id="4"/>
          <p:cNvSpPr/>
          <p:nvPr/>
        </p:nvSpPr>
        <p:spPr>
          <a:xfrm flipH="false" flipV="false" rot="0">
            <a:off x="8334392" y="5321705"/>
            <a:ext cx="4291359" cy="2863041"/>
          </a:xfrm>
          <a:custGeom>
            <a:avLst/>
            <a:gdLst/>
            <a:ahLst/>
            <a:cxnLst/>
            <a:rect r="r" b="b" t="t" l="l"/>
            <a:pathLst>
              <a:path h="2863041" w="4291359">
                <a:moveTo>
                  <a:pt x="0" y="0"/>
                </a:moveTo>
                <a:lnTo>
                  <a:pt x="4291358" y="0"/>
                </a:lnTo>
                <a:lnTo>
                  <a:pt x="4291358" y="2863040"/>
                </a:lnTo>
                <a:lnTo>
                  <a:pt x="0" y="2863040"/>
                </a:lnTo>
                <a:lnTo>
                  <a:pt x="0" y="0"/>
                </a:lnTo>
                <a:close/>
              </a:path>
            </a:pathLst>
          </a:custGeom>
          <a:blipFill>
            <a:blip r:embed="rId5"/>
            <a:stretch>
              <a:fillRect l="0" t="0" r="0" b="0"/>
            </a:stretch>
          </a:blipFill>
        </p:spPr>
      </p:sp>
      <p:sp>
        <p:nvSpPr>
          <p:cNvPr name="Freeform 5" id="5"/>
          <p:cNvSpPr/>
          <p:nvPr/>
        </p:nvSpPr>
        <p:spPr>
          <a:xfrm flipH="false" flipV="false" rot="0">
            <a:off x="3672804" y="5303814"/>
            <a:ext cx="4371115" cy="2880932"/>
          </a:xfrm>
          <a:custGeom>
            <a:avLst/>
            <a:gdLst/>
            <a:ahLst/>
            <a:cxnLst/>
            <a:rect r="r" b="b" t="t" l="l"/>
            <a:pathLst>
              <a:path h="2880932" w="4371115">
                <a:moveTo>
                  <a:pt x="0" y="0"/>
                </a:moveTo>
                <a:lnTo>
                  <a:pt x="4371115" y="0"/>
                </a:lnTo>
                <a:lnTo>
                  <a:pt x="4371115" y="2880931"/>
                </a:lnTo>
                <a:lnTo>
                  <a:pt x="0" y="2880931"/>
                </a:lnTo>
                <a:lnTo>
                  <a:pt x="0" y="0"/>
                </a:lnTo>
                <a:close/>
              </a:path>
            </a:pathLst>
          </a:custGeom>
          <a:blipFill>
            <a:blip r:embed="rId6"/>
            <a:stretch>
              <a:fillRect l="0" t="0" r="-17454" b="0"/>
            </a:stretch>
          </a:blipFill>
        </p:spPr>
      </p:sp>
      <p:sp>
        <p:nvSpPr>
          <p:cNvPr name="TextBox 6" id="6"/>
          <p:cNvSpPr txBox="true"/>
          <p:nvPr/>
        </p:nvSpPr>
        <p:spPr>
          <a:xfrm rot="0">
            <a:off x="143096" y="-142875"/>
            <a:ext cx="10435437" cy="868880"/>
          </a:xfrm>
          <a:prstGeom prst="rect">
            <a:avLst/>
          </a:prstGeom>
        </p:spPr>
        <p:txBody>
          <a:bodyPr anchor="t" rtlCol="false" tIns="0" lIns="0" bIns="0" rIns="0">
            <a:spAutoFit/>
          </a:bodyPr>
          <a:lstStyle/>
          <a:p>
            <a:pPr algn="l">
              <a:lnSpc>
                <a:spcPts val="6708"/>
              </a:lnSpc>
              <a:spcBef>
                <a:spcPct val="0"/>
              </a:spcBef>
            </a:pPr>
            <a:r>
              <a:rPr lang="en-US" b="true" sz="4792" spc="-95">
                <a:solidFill>
                  <a:srgbClr val="FFFFFF"/>
                </a:solidFill>
                <a:latin typeface="Poppins Bold"/>
                <a:ea typeface="Poppins Bold"/>
                <a:cs typeface="Poppins Bold"/>
                <a:sym typeface="Poppins Bold"/>
              </a:rPr>
              <a:t>HISTORIQUE </a:t>
            </a:r>
          </a:p>
        </p:txBody>
      </p:sp>
      <p:sp>
        <p:nvSpPr>
          <p:cNvPr name="TextBox 7" id="7"/>
          <p:cNvSpPr txBox="true"/>
          <p:nvPr/>
        </p:nvSpPr>
        <p:spPr>
          <a:xfrm rot="0">
            <a:off x="4038963" y="952500"/>
            <a:ext cx="5392500" cy="3079749"/>
          </a:xfrm>
          <a:prstGeom prst="rect">
            <a:avLst/>
          </a:prstGeom>
        </p:spPr>
        <p:txBody>
          <a:bodyPr anchor="t" rtlCol="false" tIns="0" lIns="0" bIns="0" rIns="0">
            <a:spAutoFit/>
          </a:bodyPr>
          <a:lstStyle/>
          <a:p>
            <a:pPr algn="l">
              <a:lnSpc>
                <a:spcPts val="3500"/>
              </a:lnSpc>
            </a:pPr>
            <a:r>
              <a:rPr lang="en-US" sz="2500" b="true">
                <a:solidFill>
                  <a:srgbClr val="FFFFFF"/>
                </a:solidFill>
                <a:latin typeface="Poppins Bold"/>
                <a:ea typeface="Poppins Bold"/>
                <a:cs typeface="Poppins Bold"/>
                <a:sym typeface="Poppins Bold"/>
              </a:rPr>
              <a:t>1983 :</a:t>
            </a:r>
            <a:r>
              <a:rPr lang="en-US" b="true" sz="2500">
                <a:solidFill>
                  <a:srgbClr val="FFFFFF"/>
                </a:solidFill>
                <a:latin typeface="Poppins Bold"/>
                <a:ea typeface="Poppins Bold"/>
                <a:cs typeface="Poppins Bold"/>
                <a:sym typeface="Poppins Bold"/>
              </a:rPr>
              <a:t> Le </a:t>
            </a:r>
            <a:r>
              <a:rPr lang="en-US" sz="2500" b="true">
                <a:solidFill>
                  <a:srgbClr val="FFFFFF"/>
                </a:solidFill>
                <a:latin typeface="Poppins Bold"/>
                <a:ea typeface="Poppins Bold"/>
                <a:cs typeface="Poppins Bold"/>
                <a:sym typeface="Poppins Bold"/>
              </a:rPr>
              <a:t>"Thompson hack" </a:t>
            </a:r>
            <a:r>
              <a:rPr lang="en-US" b="true" sz="2500">
                <a:solidFill>
                  <a:srgbClr val="FFFFFF"/>
                </a:solidFill>
                <a:latin typeface="Poppins Bold"/>
                <a:ea typeface="Poppins Bold"/>
                <a:cs typeface="Poppins Bold"/>
                <a:sym typeface="Poppins Bold"/>
              </a:rPr>
              <a:t>: Ken Thompson, co-créateur d'Unix.</a:t>
            </a:r>
          </a:p>
          <a:p>
            <a:pPr algn="l">
              <a:lnSpc>
                <a:spcPts val="3500"/>
              </a:lnSpc>
            </a:pPr>
          </a:p>
          <a:p>
            <a:pPr algn="l">
              <a:lnSpc>
                <a:spcPts val="3500"/>
              </a:lnSpc>
            </a:pPr>
            <a:r>
              <a:rPr lang="en-US" b="true" sz="2500">
                <a:solidFill>
                  <a:srgbClr val="FFFFFF"/>
                </a:solidFill>
                <a:latin typeface="Poppins Bold"/>
                <a:ea typeface="Poppins Bold"/>
                <a:cs typeface="Poppins Bold"/>
                <a:sym typeface="Poppins Bold"/>
              </a:rPr>
              <a:t>1984 : premiers cas documentés de logiciels piégés distribués via disquettes</a:t>
            </a:r>
          </a:p>
          <a:p>
            <a:pPr algn="l">
              <a:lnSpc>
                <a:spcPts val="3500"/>
              </a:lnSpc>
            </a:pPr>
          </a:p>
        </p:txBody>
      </p:sp>
      <p:sp>
        <p:nvSpPr>
          <p:cNvPr name="TextBox 8" id="8"/>
          <p:cNvSpPr txBox="true"/>
          <p:nvPr/>
        </p:nvSpPr>
        <p:spPr>
          <a:xfrm rot="0">
            <a:off x="13611100" y="1338448"/>
            <a:ext cx="4997032" cy="1622377"/>
          </a:xfrm>
          <a:prstGeom prst="rect">
            <a:avLst/>
          </a:prstGeom>
        </p:spPr>
        <p:txBody>
          <a:bodyPr anchor="t" rtlCol="false" tIns="0" lIns="0" bIns="0" rIns="0">
            <a:spAutoFit/>
          </a:bodyPr>
          <a:lstStyle/>
          <a:p>
            <a:pPr algn="l">
              <a:lnSpc>
                <a:spcPts val="3243"/>
              </a:lnSpc>
            </a:pPr>
            <a:r>
              <a:rPr lang="en-US" sz="2316" b="true">
                <a:solidFill>
                  <a:srgbClr val="FFFFFF"/>
                </a:solidFill>
                <a:latin typeface="Poppins Bold"/>
                <a:ea typeface="Poppins Bold"/>
                <a:cs typeface="Poppins Bold"/>
                <a:sym typeface="Poppins Bold"/>
              </a:rPr>
              <a:t>2003 :</a:t>
            </a:r>
            <a:r>
              <a:rPr lang="en-US" b="true" sz="2316">
                <a:solidFill>
                  <a:srgbClr val="FFFFFF"/>
                </a:solidFill>
                <a:latin typeface="Poppins Bold"/>
                <a:ea typeface="Poppins Bold"/>
                <a:cs typeface="Poppins Bold"/>
                <a:sym typeface="Poppins Bold"/>
              </a:rPr>
              <a:t> le c</a:t>
            </a:r>
            <a:r>
              <a:rPr lang="en-US" sz="2316" b="true">
                <a:solidFill>
                  <a:srgbClr val="FFFFFF"/>
                </a:solidFill>
                <a:latin typeface="Poppins Bold"/>
                <a:ea typeface="Poppins Bold"/>
                <a:cs typeface="Poppins Bold"/>
                <a:sym typeface="Poppins Bold"/>
              </a:rPr>
              <a:t>hercheur</a:t>
            </a:r>
            <a:r>
              <a:rPr lang="en-US" b="true" sz="2316">
                <a:solidFill>
                  <a:srgbClr val="FFFFFF"/>
                </a:solidFill>
                <a:latin typeface="Poppins Bold"/>
                <a:ea typeface="Poppins Bold"/>
                <a:cs typeface="Poppins Bold"/>
                <a:sym typeface="Poppins Bold"/>
              </a:rPr>
              <a:t> en sécurité Elias Levy publie une analyse prédictive</a:t>
            </a:r>
          </a:p>
          <a:p>
            <a:pPr algn="l">
              <a:lnSpc>
                <a:spcPts val="3243"/>
              </a:lnSpc>
            </a:pPr>
          </a:p>
        </p:txBody>
      </p:sp>
      <p:sp>
        <p:nvSpPr>
          <p:cNvPr name="TextBox 9" id="9"/>
          <p:cNvSpPr txBox="true"/>
          <p:nvPr/>
        </p:nvSpPr>
        <p:spPr>
          <a:xfrm rot="0">
            <a:off x="5360815" y="8413345"/>
            <a:ext cx="5392500" cy="1327149"/>
          </a:xfrm>
          <a:prstGeom prst="rect">
            <a:avLst/>
          </a:prstGeom>
        </p:spPr>
        <p:txBody>
          <a:bodyPr anchor="t" rtlCol="false" tIns="0" lIns="0" bIns="0" rIns="0">
            <a:spAutoFit/>
          </a:bodyPr>
          <a:lstStyle/>
          <a:p>
            <a:pPr algn="l">
              <a:lnSpc>
                <a:spcPts val="3500"/>
              </a:lnSpc>
            </a:pPr>
            <a:r>
              <a:rPr lang="en-US" sz="2500" b="true">
                <a:solidFill>
                  <a:srgbClr val="FFFFFF"/>
                </a:solidFill>
                <a:latin typeface="Poppins Bold"/>
                <a:ea typeface="Poppins Bold"/>
                <a:cs typeface="Poppins Bold"/>
                <a:sym typeface="Poppins Bold"/>
              </a:rPr>
              <a:t>2010-2017: </a:t>
            </a:r>
            <a:r>
              <a:rPr lang="en-US" b="true" sz="2500">
                <a:solidFill>
                  <a:srgbClr val="FFFFFF"/>
                </a:solidFill>
                <a:latin typeface="Poppins Bold"/>
                <a:ea typeface="Poppins Bold"/>
                <a:cs typeface="Poppins Bold"/>
                <a:sym typeface="Poppins Bold"/>
              </a:rPr>
              <a:t>La b</a:t>
            </a:r>
            <a:r>
              <a:rPr lang="en-US" sz="2500" b="true">
                <a:solidFill>
                  <a:srgbClr val="FFFFFF"/>
                </a:solidFill>
                <a:latin typeface="Poppins Bold"/>
                <a:ea typeface="Poppins Bold"/>
                <a:cs typeface="Poppins Bold"/>
                <a:sym typeface="Poppins Bold"/>
              </a:rPr>
              <a:t>a</a:t>
            </a:r>
            <a:r>
              <a:rPr lang="en-US" b="true" sz="2500">
                <a:solidFill>
                  <a:srgbClr val="FFFFFF"/>
                </a:solidFill>
                <a:latin typeface="Poppins Bold"/>
                <a:ea typeface="Poppins Bold"/>
                <a:cs typeface="Poppins Bold"/>
                <a:sym typeface="Poppins Bold"/>
              </a:rPr>
              <a:t>scule vers l'exploitation réelle </a:t>
            </a:r>
          </a:p>
          <a:p>
            <a:pPr algn="l">
              <a:lnSpc>
                <a:spcPts val="3500"/>
              </a:lnSpc>
            </a:pPr>
          </a:p>
        </p:txBody>
      </p:sp>
      <p:sp>
        <p:nvSpPr>
          <p:cNvPr name="TextBox 10" id="10"/>
          <p:cNvSpPr txBox="true"/>
          <p:nvPr/>
        </p:nvSpPr>
        <p:spPr>
          <a:xfrm rot="0">
            <a:off x="5347669" y="9525197"/>
            <a:ext cx="5392500" cy="888999"/>
          </a:xfrm>
          <a:prstGeom prst="rect">
            <a:avLst/>
          </a:prstGeom>
        </p:spPr>
        <p:txBody>
          <a:bodyPr anchor="t" rtlCol="false" tIns="0" lIns="0" bIns="0" rIns="0">
            <a:spAutoFit/>
          </a:bodyPr>
          <a:lstStyle/>
          <a:p>
            <a:pPr algn="l">
              <a:lnSpc>
                <a:spcPts val="3500"/>
              </a:lnSpc>
            </a:pPr>
            <a:r>
              <a:rPr lang="en-US" sz="2500" b="true">
                <a:solidFill>
                  <a:srgbClr val="FFFFFF"/>
                </a:solidFill>
                <a:latin typeface="Poppins Bold"/>
                <a:ea typeface="Poppins Bold"/>
                <a:cs typeface="Poppins Bold"/>
                <a:sym typeface="Poppins Bold"/>
              </a:rPr>
              <a:t>2020-2021: L'explosion </a:t>
            </a:r>
          </a:p>
          <a:p>
            <a:pPr algn="l">
              <a:lnSpc>
                <a:spcPts val="3500"/>
              </a:lnSpc>
            </a:pP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bg>
      <p:bgPr>
        <a:solidFill>
          <a:srgbClr val="004369"/>
        </a:solidFill>
      </p:bgPr>
    </p:bg>
    <p:spTree>
      <p:nvGrpSpPr>
        <p:cNvPr id="1" name=""/>
        <p:cNvGrpSpPr/>
        <p:nvPr/>
      </p:nvGrpSpPr>
      <p:grpSpPr>
        <a:xfrm>
          <a:off x="0" y="0"/>
          <a:ext cx="0" cy="0"/>
          <a:chOff x="0" y="0"/>
          <a:chExt cx="0" cy="0"/>
        </a:xfrm>
      </p:grpSpPr>
      <p:sp>
        <p:nvSpPr>
          <p:cNvPr name="Freeform 2" id="2"/>
          <p:cNvSpPr/>
          <p:nvPr/>
        </p:nvSpPr>
        <p:spPr>
          <a:xfrm flipH="false" flipV="false" rot="0">
            <a:off x="1978528" y="1486414"/>
            <a:ext cx="14038444" cy="7462541"/>
          </a:xfrm>
          <a:custGeom>
            <a:avLst/>
            <a:gdLst/>
            <a:ahLst/>
            <a:cxnLst/>
            <a:rect r="r" b="b" t="t" l="l"/>
            <a:pathLst>
              <a:path h="7462541" w="14038444">
                <a:moveTo>
                  <a:pt x="0" y="0"/>
                </a:moveTo>
                <a:lnTo>
                  <a:pt x="14038445" y="0"/>
                </a:lnTo>
                <a:lnTo>
                  <a:pt x="14038445" y="7462541"/>
                </a:lnTo>
                <a:lnTo>
                  <a:pt x="0" y="7462541"/>
                </a:lnTo>
                <a:lnTo>
                  <a:pt x="0" y="0"/>
                </a:lnTo>
                <a:close/>
              </a:path>
            </a:pathLst>
          </a:custGeom>
          <a:blipFill>
            <a:blip r:embed="rId3"/>
            <a:stretch>
              <a:fillRect l="0" t="0" r="0" b="0"/>
            </a:stretch>
          </a:blipFill>
        </p:spPr>
      </p:sp>
      <p:sp>
        <p:nvSpPr>
          <p:cNvPr name="TextBox 3" id="3"/>
          <p:cNvSpPr txBox="true"/>
          <p:nvPr/>
        </p:nvSpPr>
        <p:spPr>
          <a:xfrm rot="0">
            <a:off x="2903153" y="624380"/>
            <a:ext cx="12481694" cy="526765"/>
          </a:xfrm>
          <a:prstGeom prst="rect">
            <a:avLst/>
          </a:prstGeom>
        </p:spPr>
        <p:txBody>
          <a:bodyPr anchor="t" rtlCol="false" tIns="0" lIns="0" bIns="0" rIns="0">
            <a:spAutoFit/>
          </a:bodyPr>
          <a:lstStyle/>
          <a:p>
            <a:pPr algn="ctr">
              <a:lnSpc>
                <a:spcPts val="4192"/>
              </a:lnSpc>
              <a:spcBef>
                <a:spcPct val="0"/>
              </a:spcBef>
            </a:pPr>
            <a:r>
              <a:rPr lang="en-US" b="true" sz="2994" spc="-59">
                <a:solidFill>
                  <a:srgbClr val="FFFFFF"/>
                </a:solidFill>
                <a:latin typeface="Poppins Bold"/>
                <a:ea typeface="Poppins Bold"/>
                <a:cs typeface="Poppins Bold"/>
                <a:sym typeface="Poppins Bold"/>
              </a:rPr>
              <a:t>PRESENTATION: C’EST QUOI UNE SOFWARE SUPPLY CHAIN ATTACK?</a:t>
            </a:r>
          </a:p>
        </p:txBody>
      </p:sp>
      <p:sp>
        <p:nvSpPr>
          <p:cNvPr name="TextBox 4" id="4"/>
          <p:cNvSpPr txBox="true"/>
          <p:nvPr/>
        </p:nvSpPr>
        <p:spPr>
          <a:xfrm rot="0">
            <a:off x="1911146" y="9041130"/>
            <a:ext cx="3772942" cy="396239"/>
          </a:xfrm>
          <a:prstGeom prst="rect">
            <a:avLst/>
          </a:prstGeom>
        </p:spPr>
        <p:txBody>
          <a:bodyPr anchor="t" rtlCol="false" tIns="0" lIns="0" bIns="0" rIns="0">
            <a:spAutoFit/>
          </a:bodyPr>
          <a:lstStyle/>
          <a:p>
            <a:pPr algn="ctr">
              <a:lnSpc>
                <a:spcPts val="3360"/>
              </a:lnSpc>
            </a:pPr>
            <a:r>
              <a:rPr lang="en-US" b="true" sz="2400">
                <a:solidFill>
                  <a:srgbClr val="FFFFFF"/>
                </a:solidFill>
                <a:latin typeface="Open Sans 1 Bold"/>
                <a:ea typeface="Open Sans 1 Bold"/>
                <a:cs typeface="Open Sans 1 Bold"/>
                <a:sym typeface="Open Sans 1 Bold"/>
              </a:rPr>
              <a:t>Source:Pentesttools.com</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bg>
      <p:bgPr>
        <a:solidFill>
          <a:srgbClr val="004369"/>
        </a:solidFill>
      </p:bgPr>
    </p:bg>
    <p:spTree>
      <p:nvGrpSpPr>
        <p:cNvPr id="1" name=""/>
        <p:cNvGrpSpPr/>
        <p:nvPr/>
      </p:nvGrpSpPr>
      <p:grpSpPr>
        <a:xfrm>
          <a:off x="0" y="0"/>
          <a:ext cx="0" cy="0"/>
          <a:chOff x="0" y="0"/>
          <a:chExt cx="0" cy="0"/>
        </a:xfrm>
      </p:grpSpPr>
      <p:grpSp>
        <p:nvGrpSpPr>
          <p:cNvPr name="Group 2" id="2"/>
          <p:cNvGrpSpPr/>
          <p:nvPr/>
        </p:nvGrpSpPr>
        <p:grpSpPr>
          <a:xfrm rot="0">
            <a:off x="8490481" y="307279"/>
            <a:ext cx="9644487" cy="9644487"/>
            <a:chOff x="0" y="0"/>
            <a:chExt cx="812800" cy="812800"/>
          </a:xfrm>
        </p:grpSpPr>
        <p:sp>
          <p:nvSpPr>
            <p:cNvPr name="Freeform 3" id="3"/>
            <p:cNvSpPr/>
            <p:nvPr/>
          </p:nvSpPr>
          <p:spPr>
            <a:xfrm flipH="false" flipV="false" rot="0">
              <a:off x="0" y="0"/>
              <a:ext cx="812800" cy="812800"/>
            </a:xfrm>
            <a:custGeom>
              <a:avLst/>
              <a:gdLst/>
              <a:ahLst/>
              <a:cxnLst/>
              <a:rect r="r" b="b" t="t" l="l"/>
              <a:pathLst>
                <a:path h="812800" w="812800">
                  <a:moveTo>
                    <a:pt x="406400" y="0"/>
                  </a:moveTo>
                  <a:lnTo>
                    <a:pt x="812800" y="406400"/>
                  </a:lnTo>
                  <a:lnTo>
                    <a:pt x="406400" y="812800"/>
                  </a:lnTo>
                  <a:lnTo>
                    <a:pt x="0" y="406400"/>
                  </a:lnTo>
                  <a:lnTo>
                    <a:pt x="406400" y="0"/>
                  </a:lnTo>
                  <a:close/>
                </a:path>
              </a:pathLst>
            </a:custGeom>
            <a:blipFill>
              <a:blip r:embed="rId2"/>
              <a:stretch>
                <a:fillRect l="-37719" t="0" r="-37719" b="0"/>
              </a:stretch>
            </a:blipFill>
          </p:spPr>
        </p:sp>
      </p:grpSp>
      <p:sp>
        <p:nvSpPr>
          <p:cNvPr name="TextBox 4" id="4"/>
          <p:cNvSpPr txBox="true"/>
          <p:nvPr/>
        </p:nvSpPr>
        <p:spPr>
          <a:xfrm rot="0">
            <a:off x="130305" y="4391343"/>
            <a:ext cx="8201180" cy="2706573"/>
          </a:xfrm>
          <a:prstGeom prst="rect">
            <a:avLst/>
          </a:prstGeom>
        </p:spPr>
        <p:txBody>
          <a:bodyPr anchor="t" rtlCol="false" tIns="0" lIns="0" bIns="0" rIns="0">
            <a:spAutoFit/>
          </a:bodyPr>
          <a:lstStyle/>
          <a:p>
            <a:pPr algn="ctr">
              <a:lnSpc>
                <a:spcPts val="5332"/>
              </a:lnSpc>
              <a:spcBef>
                <a:spcPct val="0"/>
              </a:spcBef>
            </a:pPr>
            <a:r>
              <a:rPr lang="en-US" b="true" sz="3809" spc="-76">
                <a:solidFill>
                  <a:srgbClr val="FFFFFF"/>
                </a:solidFill>
                <a:latin typeface="Poppins Bold"/>
                <a:ea typeface="Poppins Bold"/>
                <a:cs typeface="Poppins Bold"/>
                <a:sym typeface="Poppins Bold"/>
              </a:rPr>
              <a:t>II. ANATOMIE D'UNE ATTAQUE PAR </a:t>
            </a:r>
          </a:p>
          <a:p>
            <a:pPr algn="ctr">
              <a:lnSpc>
                <a:spcPts val="5332"/>
              </a:lnSpc>
              <a:spcBef>
                <a:spcPct val="0"/>
              </a:spcBef>
            </a:pPr>
            <a:r>
              <a:rPr lang="en-US" b="true" sz="3809" spc="-76">
                <a:solidFill>
                  <a:srgbClr val="FFFFFF"/>
                </a:solidFill>
                <a:latin typeface="Poppins Bold"/>
                <a:ea typeface="Poppins Bold"/>
                <a:cs typeface="Poppins Bold"/>
                <a:sym typeface="Poppins Bold"/>
              </a:rPr>
              <a:t>LA CHAÎNE D'APPROVISIONNEMENT</a:t>
            </a:r>
          </a:p>
          <a:p>
            <a:pPr algn="ctr">
              <a:lnSpc>
                <a:spcPts val="5332"/>
              </a:lnSpc>
              <a:spcBef>
                <a:spcPct val="0"/>
              </a:spcBef>
            </a:pPr>
          </a:p>
          <a:p>
            <a:pPr algn="ctr">
              <a:lnSpc>
                <a:spcPts val="5332"/>
              </a:lnSpc>
              <a:spcBef>
                <a:spcPct val="0"/>
              </a:spcBef>
            </a:pPr>
          </a:p>
        </p:txBody>
      </p:sp>
      <p:sp>
        <p:nvSpPr>
          <p:cNvPr name="TextBox 5" id="5"/>
          <p:cNvSpPr txBox="true"/>
          <p:nvPr/>
        </p:nvSpPr>
        <p:spPr>
          <a:xfrm rot="0">
            <a:off x="675673" y="5872138"/>
            <a:ext cx="6520607" cy="629919"/>
          </a:xfrm>
          <a:prstGeom prst="rect">
            <a:avLst/>
          </a:prstGeom>
        </p:spPr>
        <p:txBody>
          <a:bodyPr anchor="t" rtlCol="false" tIns="0" lIns="0" bIns="0" rIns="0">
            <a:spAutoFit/>
          </a:bodyPr>
          <a:lstStyle/>
          <a:p>
            <a:pPr algn="ctr">
              <a:lnSpc>
                <a:spcPts val="5180"/>
              </a:lnSpc>
            </a:pPr>
            <a:r>
              <a:rPr lang="en-US" sz="3700" i="true">
                <a:solidFill>
                  <a:srgbClr val="FFFFFF"/>
                </a:solidFill>
                <a:latin typeface="Open Sans 1 Italics"/>
                <a:ea typeface="Open Sans 1 Italics"/>
                <a:cs typeface="Open Sans 1 Italics"/>
                <a:sym typeface="Open Sans 1 Italics"/>
              </a:rPr>
              <a:t>Que se passe-t-il concretement?</a:t>
            </a: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bg>
      <p:bgPr>
        <a:solidFill>
          <a:srgbClr val="004369"/>
        </a:solidFill>
      </p:bgPr>
    </p:bg>
    <p:spTree>
      <p:nvGrpSpPr>
        <p:cNvPr id="1" name=""/>
        <p:cNvGrpSpPr/>
        <p:nvPr/>
      </p:nvGrpSpPr>
      <p:grpSpPr>
        <a:xfrm>
          <a:off x="0" y="0"/>
          <a:ext cx="0" cy="0"/>
          <a:chOff x="0" y="0"/>
          <a:chExt cx="0" cy="0"/>
        </a:xfrm>
      </p:grpSpPr>
      <p:sp>
        <p:nvSpPr>
          <p:cNvPr name="TextBox 2" id="2"/>
          <p:cNvSpPr txBox="true"/>
          <p:nvPr/>
        </p:nvSpPr>
        <p:spPr>
          <a:xfrm rot="0">
            <a:off x="958308" y="199163"/>
            <a:ext cx="13523998" cy="851998"/>
          </a:xfrm>
          <a:prstGeom prst="rect">
            <a:avLst/>
          </a:prstGeom>
        </p:spPr>
        <p:txBody>
          <a:bodyPr anchor="t" rtlCol="false" tIns="0" lIns="0" bIns="0" rIns="0">
            <a:spAutoFit/>
          </a:bodyPr>
          <a:lstStyle/>
          <a:p>
            <a:pPr algn="just">
              <a:lnSpc>
                <a:spcPts val="3382"/>
              </a:lnSpc>
              <a:spcBef>
                <a:spcPct val="0"/>
              </a:spcBef>
            </a:pPr>
            <a:r>
              <a:rPr lang="en-US" b="true" sz="2415">
                <a:solidFill>
                  <a:srgbClr val="FFFFFF"/>
                </a:solidFill>
                <a:latin typeface="Poppins Bold"/>
                <a:ea typeface="Poppins Bold"/>
                <a:cs typeface="Poppins Bold"/>
                <a:sym typeface="Poppins Bold"/>
              </a:rPr>
              <a:t>1.Repér</a:t>
            </a:r>
            <a:r>
              <a:rPr lang="en-US" b="true" sz="2415">
                <a:solidFill>
                  <a:srgbClr val="FFFFFF"/>
                </a:solidFill>
                <a:latin typeface="Poppins Bold"/>
                <a:ea typeface="Poppins Bold"/>
                <a:cs typeface="Poppins Bold"/>
                <a:sym typeface="Poppins Bold"/>
              </a:rPr>
              <a:t>age du maillon intermédiaire : reconnaissance amont</a:t>
            </a:r>
          </a:p>
          <a:p>
            <a:pPr algn="just">
              <a:lnSpc>
                <a:spcPts val="3382"/>
              </a:lnSpc>
              <a:spcBef>
                <a:spcPct val="0"/>
              </a:spcBef>
            </a:pPr>
          </a:p>
        </p:txBody>
      </p:sp>
      <p:grpSp>
        <p:nvGrpSpPr>
          <p:cNvPr name="Group 3" id="3"/>
          <p:cNvGrpSpPr/>
          <p:nvPr/>
        </p:nvGrpSpPr>
        <p:grpSpPr>
          <a:xfrm rot="0">
            <a:off x="11604279" y="71711"/>
            <a:ext cx="6599493" cy="6599493"/>
            <a:chOff x="0" y="0"/>
            <a:chExt cx="812800" cy="812800"/>
          </a:xfrm>
        </p:grpSpPr>
        <p:sp>
          <p:nvSpPr>
            <p:cNvPr name="Freeform 4" id="4"/>
            <p:cNvSpPr/>
            <p:nvPr/>
          </p:nvSpPr>
          <p:spPr>
            <a:xfrm flipH="false" flipV="false" rot="0">
              <a:off x="0" y="0"/>
              <a:ext cx="812800" cy="812800"/>
            </a:xfrm>
            <a:custGeom>
              <a:avLst/>
              <a:gdLst/>
              <a:ahLst/>
              <a:cxnLst/>
              <a:rect r="r" b="b" t="t" l="l"/>
              <a:pathLst>
                <a:path h="812800" w="812800">
                  <a:moveTo>
                    <a:pt x="406400" y="0"/>
                  </a:moveTo>
                  <a:lnTo>
                    <a:pt x="812800" y="406400"/>
                  </a:lnTo>
                  <a:lnTo>
                    <a:pt x="406400" y="812800"/>
                  </a:lnTo>
                  <a:lnTo>
                    <a:pt x="0" y="406400"/>
                  </a:lnTo>
                  <a:lnTo>
                    <a:pt x="406400" y="0"/>
                  </a:lnTo>
                  <a:close/>
                </a:path>
              </a:pathLst>
            </a:custGeom>
            <a:blipFill>
              <a:blip r:embed="rId3"/>
              <a:stretch>
                <a:fillRect l="-38596" t="0" r="-38596" b="0"/>
              </a:stretch>
            </a:blipFill>
          </p:spPr>
        </p:sp>
      </p:grpSp>
      <p:grpSp>
        <p:nvGrpSpPr>
          <p:cNvPr name="Group 5" id="5"/>
          <p:cNvGrpSpPr/>
          <p:nvPr/>
        </p:nvGrpSpPr>
        <p:grpSpPr>
          <a:xfrm rot="0">
            <a:off x="8265226" y="3450071"/>
            <a:ext cx="6638799" cy="6638799"/>
            <a:chOff x="0" y="0"/>
            <a:chExt cx="812800" cy="812800"/>
          </a:xfrm>
        </p:grpSpPr>
        <p:sp>
          <p:nvSpPr>
            <p:cNvPr name="Freeform 6" id="6"/>
            <p:cNvSpPr/>
            <p:nvPr/>
          </p:nvSpPr>
          <p:spPr>
            <a:xfrm flipH="false" flipV="false" rot="0">
              <a:off x="0" y="0"/>
              <a:ext cx="812800" cy="812800"/>
            </a:xfrm>
            <a:custGeom>
              <a:avLst/>
              <a:gdLst/>
              <a:ahLst/>
              <a:cxnLst/>
              <a:rect r="r" b="b" t="t" l="l"/>
              <a:pathLst>
                <a:path h="812800" w="812800">
                  <a:moveTo>
                    <a:pt x="406400" y="0"/>
                  </a:moveTo>
                  <a:lnTo>
                    <a:pt x="812800" y="406400"/>
                  </a:lnTo>
                  <a:lnTo>
                    <a:pt x="406400" y="812800"/>
                  </a:lnTo>
                  <a:lnTo>
                    <a:pt x="0" y="406400"/>
                  </a:lnTo>
                  <a:lnTo>
                    <a:pt x="406400" y="0"/>
                  </a:lnTo>
                  <a:close/>
                </a:path>
              </a:pathLst>
            </a:custGeom>
            <a:blipFill>
              <a:blip r:embed="rId3"/>
              <a:stretch>
                <a:fillRect l="-38596" t="0" r="-38596" b="0"/>
              </a:stretch>
            </a:blipFill>
          </p:spPr>
        </p:sp>
      </p:gr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bg>
      <p:bgPr>
        <a:solidFill>
          <a:srgbClr val="004369"/>
        </a:solidFill>
      </p:bgPr>
    </p:bg>
    <p:spTree>
      <p:nvGrpSpPr>
        <p:cNvPr id="1" name=""/>
        <p:cNvGrpSpPr/>
        <p:nvPr/>
      </p:nvGrpSpPr>
      <p:grpSpPr>
        <a:xfrm>
          <a:off x="0" y="0"/>
          <a:ext cx="0" cy="0"/>
          <a:chOff x="0" y="0"/>
          <a:chExt cx="0" cy="0"/>
        </a:xfrm>
      </p:grpSpPr>
      <p:sp>
        <p:nvSpPr>
          <p:cNvPr name="Freeform 2" id="2"/>
          <p:cNvSpPr/>
          <p:nvPr/>
        </p:nvSpPr>
        <p:spPr>
          <a:xfrm flipH="false" flipV="false" rot="0">
            <a:off x="3763078" y="1631234"/>
            <a:ext cx="10153152" cy="7297138"/>
          </a:xfrm>
          <a:custGeom>
            <a:avLst/>
            <a:gdLst/>
            <a:ahLst/>
            <a:cxnLst/>
            <a:rect r="r" b="b" t="t" l="l"/>
            <a:pathLst>
              <a:path h="7297138" w="10153152">
                <a:moveTo>
                  <a:pt x="0" y="0"/>
                </a:moveTo>
                <a:lnTo>
                  <a:pt x="10153152" y="0"/>
                </a:lnTo>
                <a:lnTo>
                  <a:pt x="10153152" y="7297138"/>
                </a:lnTo>
                <a:lnTo>
                  <a:pt x="0" y="7297138"/>
                </a:lnTo>
                <a:lnTo>
                  <a:pt x="0" y="0"/>
                </a:lnTo>
                <a:close/>
              </a:path>
            </a:pathLst>
          </a:custGeom>
          <a:blipFill>
            <a:blip r:embed="rId3"/>
            <a:stretch>
              <a:fillRect l="0" t="0" r="-197991" b="-126341"/>
            </a:stretch>
          </a:blipFill>
        </p:spPr>
      </p:sp>
      <p:sp>
        <p:nvSpPr>
          <p:cNvPr name="TextBox 3" id="3"/>
          <p:cNvSpPr txBox="true"/>
          <p:nvPr/>
        </p:nvSpPr>
        <p:spPr>
          <a:xfrm rot="0">
            <a:off x="3159244" y="804340"/>
            <a:ext cx="11603821" cy="888925"/>
          </a:xfrm>
          <a:prstGeom prst="rect">
            <a:avLst/>
          </a:prstGeom>
        </p:spPr>
        <p:txBody>
          <a:bodyPr anchor="t" rtlCol="false" tIns="0" lIns="0" bIns="0" rIns="0">
            <a:spAutoFit/>
          </a:bodyPr>
          <a:lstStyle/>
          <a:p>
            <a:pPr algn="just">
              <a:lnSpc>
                <a:spcPts val="3500"/>
              </a:lnSpc>
              <a:spcBef>
                <a:spcPct val="0"/>
              </a:spcBef>
            </a:pPr>
            <a:r>
              <a:rPr lang="en-US" b="true" sz="2500">
                <a:solidFill>
                  <a:srgbClr val="FFFFFF"/>
                </a:solidFill>
                <a:latin typeface="Poppins Bold"/>
                <a:ea typeface="Poppins Bold"/>
                <a:cs typeface="Poppins Bold"/>
                <a:sym typeface="Poppins Bold"/>
              </a:rPr>
              <a:t>2</a:t>
            </a:r>
            <a:r>
              <a:rPr lang="en-US" b="true" sz="2500">
                <a:solidFill>
                  <a:srgbClr val="FFFFFF"/>
                </a:solidFill>
                <a:latin typeface="Poppins Bold"/>
                <a:ea typeface="Poppins Bold"/>
                <a:cs typeface="Poppins Bold"/>
                <a:sym typeface="Poppins Bold"/>
              </a:rPr>
              <a:t>. Accès initial au réseau de build :Infiltration silencieuse.</a:t>
            </a:r>
          </a:p>
          <a:p>
            <a:pPr algn="just">
              <a:lnSpc>
                <a:spcPts val="3500"/>
              </a:lnSpc>
              <a:spcBef>
                <a:spcPct val="0"/>
              </a:spcBef>
            </a:pPr>
          </a:p>
        </p:txBody>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bg>
      <p:bgPr>
        <a:solidFill>
          <a:srgbClr val="004369"/>
        </a:solidFill>
      </p:bgPr>
    </p:bg>
    <p:spTree>
      <p:nvGrpSpPr>
        <p:cNvPr id="1" name=""/>
        <p:cNvGrpSpPr/>
        <p:nvPr/>
      </p:nvGrpSpPr>
      <p:grpSpPr>
        <a:xfrm>
          <a:off x="0" y="0"/>
          <a:ext cx="0" cy="0"/>
          <a:chOff x="0" y="0"/>
          <a:chExt cx="0" cy="0"/>
        </a:xfrm>
      </p:grpSpPr>
      <p:sp>
        <p:nvSpPr>
          <p:cNvPr name="Freeform 2" id="2"/>
          <p:cNvSpPr/>
          <p:nvPr/>
        </p:nvSpPr>
        <p:spPr>
          <a:xfrm flipH="false" flipV="false" rot="0">
            <a:off x="4299220" y="1954240"/>
            <a:ext cx="9311161" cy="6616365"/>
          </a:xfrm>
          <a:custGeom>
            <a:avLst/>
            <a:gdLst/>
            <a:ahLst/>
            <a:cxnLst/>
            <a:rect r="r" b="b" t="t" l="l"/>
            <a:pathLst>
              <a:path h="6616365" w="9311161">
                <a:moveTo>
                  <a:pt x="0" y="0"/>
                </a:moveTo>
                <a:lnTo>
                  <a:pt x="9311161" y="0"/>
                </a:lnTo>
                <a:lnTo>
                  <a:pt x="9311161" y="6616365"/>
                </a:lnTo>
                <a:lnTo>
                  <a:pt x="0" y="6616365"/>
                </a:lnTo>
                <a:lnTo>
                  <a:pt x="0" y="0"/>
                </a:lnTo>
                <a:close/>
              </a:path>
            </a:pathLst>
          </a:custGeom>
          <a:blipFill>
            <a:blip r:embed="rId3"/>
            <a:stretch>
              <a:fillRect l="-97746" t="0" r="-96997" b="-126433"/>
            </a:stretch>
          </a:blipFill>
        </p:spPr>
      </p:sp>
      <p:sp>
        <p:nvSpPr>
          <p:cNvPr name="TextBox 3" id="3"/>
          <p:cNvSpPr txBox="true"/>
          <p:nvPr/>
        </p:nvSpPr>
        <p:spPr>
          <a:xfrm rot="0">
            <a:off x="3883736" y="176970"/>
            <a:ext cx="10252734" cy="1310550"/>
          </a:xfrm>
          <a:prstGeom prst="rect">
            <a:avLst/>
          </a:prstGeom>
        </p:spPr>
        <p:txBody>
          <a:bodyPr anchor="t" rtlCol="false" tIns="0" lIns="0" bIns="0" rIns="0">
            <a:spAutoFit/>
          </a:bodyPr>
          <a:lstStyle/>
          <a:p>
            <a:pPr algn="l">
              <a:lnSpc>
                <a:spcPts val="3541"/>
              </a:lnSpc>
              <a:spcBef>
                <a:spcPct val="0"/>
              </a:spcBef>
            </a:pPr>
            <a:r>
              <a:rPr lang="en-US" b="true" sz="2529">
                <a:solidFill>
                  <a:srgbClr val="FFFFFF"/>
                </a:solidFill>
                <a:latin typeface="Poppins Bold"/>
                <a:ea typeface="Poppins Bold"/>
                <a:cs typeface="Poppins Bold"/>
                <a:sym typeface="Poppins Bold"/>
              </a:rPr>
              <a:t>3. Inj</a:t>
            </a:r>
            <a:r>
              <a:rPr lang="en-US" b="true" sz="2529">
                <a:solidFill>
                  <a:srgbClr val="FFFFFF"/>
                </a:solidFill>
                <a:latin typeface="Poppins Bold"/>
                <a:ea typeface="Poppins Bold"/>
                <a:cs typeface="Poppins Bold"/>
                <a:sym typeface="Poppins Bold"/>
              </a:rPr>
              <a:t>ection de la charge utile (Payload): Empoisonnement</a:t>
            </a:r>
          </a:p>
          <a:p>
            <a:pPr algn="l">
              <a:lnSpc>
                <a:spcPts val="3541"/>
              </a:lnSpc>
              <a:spcBef>
                <a:spcPct val="0"/>
              </a:spcBef>
            </a:pPr>
          </a:p>
          <a:p>
            <a:pPr algn="l">
              <a:lnSpc>
                <a:spcPts val="3163"/>
              </a:lnSpc>
              <a:spcBef>
                <a:spcPct val="0"/>
              </a:spcBef>
            </a:pPr>
          </a:p>
        </p:txBody>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bg>
      <p:bgPr>
        <a:solidFill>
          <a:srgbClr val="004369"/>
        </a:solidFill>
      </p:bgPr>
    </p:bg>
    <p:spTree>
      <p:nvGrpSpPr>
        <p:cNvPr id="1" name=""/>
        <p:cNvGrpSpPr/>
        <p:nvPr/>
      </p:nvGrpSpPr>
      <p:grpSpPr>
        <a:xfrm>
          <a:off x="0" y="0"/>
          <a:ext cx="0" cy="0"/>
          <a:chOff x="0" y="0"/>
          <a:chExt cx="0" cy="0"/>
        </a:xfrm>
      </p:grpSpPr>
      <p:sp>
        <p:nvSpPr>
          <p:cNvPr name="Freeform 2" id="2"/>
          <p:cNvSpPr/>
          <p:nvPr/>
        </p:nvSpPr>
        <p:spPr>
          <a:xfrm flipH="false" flipV="false" rot="0">
            <a:off x="2514109" y="1487743"/>
            <a:ext cx="14007449" cy="7824474"/>
          </a:xfrm>
          <a:custGeom>
            <a:avLst/>
            <a:gdLst/>
            <a:ahLst/>
            <a:cxnLst/>
            <a:rect r="r" b="b" t="t" l="l"/>
            <a:pathLst>
              <a:path h="7824474" w="14007449">
                <a:moveTo>
                  <a:pt x="0" y="0"/>
                </a:moveTo>
                <a:lnTo>
                  <a:pt x="14007449" y="0"/>
                </a:lnTo>
                <a:lnTo>
                  <a:pt x="14007449" y="7824473"/>
                </a:lnTo>
                <a:lnTo>
                  <a:pt x="0" y="7824473"/>
                </a:lnTo>
                <a:lnTo>
                  <a:pt x="0" y="0"/>
                </a:lnTo>
                <a:close/>
              </a:path>
            </a:pathLst>
          </a:custGeom>
          <a:blipFill>
            <a:blip r:embed="rId3"/>
            <a:stretch>
              <a:fillRect l="0" t="0" r="0" b="0"/>
            </a:stretch>
          </a:blipFill>
        </p:spPr>
      </p:sp>
      <p:sp>
        <p:nvSpPr>
          <p:cNvPr name="TextBox 3" id="3"/>
          <p:cNvSpPr txBox="true"/>
          <p:nvPr/>
        </p:nvSpPr>
        <p:spPr>
          <a:xfrm rot="0">
            <a:off x="3883736" y="176970"/>
            <a:ext cx="7835997" cy="1310550"/>
          </a:xfrm>
          <a:prstGeom prst="rect">
            <a:avLst/>
          </a:prstGeom>
        </p:spPr>
        <p:txBody>
          <a:bodyPr anchor="t" rtlCol="false" tIns="0" lIns="0" bIns="0" rIns="0">
            <a:spAutoFit/>
          </a:bodyPr>
          <a:lstStyle/>
          <a:p>
            <a:pPr algn="l">
              <a:lnSpc>
                <a:spcPts val="3541"/>
              </a:lnSpc>
              <a:spcBef>
                <a:spcPct val="0"/>
              </a:spcBef>
            </a:pPr>
            <a:r>
              <a:rPr lang="en-US" b="true" sz="2529">
                <a:solidFill>
                  <a:srgbClr val="FFFFFF"/>
                </a:solidFill>
                <a:latin typeface="Poppins Bold"/>
                <a:ea typeface="Poppins Bold"/>
                <a:cs typeface="Poppins Bold"/>
                <a:sym typeface="Poppins Bold"/>
              </a:rPr>
              <a:t>4. Signature et Authentification legitime</a:t>
            </a:r>
          </a:p>
          <a:p>
            <a:pPr algn="l">
              <a:lnSpc>
                <a:spcPts val="3541"/>
              </a:lnSpc>
              <a:spcBef>
                <a:spcPct val="0"/>
              </a:spcBef>
            </a:pPr>
          </a:p>
          <a:p>
            <a:pPr algn="l">
              <a:lnSpc>
                <a:spcPts val="3163"/>
              </a:lnSpc>
              <a:spcBef>
                <a:spcPct val="0"/>
              </a:spcBef>
            </a:pPr>
          </a:p>
        </p:txBody>
      </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bg>
      <p:bgPr>
        <a:solidFill>
          <a:srgbClr val="004369"/>
        </a:solidFill>
      </p:bgPr>
    </p:bg>
    <p:spTree>
      <p:nvGrpSpPr>
        <p:cNvPr id="1" name=""/>
        <p:cNvGrpSpPr/>
        <p:nvPr/>
      </p:nvGrpSpPr>
      <p:grpSpPr>
        <a:xfrm>
          <a:off x="0" y="0"/>
          <a:ext cx="0" cy="0"/>
          <a:chOff x="0" y="0"/>
          <a:chExt cx="0" cy="0"/>
        </a:xfrm>
      </p:grpSpPr>
      <p:sp>
        <p:nvSpPr>
          <p:cNvPr name="Freeform 2" id="2"/>
          <p:cNvSpPr/>
          <p:nvPr/>
        </p:nvSpPr>
        <p:spPr>
          <a:xfrm flipH="false" flipV="false" rot="0">
            <a:off x="2364796" y="1356679"/>
            <a:ext cx="13469651" cy="7524063"/>
          </a:xfrm>
          <a:custGeom>
            <a:avLst/>
            <a:gdLst/>
            <a:ahLst/>
            <a:cxnLst/>
            <a:rect r="r" b="b" t="t" l="l"/>
            <a:pathLst>
              <a:path h="7524063" w="13469651">
                <a:moveTo>
                  <a:pt x="0" y="0"/>
                </a:moveTo>
                <a:lnTo>
                  <a:pt x="13469651" y="0"/>
                </a:lnTo>
                <a:lnTo>
                  <a:pt x="13469651" y="7524063"/>
                </a:lnTo>
                <a:lnTo>
                  <a:pt x="0" y="7524063"/>
                </a:lnTo>
                <a:lnTo>
                  <a:pt x="0" y="0"/>
                </a:lnTo>
                <a:close/>
              </a:path>
            </a:pathLst>
          </a:custGeom>
          <a:blipFill>
            <a:blip r:embed="rId3"/>
            <a:stretch>
              <a:fillRect l="0" t="0" r="0" b="0"/>
            </a:stretch>
          </a:blipFill>
        </p:spPr>
      </p:sp>
      <p:sp>
        <p:nvSpPr>
          <p:cNvPr name="TextBox 3" id="3"/>
          <p:cNvSpPr txBox="true"/>
          <p:nvPr/>
        </p:nvSpPr>
        <p:spPr>
          <a:xfrm rot="0">
            <a:off x="3883736" y="176970"/>
            <a:ext cx="7835997" cy="862949"/>
          </a:xfrm>
          <a:prstGeom prst="rect">
            <a:avLst/>
          </a:prstGeom>
        </p:spPr>
        <p:txBody>
          <a:bodyPr anchor="t" rtlCol="false" tIns="0" lIns="0" bIns="0" rIns="0">
            <a:spAutoFit/>
          </a:bodyPr>
          <a:lstStyle/>
          <a:p>
            <a:pPr algn="l">
              <a:lnSpc>
                <a:spcPts val="3541"/>
              </a:lnSpc>
              <a:spcBef>
                <a:spcPct val="0"/>
              </a:spcBef>
            </a:pPr>
            <a:r>
              <a:rPr lang="en-US" b="true" sz="2529">
                <a:solidFill>
                  <a:srgbClr val="FFFFFF"/>
                </a:solidFill>
                <a:latin typeface="Poppins Bold"/>
                <a:ea typeface="Poppins Bold"/>
                <a:cs typeface="Poppins Bold"/>
                <a:sym typeface="Poppins Bold"/>
              </a:rPr>
              <a:t>5. </a:t>
            </a:r>
            <a:r>
              <a:rPr lang="en-US" b="true" sz="2529">
                <a:solidFill>
                  <a:srgbClr val="FFFFFF"/>
                </a:solidFill>
                <a:latin typeface="Poppins Bold"/>
                <a:ea typeface="Poppins Bold"/>
                <a:cs typeface="Poppins Bold"/>
                <a:sym typeface="Poppins Bold"/>
              </a:rPr>
              <a:t>Distribution via les Canaux de Confiance</a:t>
            </a:r>
          </a:p>
          <a:p>
            <a:pPr algn="l">
              <a:lnSpc>
                <a:spcPts val="3163"/>
              </a:lnSpc>
              <a:spcBef>
                <a:spcPct val="0"/>
              </a:spcBef>
            </a:pPr>
          </a:p>
        </p:txBody>
      </p:sp>
    </p:spTree>
  </p:cSld>
  <p:clrMapOvr>
    <a:masterClrMapping/>
  </p:clrMapOvr>
</p:sld>
</file>

<file path=ppt/slides/slide14.xml><?xml version="1.0" encoding="utf-8"?>
<p:sld xmlns:p="http://schemas.openxmlformats.org/presentationml/2006/main" xmlns:a="http://schemas.openxmlformats.org/drawingml/2006/main" xmlns:r="http://schemas.openxmlformats.org/officeDocument/2006/relationships">
  <p:cSld>
    <p:bg>
      <p:bgPr>
        <a:solidFill>
          <a:srgbClr val="004369"/>
        </a:solidFill>
      </p:bgPr>
    </p:bg>
    <p:spTree>
      <p:nvGrpSpPr>
        <p:cNvPr id="1" name=""/>
        <p:cNvGrpSpPr/>
        <p:nvPr/>
      </p:nvGrpSpPr>
      <p:grpSpPr>
        <a:xfrm>
          <a:off x="0" y="0"/>
          <a:ext cx="0" cy="0"/>
          <a:chOff x="0" y="0"/>
          <a:chExt cx="0" cy="0"/>
        </a:xfrm>
      </p:grpSpPr>
      <p:sp>
        <p:nvSpPr>
          <p:cNvPr name="Freeform 2" id="2"/>
          <p:cNvSpPr/>
          <p:nvPr/>
        </p:nvSpPr>
        <p:spPr>
          <a:xfrm flipH="false" flipV="false" rot="0">
            <a:off x="1336252" y="928261"/>
            <a:ext cx="14961863" cy="8357603"/>
          </a:xfrm>
          <a:custGeom>
            <a:avLst/>
            <a:gdLst/>
            <a:ahLst/>
            <a:cxnLst/>
            <a:rect r="r" b="b" t="t" l="l"/>
            <a:pathLst>
              <a:path h="8357603" w="14961863">
                <a:moveTo>
                  <a:pt x="0" y="0"/>
                </a:moveTo>
                <a:lnTo>
                  <a:pt x="14961863" y="0"/>
                </a:lnTo>
                <a:lnTo>
                  <a:pt x="14961863" y="8357603"/>
                </a:lnTo>
                <a:lnTo>
                  <a:pt x="0" y="8357603"/>
                </a:lnTo>
                <a:lnTo>
                  <a:pt x="0" y="0"/>
                </a:lnTo>
                <a:close/>
              </a:path>
            </a:pathLst>
          </a:custGeom>
          <a:blipFill>
            <a:blip r:embed="rId3"/>
            <a:stretch>
              <a:fillRect l="0" t="0" r="0" b="0"/>
            </a:stretch>
          </a:blipFill>
        </p:spPr>
      </p:sp>
      <p:sp>
        <p:nvSpPr>
          <p:cNvPr name="TextBox 3" id="3"/>
          <p:cNvSpPr txBox="true"/>
          <p:nvPr/>
        </p:nvSpPr>
        <p:spPr>
          <a:xfrm rot="0">
            <a:off x="4342399" y="121411"/>
            <a:ext cx="7281862" cy="907289"/>
          </a:xfrm>
          <a:prstGeom prst="rect">
            <a:avLst/>
          </a:prstGeom>
        </p:spPr>
        <p:txBody>
          <a:bodyPr anchor="t" rtlCol="false" tIns="0" lIns="0" bIns="0" rIns="0">
            <a:spAutoFit/>
          </a:bodyPr>
          <a:lstStyle/>
          <a:p>
            <a:pPr algn="ctr">
              <a:lnSpc>
                <a:spcPts val="3541"/>
              </a:lnSpc>
              <a:spcBef>
                <a:spcPct val="0"/>
              </a:spcBef>
            </a:pPr>
            <a:r>
              <a:rPr lang="en-US" b="true" sz="2529">
                <a:solidFill>
                  <a:srgbClr val="FFFFFF"/>
                </a:solidFill>
                <a:latin typeface="Poppins Bold"/>
                <a:ea typeface="Poppins Bold"/>
                <a:cs typeface="Poppins Bold"/>
                <a:sym typeface="Poppins Bold"/>
              </a:rPr>
              <a:t>5.</a:t>
            </a:r>
            <a:r>
              <a:rPr lang="en-US" b="true" sz="2529">
                <a:solidFill>
                  <a:srgbClr val="FFFFFF"/>
                </a:solidFill>
                <a:latin typeface="Poppins Bold"/>
                <a:ea typeface="Poppins Bold"/>
                <a:cs typeface="Poppins Bold"/>
                <a:sym typeface="Poppins Bold"/>
              </a:rPr>
              <a:t>Déploiement chez le Client &amp; Activation C2</a:t>
            </a:r>
          </a:p>
          <a:p>
            <a:pPr algn="ctr">
              <a:lnSpc>
                <a:spcPts val="3541"/>
              </a:lnSpc>
              <a:spcBef>
                <a:spcPct val="0"/>
              </a:spcBef>
            </a:pPr>
          </a:p>
        </p:txBody>
      </p:sp>
    </p:spTree>
  </p:cSld>
  <p:clrMapOvr>
    <a:masterClrMapping/>
  </p:clrMapOvr>
</p:sld>
</file>

<file path=ppt/slides/slide15.xml><?xml version="1.0" encoding="utf-8"?>
<p:sld xmlns:p="http://schemas.openxmlformats.org/presentationml/2006/main" xmlns:a="http://schemas.openxmlformats.org/drawingml/2006/main" xmlns:r="http://schemas.openxmlformats.org/officeDocument/2006/relationships">
  <p:cSld>
    <p:bg>
      <p:bgPr>
        <a:solidFill>
          <a:srgbClr val="004369"/>
        </a:solidFill>
      </p:bgPr>
    </p:bg>
    <p:spTree>
      <p:nvGrpSpPr>
        <p:cNvPr id="1" name=""/>
        <p:cNvGrpSpPr/>
        <p:nvPr/>
      </p:nvGrpSpPr>
      <p:grpSpPr>
        <a:xfrm>
          <a:off x="0" y="0"/>
          <a:ext cx="0" cy="0"/>
          <a:chOff x="0" y="0"/>
          <a:chExt cx="0" cy="0"/>
        </a:xfrm>
      </p:grpSpPr>
      <p:sp>
        <p:nvSpPr>
          <p:cNvPr name="Freeform 2" id="2"/>
          <p:cNvSpPr/>
          <p:nvPr/>
        </p:nvSpPr>
        <p:spPr>
          <a:xfrm flipH="false" flipV="false" rot="0">
            <a:off x="9274389" y="869704"/>
            <a:ext cx="8229600" cy="8229600"/>
          </a:xfrm>
          <a:custGeom>
            <a:avLst/>
            <a:gdLst/>
            <a:ahLst/>
            <a:cxnLst/>
            <a:rect r="r" b="b" t="t" l="l"/>
            <a:pathLst>
              <a:path h="8229600" w="8229600">
                <a:moveTo>
                  <a:pt x="0" y="0"/>
                </a:moveTo>
                <a:lnTo>
                  <a:pt x="8229600" y="0"/>
                </a:lnTo>
                <a:lnTo>
                  <a:pt x="8229600" y="8229600"/>
                </a:lnTo>
                <a:lnTo>
                  <a:pt x="0" y="8229600"/>
                </a:lnTo>
                <a:lnTo>
                  <a:pt x="0" y="0"/>
                </a:lnTo>
                <a:close/>
              </a:path>
            </a:pathLst>
          </a:custGeom>
          <a:blipFill>
            <a:blip r:embed="rId2"/>
            <a:stretch>
              <a:fillRect l="0" t="0" r="0" b="0"/>
            </a:stretch>
          </a:blipFill>
        </p:spPr>
      </p:sp>
      <p:sp>
        <p:nvSpPr>
          <p:cNvPr name="TextBox 3" id="3"/>
          <p:cNvSpPr txBox="true"/>
          <p:nvPr/>
        </p:nvSpPr>
        <p:spPr>
          <a:xfrm rot="0">
            <a:off x="130305" y="4391343"/>
            <a:ext cx="8201180" cy="1362061"/>
          </a:xfrm>
          <a:prstGeom prst="rect">
            <a:avLst/>
          </a:prstGeom>
        </p:spPr>
        <p:txBody>
          <a:bodyPr anchor="t" rtlCol="false" tIns="0" lIns="0" bIns="0" rIns="0">
            <a:spAutoFit/>
          </a:bodyPr>
          <a:lstStyle/>
          <a:p>
            <a:pPr algn="ctr">
              <a:lnSpc>
                <a:spcPts val="5332"/>
              </a:lnSpc>
              <a:spcBef>
                <a:spcPct val="0"/>
              </a:spcBef>
            </a:pPr>
            <a:r>
              <a:rPr lang="en-US" b="true" sz="3809" spc="-76">
                <a:solidFill>
                  <a:srgbClr val="FFFFFF"/>
                </a:solidFill>
                <a:latin typeface="Poppins Bold"/>
                <a:ea typeface="Poppins Bold"/>
                <a:cs typeface="Poppins Bold"/>
                <a:sym typeface="Poppins Bold"/>
              </a:rPr>
              <a:t>III. CCLEANER : LE VER DANS LE FRUIT GRAND PUBLIC </a:t>
            </a:r>
          </a:p>
        </p:txBody>
      </p:sp>
    </p:spTree>
  </p:cSld>
  <p:clrMapOvr>
    <a:masterClrMapping/>
  </p:clrMapOvr>
</p:sld>
</file>

<file path=ppt/slides/slide16.xml><?xml version="1.0" encoding="utf-8"?>
<p:sld xmlns:p="http://schemas.openxmlformats.org/presentationml/2006/main" xmlns:a="http://schemas.openxmlformats.org/drawingml/2006/main" xmlns:r="http://schemas.openxmlformats.org/officeDocument/2006/relationships">
  <p:cSld>
    <p:bg>
      <p:bgPr>
        <a:solidFill>
          <a:srgbClr val="004369"/>
        </a:solidFill>
      </p:bgPr>
    </p:bg>
    <p:spTree>
      <p:nvGrpSpPr>
        <p:cNvPr id="1" name=""/>
        <p:cNvGrpSpPr/>
        <p:nvPr/>
      </p:nvGrpSpPr>
      <p:grpSpPr>
        <a:xfrm>
          <a:off x="0" y="0"/>
          <a:ext cx="0" cy="0"/>
          <a:chOff x="0" y="0"/>
          <a:chExt cx="0" cy="0"/>
        </a:xfrm>
      </p:grpSpPr>
      <p:sp>
        <p:nvSpPr>
          <p:cNvPr name="Freeform 2" id="2"/>
          <p:cNvSpPr/>
          <p:nvPr/>
        </p:nvSpPr>
        <p:spPr>
          <a:xfrm flipH="false" flipV="false" rot="0">
            <a:off x="10543337" y="2693605"/>
            <a:ext cx="7378972" cy="7378972"/>
          </a:xfrm>
          <a:custGeom>
            <a:avLst/>
            <a:gdLst/>
            <a:ahLst/>
            <a:cxnLst/>
            <a:rect r="r" b="b" t="t" l="l"/>
            <a:pathLst>
              <a:path h="7378972" w="7378972">
                <a:moveTo>
                  <a:pt x="0" y="0"/>
                </a:moveTo>
                <a:lnTo>
                  <a:pt x="7378973" y="0"/>
                </a:lnTo>
                <a:lnTo>
                  <a:pt x="7378973" y="7378972"/>
                </a:lnTo>
                <a:lnTo>
                  <a:pt x="0" y="7378972"/>
                </a:lnTo>
                <a:lnTo>
                  <a:pt x="0" y="0"/>
                </a:lnTo>
                <a:close/>
              </a:path>
            </a:pathLst>
          </a:custGeom>
          <a:blipFill>
            <a:blip r:embed="rId3"/>
            <a:stretch>
              <a:fillRect l="0" t="0" r="0" b="0"/>
            </a:stretch>
          </a:blipFill>
        </p:spPr>
      </p:sp>
      <p:sp>
        <p:nvSpPr>
          <p:cNvPr name="TextBox 3" id="3"/>
          <p:cNvSpPr txBox="true"/>
          <p:nvPr/>
        </p:nvSpPr>
        <p:spPr>
          <a:xfrm rot="0">
            <a:off x="0" y="130254"/>
            <a:ext cx="8201180" cy="689805"/>
          </a:xfrm>
          <a:prstGeom prst="rect">
            <a:avLst/>
          </a:prstGeom>
        </p:spPr>
        <p:txBody>
          <a:bodyPr anchor="t" rtlCol="false" tIns="0" lIns="0" bIns="0" rIns="0">
            <a:spAutoFit/>
          </a:bodyPr>
          <a:lstStyle/>
          <a:p>
            <a:pPr algn="l" marL="822384" indent="-411192" lvl="1">
              <a:lnSpc>
                <a:spcPts val="5332"/>
              </a:lnSpc>
              <a:spcBef>
                <a:spcPct val="0"/>
              </a:spcBef>
              <a:buAutoNum type="arabicPeriod" startAt="1"/>
            </a:pPr>
            <a:r>
              <a:rPr lang="en-US" b="true" sz="3809" spc="-76">
                <a:solidFill>
                  <a:srgbClr val="FFFFFF"/>
                </a:solidFill>
                <a:latin typeface="Poppins Bold"/>
                <a:ea typeface="Poppins Bold"/>
                <a:cs typeface="Poppins Bold"/>
                <a:sym typeface="Poppins Bold"/>
              </a:rPr>
              <a:t>C‘EST QUOI CCLEANER ?</a:t>
            </a:r>
          </a:p>
        </p:txBody>
      </p:sp>
      <p:sp>
        <p:nvSpPr>
          <p:cNvPr name="TextBox 4" id="4"/>
          <p:cNvSpPr txBox="true"/>
          <p:nvPr/>
        </p:nvSpPr>
        <p:spPr>
          <a:xfrm rot="0">
            <a:off x="127197" y="1041250"/>
            <a:ext cx="17477121" cy="1354964"/>
          </a:xfrm>
          <a:prstGeom prst="rect">
            <a:avLst/>
          </a:prstGeom>
        </p:spPr>
        <p:txBody>
          <a:bodyPr anchor="t" rtlCol="false" tIns="0" lIns="0" bIns="0" rIns="0">
            <a:spAutoFit/>
          </a:bodyPr>
          <a:lstStyle/>
          <a:p>
            <a:pPr algn="l">
              <a:lnSpc>
                <a:spcPts val="3541"/>
              </a:lnSpc>
              <a:spcBef>
                <a:spcPct val="0"/>
              </a:spcBef>
            </a:pPr>
            <a:r>
              <a:rPr lang="en-US" b="true" sz="2529">
                <a:solidFill>
                  <a:srgbClr val="FFFFFF"/>
                </a:solidFill>
                <a:latin typeface="Poppins Bold"/>
                <a:ea typeface="Poppins Bold"/>
                <a:cs typeface="Poppins Bold"/>
                <a:sym typeface="Poppins Bold"/>
              </a:rPr>
              <a:t>CCleaner est un logiciel utilitaire servant à nettoyer et à optimiser les ordinateurs et les téléphones. Il supprime les fichiers inutiles, efface l'historique de navigation et les cookies pour protéger la vie privée, et aide le système à fonctionner plus rapidement</a:t>
            </a:r>
          </a:p>
        </p:txBody>
      </p:sp>
    </p:spTree>
  </p:cSld>
  <p:clrMapOvr>
    <a:masterClrMapping/>
  </p:clrMapOvr>
</p:sld>
</file>

<file path=ppt/slides/slide17.xml><?xml version="1.0" encoding="utf-8"?>
<p:sld xmlns:p="http://schemas.openxmlformats.org/presentationml/2006/main" xmlns:a="http://schemas.openxmlformats.org/drawingml/2006/main" xmlns:r="http://schemas.openxmlformats.org/officeDocument/2006/relationships">
  <p:cSld>
    <p:bg>
      <p:bgPr>
        <a:solidFill>
          <a:srgbClr val="004369"/>
        </a:solidFill>
      </p:bgPr>
    </p:bg>
    <p:spTree>
      <p:nvGrpSpPr>
        <p:cNvPr id="1" name=""/>
        <p:cNvGrpSpPr/>
        <p:nvPr/>
      </p:nvGrpSpPr>
      <p:grpSpPr>
        <a:xfrm>
          <a:off x="0" y="0"/>
          <a:ext cx="0" cy="0"/>
          <a:chOff x="0" y="0"/>
          <a:chExt cx="0" cy="0"/>
        </a:xfrm>
      </p:grpSpPr>
      <p:pic>
        <p:nvPicPr>
          <p:cNvPr name="Picture 2" id="2">
            <a:hlinkClick action="ppaction://media"/>
          </p:cNvPr>
          <p:cNvPicPr>
            <a:picLocks noChangeAspect="true"/>
          </p:cNvPicPr>
          <p:nvPr>
            <a:videoFile r:link="rId3"/>
            <p:extLst>
              <p:ext uri="{DAA4B4D4-6D71-4841-9C94-3DE7FCFB9230}">
                <p14:media xmlns:p14="http://schemas.microsoft.com/office/powerpoint/2010/main" r:embed="rId4"/>
              </p:ext>
            </p:extLst>
          </p:nvPr>
        </p:nvPicPr>
        <p:blipFill>
          <a:blip r:embed="rId2"/>
          <a:srcRect l="0" t="0" r="0" b="0"/>
          <a:stretch>
            <a:fillRect/>
          </a:stretch>
        </p:blipFill>
        <p:spPr>
          <a:xfrm flipH="false" flipV="false" rot="0">
            <a:off x="12101387" y="0"/>
            <a:ext cx="5860118" cy="10417987"/>
          </a:xfrm>
          <a:prstGeom prst="rect">
            <a:avLst/>
          </a:prstGeom>
        </p:spPr>
      </p:pic>
      <p:sp>
        <p:nvSpPr>
          <p:cNvPr name="TextBox 3" id="3"/>
          <p:cNvSpPr txBox="true"/>
          <p:nvPr/>
        </p:nvSpPr>
        <p:spPr>
          <a:xfrm rot="0">
            <a:off x="190795" y="1161533"/>
            <a:ext cx="11264497" cy="3041565"/>
          </a:xfrm>
          <a:prstGeom prst="rect">
            <a:avLst/>
          </a:prstGeom>
        </p:spPr>
        <p:txBody>
          <a:bodyPr anchor="t" rtlCol="false" tIns="0" lIns="0" bIns="0" rIns="0">
            <a:spAutoFit/>
          </a:bodyPr>
          <a:lstStyle/>
          <a:p>
            <a:pPr algn="l">
              <a:lnSpc>
                <a:spcPts val="3993"/>
              </a:lnSpc>
              <a:spcBef>
                <a:spcPct val="0"/>
              </a:spcBef>
            </a:pPr>
            <a:r>
              <a:rPr lang="en-US" b="true" sz="2852">
                <a:solidFill>
                  <a:srgbClr val="FFFFFF"/>
                </a:solidFill>
                <a:latin typeface="Poppins Bold"/>
                <a:ea typeface="Poppins Bold"/>
                <a:cs typeface="Poppins Bold"/>
                <a:sym typeface="Poppins Bold"/>
              </a:rPr>
              <a:t>En septembre 2017, le logiciel de nettoyage CCleaner a subi une attaque informatique majeure de type « chaîne d’approvisionnement ». Des pirates ont piraté les serveurs de l’éditeur Piriform pour insérer un code malveillant dans les versions officielles de téléchargement, piégeant des millions d'utilisateurs. </a:t>
            </a:r>
          </a:p>
        </p:txBody>
      </p:sp>
      <p:sp>
        <p:nvSpPr>
          <p:cNvPr name="TextBox 4" id="4"/>
          <p:cNvSpPr txBox="true"/>
          <p:nvPr/>
        </p:nvSpPr>
        <p:spPr>
          <a:xfrm rot="0">
            <a:off x="190795" y="569086"/>
            <a:ext cx="3475137" cy="459614"/>
          </a:xfrm>
          <a:prstGeom prst="rect">
            <a:avLst/>
          </a:prstGeom>
        </p:spPr>
        <p:txBody>
          <a:bodyPr anchor="t" rtlCol="false" tIns="0" lIns="0" bIns="0" rIns="0">
            <a:spAutoFit/>
          </a:bodyPr>
          <a:lstStyle/>
          <a:p>
            <a:pPr algn="l" marL="546220" indent="-273110" lvl="1">
              <a:lnSpc>
                <a:spcPts val="3541"/>
              </a:lnSpc>
              <a:spcBef>
                <a:spcPct val="0"/>
              </a:spcBef>
              <a:buAutoNum type="arabicPeriod" startAt="1"/>
            </a:pPr>
            <a:r>
              <a:rPr lang="en-US" b="true" sz="2529">
                <a:solidFill>
                  <a:srgbClr val="FFFFFF"/>
                </a:solidFill>
                <a:latin typeface="Poppins Bold"/>
                <a:ea typeface="Poppins Bold"/>
                <a:cs typeface="Poppins Bold"/>
                <a:sym typeface="Poppins Bold"/>
              </a:rPr>
              <a:t> Contexte géneral</a:t>
            </a:r>
          </a:p>
        </p:txBody>
      </p:sp>
    </p:spTree>
  </p:cSld>
  <p:clrMapOvr>
    <a:masterClrMapping/>
  </p:clrMapOvr>
  <p:timing>
    <p:tnLst>
      <p:par>
        <p:cTn dur="indefinite" restart="never" nodeType="tmRoot">
          <p:childTnLst>
            <p:video>
              <p:cMediaNode vol="100000">
                <p:cTn fill="hold" display="false">
                  <p:stCondLst>
                    <p:cond delay="indefinite"/>
                  </p:stCondLst>
                </p:cTn>
                <p:tgtEl>
                  <p:spTgt spid="2"/>
                </p:tgtEl>
              </p:cMediaNode>
            </p:video>
          </p:childTnLst>
        </p:cTn>
      </p:par>
    </p:tnLst>
  </p:timing>
</p:sld>
</file>

<file path=ppt/slides/slide18.xml><?xml version="1.0" encoding="utf-8"?>
<p:sld xmlns:p="http://schemas.openxmlformats.org/presentationml/2006/main" xmlns:a="http://schemas.openxmlformats.org/drawingml/2006/main" xmlns:r="http://schemas.openxmlformats.org/officeDocument/2006/relationships">
  <p:cSld>
    <p:bg>
      <p:bgPr>
        <a:solidFill>
          <a:srgbClr val="004369"/>
        </a:solidFill>
      </p:bgPr>
    </p:bg>
    <p:spTree>
      <p:nvGrpSpPr>
        <p:cNvPr id="1" name=""/>
        <p:cNvGrpSpPr/>
        <p:nvPr/>
      </p:nvGrpSpPr>
      <p:grpSpPr>
        <a:xfrm>
          <a:off x="0" y="0"/>
          <a:ext cx="0" cy="0"/>
          <a:chOff x="0" y="0"/>
          <a:chExt cx="0" cy="0"/>
        </a:xfrm>
      </p:grpSpPr>
      <p:sp>
        <p:nvSpPr>
          <p:cNvPr name="Freeform 2" id="2"/>
          <p:cNvSpPr/>
          <p:nvPr/>
        </p:nvSpPr>
        <p:spPr>
          <a:xfrm flipH="false" flipV="false" rot="0">
            <a:off x="1673205" y="1725091"/>
            <a:ext cx="7780083" cy="7322431"/>
          </a:xfrm>
          <a:custGeom>
            <a:avLst/>
            <a:gdLst/>
            <a:ahLst/>
            <a:cxnLst/>
            <a:rect r="r" b="b" t="t" l="l"/>
            <a:pathLst>
              <a:path h="7322431" w="7780083">
                <a:moveTo>
                  <a:pt x="0" y="0"/>
                </a:moveTo>
                <a:lnTo>
                  <a:pt x="7780083" y="0"/>
                </a:lnTo>
                <a:lnTo>
                  <a:pt x="7780083" y="7322430"/>
                </a:lnTo>
                <a:lnTo>
                  <a:pt x="0" y="7322430"/>
                </a:lnTo>
                <a:lnTo>
                  <a:pt x="0" y="0"/>
                </a:lnTo>
                <a:close/>
              </a:path>
            </a:pathLst>
          </a:custGeom>
          <a:blipFill>
            <a:blip r:embed="rId3"/>
            <a:stretch>
              <a:fillRect l="0" t="0" r="0" b="0"/>
            </a:stretch>
          </a:blipFill>
        </p:spPr>
      </p:sp>
      <p:sp>
        <p:nvSpPr>
          <p:cNvPr name="TextBox 3" id="3"/>
          <p:cNvSpPr txBox="true"/>
          <p:nvPr/>
        </p:nvSpPr>
        <p:spPr>
          <a:xfrm rot="0">
            <a:off x="5807097" y="153417"/>
            <a:ext cx="4591496" cy="459614"/>
          </a:xfrm>
          <a:prstGeom prst="rect">
            <a:avLst/>
          </a:prstGeom>
        </p:spPr>
        <p:txBody>
          <a:bodyPr anchor="t" rtlCol="false" tIns="0" lIns="0" bIns="0" rIns="0">
            <a:spAutoFit/>
          </a:bodyPr>
          <a:lstStyle/>
          <a:p>
            <a:pPr algn="l" marL="546220" indent="-273110" lvl="1">
              <a:lnSpc>
                <a:spcPts val="3541"/>
              </a:lnSpc>
              <a:spcBef>
                <a:spcPct val="0"/>
              </a:spcBef>
              <a:buAutoNum type="arabicPeriod" startAt="1"/>
            </a:pPr>
            <a:r>
              <a:rPr lang="en-US" b="true" sz="2529">
                <a:solidFill>
                  <a:srgbClr val="FFFFFF"/>
                </a:solidFill>
                <a:latin typeface="Poppins Bold"/>
                <a:ea typeface="Poppins Bold"/>
                <a:cs typeface="Poppins Bold"/>
                <a:sym typeface="Poppins Bold"/>
              </a:rPr>
              <a:t>Le rachat qui tourna mal</a:t>
            </a:r>
          </a:p>
        </p:txBody>
      </p:sp>
      <p:sp>
        <p:nvSpPr>
          <p:cNvPr name="TextBox 4" id="4"/>
          <p:cNvSpPr txBox="true"/>
          <p:nvPr/>
        </p:nvSpPr>
        <p:spPr>
          <a:xfrm rot="0">
            <a:off x="9746445" y="4031342"/>
            <a:ext cx="7810174" cy="1354964"/>
          </a:xfrm>
          <a:prstGeom prst="rect">
            <a:avLst/>
          </a:prstGeom>
        </p:spPr>
        <p:txBody>
          <a:bodyPr anchor="t" rtlCol="false" tIns="0" lIns="0" bIns="0" rIns="0">
            <a:spAutoFit/>
          </a:bodyPr>
          <a:lstStyle/>
          <a:p>
            <a:pPr algn="ctr">
              <a:lnSpc>
                <a:spcPts val="3541"/>
              </a:lnSpc>
              <a:spcBef>
                <a:spcPct val="0"/>
              </a:spcBef>
            </a:pPr>
            <a:r>
              <a:rPr lang="en-US" b="true" sz="2529">
                <a:solidFill>
                  <a:srgbClr val="FFFFFF"/>
                </a:solidFill>
                <a:latin typeface="Poppins Bold"/>
                <a:ea typeface="Poppins Bold"/>
                <a:cs typeface="Poppins Bold"/>
                <a:sym typeface="Poppins Bold"/>
              </a:rPr>
              <a:t>AVAST rachete Ccleaner chez Piriform sans savoir que ce dernier est compromis depuis 4 mois.</a:t>
            </a:r>
          </a:p>
        </p:txBody>
      </p:sp>
    </p:spTree>
  </p:cSld>
  <p:clrMapOvr>
    <a:masterClrMapping/>
  </p:clrMapOvr>
</p:sld>
</file>

<file path=ppt/slides/slide19.xml><?xml version="1.0" encoding="utf-8"?>
<p:sld xmlns:p="http://schemas.openxmlformats.org/presentationml/2006/main" xmlns:a="http://schemas.openxmlformats.org/drawingml/2006/main" xmlns:r="http://schemas.openxmlformats.org/officeDocument/2006/relationships">
  <p:cSld>
    <p:bg>
      <p:bgPr>
        <a:solidFill>
          <a:srgbClr val="004369"/>
        </a:solidFill>
      </p:bgPr>
    </p:bg>
    <p:spTree>
      <p:nvGrpSpPr>
        <p:cNvPr id="1" name=""/>
        <p:cNvGrpSpPr/>
        <p:nvPr/>
      </p:nvGrpSpPr>
      <p:grpSpPr>
        <a:xfrm>
          <a:off x="0" y="0"/>
          <a:ext cx="0" cy="0"/>
          <a:chOff x="0" y="0"/>
          <a:chExt cx="0" cy="0"/>
        </a:xfrm>
      </p:grpSpPr>
      <p:pic>
        <p:nvPicPr>
          <p:cNvPr name="Picture 2" id="2">
            <a:hlinkClick action="ppaction://media"/>
          </p:cNvPr>
          <p:cNvPicPr>
            <a:picLocks noChangeAspect="true"/>
          </p:cNvPicPr>
          <p:nvPr>
            <a:videoFile r:link="rId4"/>
            <p:extLst>
              <p:ext uri="{DAA4B4D4-6D71-4841-9C94-3DE7FCFB9230}">
                <p14:media xmlns:p14="http://schemas.microsoft.com/office/powerpoint/2010/main" r:embed="rId5">
                  <p14:trim st="0.0000" end="0.0000"/>
                </p14:media>
              </p:ext>
            </p:extLst>
          </p:nvPr>
        </p:nvPicPr>
        <p:blipFill>
          <a:blip r:embed="rId3">
            <a:alphaModFix amt="57000"/>
          </a:blip>
          <a:srcRect l="2888" t="0" r="2888" b="0"/>
          <a:stretch>
            <a:fillRect/>
          </a:stretch>
        </p:blipFill>
        <p:spPr>
          <a:xfrm flipH="false" flipV="false" rot="0">
            <a:off x="0" y="0"/>
            <a:ext cx="18288000" cy="10287000"/>
          </a:xfrm>
          <a:prstGeom prst="rect">
            <a:avLst/>
          </a:prstGeom>
        </p:spPr>
      </p:pic>
      <p:sp>
        <p:nvSpPr>
          <p:cNvPr name="TextBox 3" id="3"/>
          <p:cNvSpPr txBox="true"/>
          <p:nvPr/>
        </p:nvSpPr>
        <p:spPr>
          <a:xfrm rot="0">
            <a:off x="4673020" y="54782"/>
            <a:ext cx="6578332" cy="646151"/>
          </a:xfrm>
          <a:prstGeom prst="rect">
            <a:avLst/>
          </a:prstGeom>
        </p:spPr>
        <p:txBody>
          <a:bodyPr anchor="t" rtlCol="false" tIns="0" lIns="0" bIns="0" rIns="0">
            <a:spAutoFit/>
          </a:bodyPr>
          <a:lstStyle/>
          <a:p>
            <a:pPr algn="l" marL="771256" indent="-385628" lvl="1">
              <a:lnSpc>
                <a:spcPts val="5001"/>
              </a:lnSpc>
              <a:spcBef>
                <a:spcPct val="0"/>
              </a:spcBef>
              <a:buAutoNum type="arabicPeriod" startAt="1"/>
            </a:pPr>
            <a:r>
              <a:rPr lang="en-US" b="true" sz="3572">
                <a:solidFill>
                  <a:srgbClr val="FFFFFF"/>
                </a:solidFill>
                <a:latin typeface="Poppins Bold"/>
                <a:ea typeface="Poppins Bold"/>
                <a:cs typeface="Poppins Bold"/>
                <a:sym typeface="Poppins Bold"/>
              </a:rPr>
              <a:t>Chronologie de l’attaque</a:t>
            </a:r>
          </a:p>
        </p:txBody>
      </p:sp>
    </p:spTree>
  </p:cSld>
  <p:clrMapOvr>
    <a:masterClrMapping/>
  </p:clrMapOvr>
  <p:timing>
    <p:tnLst>
      <p:par>
        <p:cTn dur="indefinite" restart="never" nodeType="tmRoot">
          <p:childTnLst>
            <p:video>
              <p:cMediaNode vol="100000">
                <p:cTn fill="hold" display="false">
                  <p:stCondLst>
                    <p:cond delay="indefinite"/>
                  </p:stCondLst>
                </p:cTn>
                <p:tgtEl>
                  <p:spTgt spid="2"/>
                </p:tgtEl>
              </p:cMediaNode>
            </p:video>
          </p:childTnLst>
        </p:cTn>
      </p:par>
    </p:tnLst>
  </p:timing>
</p:sld>
</file>

<file path=ppt/slides/slide20.xml><?xml version="1.0" encoding="utf-8"?>
<p:sld xmlns:p="http://schemas.openxmlformats.org/presentationml/2006/main" xmlns:a="http://schemas.openxmlformats.org/drawingml/2006/main" xmlns:r="http://schemas.openxmlformats.org/officeDocument/2006/relationships">
  <p:cSld>
    <p:bg>
      <p:bgPr>
        <a:solidFill>
          <a:srgbClr val="004369"/>
        </a:solidFill>
      </p:bgPr>
    </p:bg>
    <p:spTree>
      <p:nvGrpSpPr>
        <p:cNvPr id="1" name=""/>
        <p:cNvGrpSpPr/>
        <p:nvPr/>
      </p:nvGrpSpPr>
      <p:grpSpPr>
        <a:xfrm>
          <a:off x="0" y="0"/>
          <a:ext cx="0" cy="0"/>
          <a:chOff x="0" y="0"/>
          <a:chExt cx="0" cy="0"/>
        </a:xfrm>
      </p:grpSpPr>
      <p:sp>
        <p:nvSpPr>
          <p:cNvPr name="Freeform 2" id="2"/>
          <p:cNvSpPr/>
          <p:nvPr/>
        </p:nvSpPr>
        <p:spPr>
          <a:xfrm flipH="false" flipV="false" rot="0">
            <a:off x="815810" y="1028700"/>
            <a:ext cx="8229600" cy="8229600"/>
          </a:xfrm>
          <a:custGeom>
            <a:avLst/>
            <a:gdLst/>
            <a:ahLst/>
            <a:cxnLst/>
            <a:rect r="r" b="b" t="t" l="l"/>
            <a:pathLst>
              <a:path h="8229600" w="8229600">
                <a:moveTo>
                  <a:pt x="0" y="0"/>
                </a:moveTo>
                <a:lnTo>
                  <a:pt x="8229600" y="0"/>
                </a:lnTo>
                <a:lnTo>
                  <a:pt x="8229600" y="8229600"/>
                </a:lnTo>
                <a:lnTo>
                  <a:pt x="0" y="8229600"/>
                </a:lnTo>
                <a:lnTo>
                  <a:pt x="0" y="0"/>
                </a:lnTo>
                <a:close/>
              </a:path>
            </a:pathLst>
          </a:custGeom>
          <a:blipFill>
            <a:blip r:embed="rId3"/>
            <a:stretch>
              <a:fillRect l="0" t="0" r="0" b="0"/>
            </a:stretch>
          </a:blipFill>
        </p:spPr>
      </p:sp>
      <p:sp>
        <p:nvSpPr>
          <p:cNvPr name="TextBox 3" id="3"/>
          <p:cNvSpPr txBox="true"/>
          <p:nvPr/>
        </p:nvSpPr>
        <p:spPr>
          <a:xfrm rot="0">
            <a:off x="3464652" y="54782"/>
            <a:ext cx="12912477" cy="646151"/>
          </a:xfrm>
          <a:prstGeom prst="rect">
            <a:avLst/>
          </a:prstGeom>
        </p:spPr>
        <p:txBody>
          <a:bodyPr anchor="t" rtlCol="false" tIns="0" lIns="0" bIns="0" rIns="0">
            <a:spAutoFit/>
          </a:bodyPr>
          <a:lstStyle/>
          <a:p>
            <a:pPr algn="l" marL="771256" indent="-385628" lvl="1">
              <a:lnSpc>
                <a:spcPts val="5001"/>
              </a:lnSpc>
              <a:spcBef>
                <a:spcPct val="0"/>
              </a:spcBef>
              <a:buAutoNum type="arabicPeriod" startAt="1"/>
            </a:pPr>
            <a:r>
              <a:rPr lang="en-US" b="true" sz="3572">
                <a:solidFill>
                  <a:srgbClr val="FFFFFF"/>
                </a:solidFill>
                <a:latin typeface="Poppins Bold"/>
                <a:ea typeface="Poppins Bold"/>
                <a:cs typeface="Poppins Bold"/>
                <a:sym typeface="Poppins Bold"/>
              </a:rPr>
              <a:t>Publication de la mise a jour signée numériquement</a:t>
            </a:r>
          </a:p>
        </p:txBody>
      </p:sp>
      <p:sp>
        <p:nvSpPr>
          <p:cNvPr name="TextBox 4" id="4"/>
          <p:cNvSpPr txBox="true"/>
          <p:nvPr/>
        </p:nvSpPr>
        <p:spPr>
          <a:xfrm rot="0">
            <a:off x="9617891" y="4096513"/>
            <a:ext cx="6374606" cy="459614"/>
          </a:xfrm>
          <a:prstGeom prst="rect">
            <a:avLst/>
          </a:prstGeom>
        </p:spPr>
        <p:txBody>
          <a:bodyPr anchor="t" rtlCol="false" tIns="0" lIns="0" bIns="0" rIns="0">
            <a:spAutoFit/>
          </a:bodyPr>
          <a:lstStyle/>
          <a:p>
            <a:pPr algn="ctr">
              <a:lnSpc>
                <a:spcPts val="3541"/>
              </a:lnSpc>
              <a:spcBef>
                <a:spcPct val="0"/>
              </a:spcBef>
            </a:pPr>
            <a:r>
              <a:rPr lang="en-US" b="true" sz="2529">
                <a:solidFill>
                  <a:srgbClr val="FFFFFF"/>
                </a:solidFill>
                <a:latin typeface="Poppins Bold"/>
                <a:ea typeface="Poppins Bold"/>
                <a:cs typeface="Poppins Bold"/>
                <a:sym typeface="Poppins Bold"/>
              </a:rPr>
              <a:t>Ccleaner publie la MAJ, la version 5.33 </a:t>
            </a:r>
          </a:p>
        </p:txBody>
      </p:sp>
    </p:spTree>
  </p:cSld>
  <p:clrMapOvr>
    <a:masterClrMapping/>
  </p:clrMapOvr>
</p:sld>
</file>

<file path=ppt/slides/slide21.xml><?xml version="1.0" encoding="utf-8"?>
<p:sld xmlns:p="http://schemas.openxmlformats.org/presentationml/2006/main" xmlns:a="http://schemas.openxmlformats.org/drawingml/2006/main" xmlns:r="http://schemas.openxmlformats.org/officeDocument/2006/relationships">
  <p:cSld>
    <p:bg>
      <p:bgPr>
        <a:solidFill>
          <a:srgbClr val="004369"/>
        </a:solidFill>
      </p:bgPr>
    </p:bg>
    <p:spTree>
      <p:nvGrpSpPr>
        <p:cNvPr id="1" name=""/>
        <p:cNvGrpSpPr/>
        <p:nvPr/>
      </p:nvGrpSpPr>
      <p:grpSpPr>
        <a:xfrm>
          <a:off x="0" y="0"/>
          <a:ext cx="0" cy="0"/>
          <a:chOff x="0" y="0"/>
          <a:chExt cx="0" cy="0"/>
        </a:xfrm>
      </p:grpSpPr>
      <p:sp>
        <p:nvSpPr>
          <p:cNvPr name="Freeform 2" id="2"/>
          <p:cNvSpPr/>
          <p:nvPr/>
        </p:nvSpPr>
        <p:spPr>
          <a:xfrm flipH="false" flipV="false" rot="0">
            <a:off x="551050" y="1186489"/>
            <a:ext cx="14906329" cy="8586810"/>
          </a:xfrm>
          <a:custGeom>
            <a:avLst/>
            <a:gdLst/>
            <a:ahLst/>
            <a:cxnLst/>
            <a:rect r="r" b="b" t="t" l="l"/>
            <a:pathLst>
              <a:path h="8586810" w="14906329">
                <a:moveTo>
                  <a:pt x="0" y="0"/>
                </a:moveTo>
                <a:lnTo>
                  <a:pt x="14906329" y="0"/>
                </a:lnTo>
                <a:lnTo>
                  <a:pt x="14906329" y="8586810"/>
                </a:lnTo>
                <a:lnTo>
                  <a:pt x="0" y="8586810"/>
                </a:lnTo>
                <a:lnTo>
                  <a:pt x="0" y="0"/>
                </a:lnTo>
                <a:close/>
              </a:path>
            </a:pathLst>
          </a:custGeom>
          <a:blipFill>
            <a:blip r:embed="rId3"/>
            <a:stretch>
              <a:fillRect l="-2271" t="-25785" r="-45634" b="-10617"/>
            </a:stretch>
          </a:blipFill>
        </p:spPr>
      </p:sp>
      <p:sp>
        <p:nvSpPr>
          <p:cNvPr name="TextBox 3" id="3"/>
          <p:cNvSpPr txBox="true"/>
          <p:nvPr/>
        </p:nvSpPr>
        <p:spPr>
          <a:xfrm rot="0">
            <a:off x="5050117" y="22983"/>
            <a:ext cx="5908196" cy="674885"/>
          </a:xfrm>
          <a:prstGeom prst="rect">
            <a:avLst/>
          </a:prstGeom>
        </p:spPr>
        <p:txBody>
          <a:bodyPr anchor="t" rtlCol="false" tIns="0" lIns="0" bIns="0" rIns="0">
            <a:spAutoFit/>
          </a:bodyPr>
          <a:lstStyle/>
          <a:p>
            <a:pPr algn="l" marL="812192" indent="-406096" lvl="1">
              <a:lnSpc>
                <a:spcPts val="5266"/>
              </a:lnSpc>
              <a:spcBef>
                <a:spcPct val="0"/>
              </a:spcBef>
              <a:buAutoNum type="arabicPeriod" startAt="1"/>
            </a:pPr>
            <a:r>
              <a:rPr lang="en-US" b="true" sz="3761">
                <a:solidFill>
                  <a:srgbClr val="FFFFFF"/>
                </a:solidFill>
                <a:latin typeface="Poppins Bold"/>
                <a:ea typeface="Poppins Bold"/>
                <a:cs typeface="Poppins Bold"/>
                <a:sym typeface="Poppins Bold"/>
              </a:rPr>
              <a:t>L’impact de lattaque</a:t>
            </a:r>
          </a:p>
        </p:txBody>
      </p:sp>
    </p:spTree>
  </p:cSld>
  <p:clrMapOvr>
    <a:masterClrMapping/>
  </p:clrMapOvr>
</p:sld>
</file>

<file path=ppt/slides/slide22.xml><?xml version="1.0" encoding="utf-8"?>
<p:sld xmlns:p="http://schemas.openxmlformats.org/presentationml/2006/main" xmlns:a="http://schemas.openxmlformats.org/drawingml/2006/main" xmlns:r="http://schemas.openxmlformats.org/officeDocument/2006/relationships">
  <p:cSld>
    <p:bg>
      <p:bgPr>
        <a:solidFill>
          <a:srgbClr val="004369"/>
        </a:solidFill>
      </p:bgPr>
    </p:bg>
    <p:spTree>
      <p:nvGrpSpPr>
        <p:cNvPr id="1" name=""/>
        <p:cNvGrpSpPr/>
        <p:nvPr/>
      </p:nvGrpSpPr>
      <p:grpSpPr>
        <a:xfrm>
          <a:off x="0" y="0"/>
          <a:ext cx="0" cy="0"/>
          <a:chOff x="0" y="0"/>
          <a:chExt cx="0" cy="0"/>
        </a:xfrm>
      </p:grpSpPr>
      <p:sp>
        <p:nvSpPr>
          <p:cNvPr name="Freeform 2" id="2"/>
          <p:cNvSpPr/>
          <p:nvPr/>
        </p:nvSpPr>
        <p:spPr>
          <a:xfrm flipH="false" flipV="false" rot="0">
            <a:off x="1201705" y="1028700"/>
            <a:ext cx="14632563" cy="8386309"/>
          </a:xfrm>
          <a:custGeom>
            <a:avLst/>
            <a:gdLst/>
            <a:ahLst/>
            <a:cxnLst/>
            <a:rect r="r" b="b" t="t" l="l"/>
            <a:pathLst>
              <a:path h="8386309" w="14632563">
                <a:moveTo>
                  <a:pt x="0" y="0"/>
                </a:moveTo>
                <a:lnTo>
                  <a:pt x="14632563" y="0"/>
                </a:lnTo>
                <a:lnTo>
                  <a:pt x="14632563" y="8386309"/>
                </a:lnTo>
                <a:lnTo>
                  <a:pt x="0" y="8386309"/>
                </a:lnTo>
                <a:lnTo>
                  <a:pt x="0" y="0"/>
                </a:lnTo>
                <a:close/>
              </a:path>
            </a:pathLst>
          </a:custGeom>
          <a:blipFill>
            <a:blip r:embed="rId3"/>
            <a:stretch>
              <a:fillRect l="-4083" t="-26716" r="-44879" b="-11362"/>
            </a:stretch>
          </a:blipFill>
        </p:spPr>
      </p:sp>
      <p:sp>
        <p:nvSpPr>
          <p:cNvPr name="TextBox 3" id="3"/>
          <p:cNvSpPr txBox="true"/>
          <p:nvPr/>
        </p:nvSpPr>
        <p:spPr>
          <a:xfrm rot="0">
            <a:off x="5050117" y="22983"/>
            <a:ext cx="4308659" cy="674885"/>
          </a:xfrm>
          <a:prstGeom prst="rect">
            <a:avLst/>
          </a:prstGeom>
        </p:spPr>
        <p:txBody>
          <a:bodyPr anchor="t" rtlCol="false" tIns="0" lIns="0" bIns="0" rIns="0">
            <a:spAutoFit/>
          </a:bodyPr>
          <a:lstStyle/>
          <a:p>
            <a:pPr algn="l" marL="812192" indent="-406096" lvl="1">
              <a:lnSpc>
                <a:spcPts val="5266"/>
              </a:lnSpc>
              <a:spcBef>
                <a:spcPct val="0"/>
              </a:spcBef>
              <a:buAutoNum type="arabicPeriod" startAt="1"/>
            </a:pPr>
            <a:r>
              <a:rPr lang="en-US" b="true" sz="3761">
                <a:solidFill>
                  <a:srgbClr val="FFFFFF"/>
                </a:solidFill>
                <a:latin typeface="Poppins Bold"/>
                <a:ea typeface="Poppins Bold"/>
                <a:cs typeface="Poppins Bold"/>
                <a:sym typeface="Poppins Bold"/>
              </a:rPr>
              <a:t>La Découverte</a:t>
            </a:r>
          </a:p>
        </p:txBody>
      </p:sp>
    </p:spTree>
  </p:cSld>
  <p:clrMapOvr>
    <a:masterClrMapping/>
  </p:clrMapOvr>
</p:sld>
</file>

<file path=ppt/slides/slide23.xml><?xml version="1.0" encoding="utf-8"?>
<p:sld xmlns:p="http://schemas.openxmlformats.org/presentationml/2006/main" xmlns:a="http://schemas.openxmlformats.org/drawingml/2006/main" xmlns:r="http://schemas.openxmlformats.org/officeDocument/2006/relationships">
  <p:cSld>
    <p:bg>
      <p:bgPr>
        <a:solidFill>
          <a:srgbClr val="004369"/>
        </a:solidFill>
      </p:bgPr>
    </p:bg>
    <p:spTree>
      <p:nvGrpSpPr>
        <p:cNvPr id="1" name=""/>
        <p:cNvGrpSpPr/>
        <p:nvPr/>
      </p:nvGrpSpPr>
      <p:grpSpPr>
        <a:xfrm>
          <a:off x="0" y="0"/>
          <a:ext cx="0" cy="0"/>
          <a:chOff x="0" y="0"/>
          <a:chExt cx="0" cy="0"/>
        </a:xfrm>
      </p:grpSpPr>
      <p:sp>
        <p:nvSpPr>
          <p:cNvPr name="Freeform 2" id="2"/>
          <p:cNvSpPr/>
          <p:nvPr/>
        </p:nvSpPr>
        <p:spPr>
          <a:xfrm flipH="false" flipV="false" rot="0">
            <a:off x="8765602" y="774307"/>
            <a:ext cx="8229600" cy="8229600"/>
          </a:xfrm>
          <a:custGeom>
            <a:avLst/>
            <a:gdLst/>
            <a:ahLst/>
            <a:cxnLst/>
            <a:rect r="r" b="b" t="t" l="l"/>
            <a:pathLst>
              <a:path h="8229600" w="8229600">
                <a:moveTo>
                  <a:pt x="0" y="0"/>
                </a:moveTo>
                <a:lnTo>
                  <a:pt x="8229600" y="0"/>
                </a:lnTo>
                <a:lnTo>
                  <a:pt x="8229600" y="8229600"/>
                </a:lnTo>
                <a:lnTo>
                  <a:pt x="0" y="8229600"/>
                </a:lnTo>
                <a:lnTo>
                  <a:pt x="0" y="0"/>
                </a:lnTo>
                <a:close/>
              </a:path>
            </a:pathLst>
          </a:custGeom>
          <a:blipFill>
            <a:blip r:embed="rId2"/>
            <a:stretch>
              <a:fillRect l="0" t="0" r="0" b="0"/>
            </a:stretch>
          </a:blipFill>
        </p:spPr>
      </p:sp>
      <p:sp>
        <p:nvSpPr>
          <p:cNvPr name="TextBox 3" id="3"/>
          <p:cNvSpPr txBox="true"/>
          <p:nvPr/>
        </p:nvSpPr>
        <p:spPr>
          <a:xfrm rot="0">
            <a:off x="130305" y="4391343"/>
            <a:ext cx="8201180" cy="2034317"/>
          </a:xfrm>
          <a:prstGeom prst="rect">
            <a:avLst/>
          </a:prstGeom>
        </p:spPr>
        <p:txBody>
          <a:bodyPr anchor="t" rtlCol="false" tIns="0" lIns="0" bIns="0" rIns="0">
            <a:spAutoFit/>
          </a:bodyPr>
          <a:lstStyle/>
          <a:p>
            <a:pPr algn="ctr">
              <a:lnSpc>
                <a:spcPts val="5332"/>
              </a:lnSpc>
              <a:spcBef>
                <a:spcPct val="0"/>
              </a:spcBef>
            </a:pPr>
            <a:r>
              <a:rPr lang="en-US" b="true" sz="3809" spc="-76">
                <a:solidFill>
                  <a:srgbClr val="FFFFFF"/>
                </a:solidFill>
                <a:latin typeface="Poppins Bold"/>
                <a:ea typeface="Poppins Bold"/>
                <a:cs typeface="Poppins Bold"/>
                <a:sym typeface="Poppins Bold"/>
              </a:rPr>
              <a:t>IV .SOLARWINDS ORION : L'ESPIONNAGE D'ÉTAT À GRANDE ÉCHELLE</a:t>
            </a:r>
          </a:p>
        </p:txBody>
      </p:sp>
    </p:spTree>
  </p:cSld>
  <p:clrMapOvr>
    <a:masterClrMapping/>
  </p:clrMapOvr>
</p:sld>
</file>

<file path=ppt/slides/slide24.xml><?xml version="1.0" encoding="utf-8"?>
<p:sld xmlns:p="http://schemas.openxmlformats.org/presentationml/2006/main" xmlns:a="http://schemas.openxmlformats.org/drawingml/2006/main" xmlns:r="http://schemas.openxmlformats.org/officeDocument/2006/relationships">
  <p:cSld>
    <p:bg>
      <p:bgPr>
        <a:solidFill>
          <a:srgbClr val="004369"/>
        </a:solidFill>
      </p:bgPr>
    </p:bg>
    <p:spTree>
      <p:nvGrpSpPr>
        <p:cNvPr id="1" name=""/>
        <p:cNvGrpSpPr/>
        <p:nvPr/>
      </p:nvGrpSpPr>
      <p:grpSpPr>
        <a:xfrm>
          <a:off x="0" y="0"/>
          <a:ext cx="0" cy="0"/>
          <a:chOff x="0" y="0"/>
          <a:chExt cx="0" cy="0"/>
        </a:xfrm>
      </p:grpSpPr>
      <p:sp>
        <p:nvSpPr>
          <p:cNvPr name="TextBox 2" id="2"/>
          <p:cNvSpPr txBox="true"/>
          <p:nvPr/>
        </p:nvSpPr>
        <p:spPr>
          <a:xfrm rot="0">
            <a:off x="306225" y="904285"/>
            <a:ext cx="9505292" cy="1180464"/>
          </a:xfrm>
          <a:prstGeom prst="rect">
            <a:avLst/>
          </a:prstGeom>
        </p:spPr>
        <p:txBody>
          <a:bodyPr anchor="t" rtlCol="false" tIns="0" lIns="0" bIns="0" rIns="0">
            <a:spAutoFit/>
          </a:bodyPr>
          <a:lstStyle/>
          <a:p>
            <a:pPr algn="ctr">
              <a:lnSpc>
                <a:spcPts val="4760"/>
              </a:lnSpc>
            </a:pPr>
            <a:r>
              <a:rPr lang="en-US" sz="3400" b="true">
                <a:solidFill>
                  <a:srgbClr val="FFFFFF"/>
                </a:solidFill>
                <a:latin typeface="Open Sans 1 Bold"/>
                <a:ea typeface="Open Sans 1 Bold"/>
                <a:cs typeface="Open Sans 1 Bold"/>
                <a:sym typeface="Open Sans 1 Bold"/>
              </a:rPr>
              <a:t>1. Q</a:t>
            </a:r>
            <a:r>
              <a:rPr lang="en-US" b="true" sz="3400">
                <a:solidFill>
                  <a:srgbClr val="FFFFFF"/>
                </a:solidFill>
                <a:latin typeface="Open Sans 1 Bold"/>
                <a:ea typeface="Open Sans 1 Bold"/>
                <a:cs typeface="Open Sans 1 Bold"/>
                <a:sym typeface="Open Sans 1 Bold"/>
              </a:rPr>
              <a:t>u'est-ce que SolarWinds et son logiciel Orion ?</a:t>
            </a:r>
          </a:p>
        </p:txBody>
      </p:sp>
      <p:sp>
        <p:nvSpPr>
          <p:cNvPr name="TextBox 3" id="3"/>
          <p:cNvSpPr txBox="true"/>
          <p:nvPr/>
        </p:nvSpPr>
        <p:spPr>
          <a:xfrm rot="0">
            <a:off x="306225" y="2016658"/>
            <a:ext cx="9505292" cy="7181215"/>
          </a:xfrm>
          <a:prstGeom prst="rect">
            <a:avLst/>
          </a:prstGeom>
        </p:spPr>
        <p:txBody>
          <a:bodyPr anchor="t" rtlCol="false" tIns="0" lIns="0" bIns="0" rIns="0">
            <a:spAutoFit/>
          </a:bodyPr>
          <a:lstStyle/>
          <a:p>
            <a:pPr algn="just">
              <a:lnSpc>
                <a:spcPts val="4759"/>
              </a:lnSpc>
            </a:pPr>
            <a:r>
              <a:rPr lang="en-US" sz="3399">
                <a:solidFill>
                  <a:srgbClr val="FFFFFF"/>
                </a:solidFill>
                <a:latin typeface="Open Sans 1"/>
                <a:ea typeface="Open Sans 1"/>
                <a:cs typeface="Open Sans 1"/>
                <a:sym typeface="Open Sans 1"/>
              </a:rPr>
              <a:t>        S</a:t>
            </a:r>
            <a:r>
              <a:rPr lang="en-US" sz="3399">
                <a:solidFill>
                  <a:srgbClr val="FFFFFF"/>
                </a:solidFill>
                <a:latin typeface="Open Sans 1"/>
                <a:ea typeface="Open Sans 1"/>
                <a:cs typeface="Open Sans 1"/>
                <a:sym typeface="Open Sans 1"/>
              </a:rPr>
              <a:t>olarWinds est une entreprise américaine (basée au Texas) spécialisée dans les logiciels de gestion et de supervision informatique. En clair, elle vend des outils qui permettent aux grandes organisations de surveiller la santé de leurs réseaux et de leurs serveurs un peu comme un tableau de bord qui contrôle que tout fonctionne.Son produit phare s'appelle Orion. C'est ce logiciel qui est au cœur de l'affaire.</a:t>
            </a:r>
          </a:p>
          <a:p>
            <a:pPr algn="just">
              <a:lnSpc>
                <a:spcPts val="4759"/>
              </a:lnSpc>
            </a:pPr>
          </a:p>
          <a:p>
            <a:pPr algn="just">
              <a:lnSpc>
                <a:spcPts val="4759"/>
              </a:lnSpc>
            </a:pPr>
          </a:p>
        </p:txBody>
      </p:sp>
      <p:pic>
        <p:nvPicPr>
          <p:cNvPr name="Picture 4" id="4">
            <a:hlinkClick action="ppaction://media"/>
          </p:cNvPr>
          <p:cNvPicPr>
            <a:picLocks noChangeAspect="true"/>
          </p:cNvPicPr>
          <p:nvPr>
            <a:videoFile r:link="rId3"/>
            <p:extLst>
              <p:ext uri="{DAA4B4D4-6D71-4841-9C94-3DE7FCFB9230}">
                <p14:media xmlns:p14="http://schemas.microsoft.com/office/powerpoint/2010/main" r:embed="rId4"/>
              </p:ext>
            </p:extLst>
          </p:nvPr>
        </p:nvPicPr>
        <p:blipFill>
          <a:blip r:embed="rId2"/>
          <a:srcRect l="21524" t="0" r="15188" b="0"/>
          <a:stretch>
            <a:fillRect/>
          </a:stretch>
        </p:blipFill>
        <p:spPr>
          <a:xfrm flipH="false" flipV="false" rot="0">
            <a:off x="10224284" y="1766984"/>
            <a:ext cx="8063716" cy="6753033"/>
          </a:xfrm>
          <a:prstGeom prst="rect">
            <a:avLst/>
          </a:prstGeom>
        </p:spPr>
      </p:pic>
    </p:spTree>
  </p:cSld>
  <p:clrMapOvr>
    <a:masterClrMapping/>
  </p:clrMapOvr>
  <p:timing>
    <p:tnLst>
      <p:par>
        <p:cTn dur="indefinite" restart="never" nodeType="tmRoot">
          <p:childTnLst>
            <p:video>
              <p:cMediaNode vol="100000">
                <p:cTn fill="hold" display="false">
                  <p:stCondLst>
                    <p:cond delay="indefinite"/>
                  </p:stCondLst>
                </p:cTn>
                <p:tgtEl>
                  <p:spTgt spid="4"/>
                </p:tgtEl>
              </p:cMediaNode>
            </p:video>
          </p:childTnLst>
        </p:cTn>
      </p:par>
    </p:tnLst>
  </p:timing>
</p:sld>
</file>

<file path=ppt/slides/slide25.xml><?xml version="1.0" encoding="utf-8"?>
<p:sld xmlns:p="http://schemas.openxmlformats.org/presentationml/2006/main" xmlns:a="http://schemas.openxmlformats.org/drawingml/2006/main" xmlns:r="http://schemas.openxmlformats.org/officeDocument/2006/relationships">
  <p:cSld>
    <p:bg>
      <p:bgPr>
        <a:solidFill>
          <a:srgbClr val="004369"/>
        </a:solidFill>
      </p:bgPr>
    </p:bg>
    <p:spTree>
      <p:nvGrpSpPr>
        <p:cNvPr id="1" name=""/>
        <p:cNvGrpSpPr/>
        <p:nvPr/>
      </p:nvGrpSpPr>
      <p:grpSpPr>
        <a:xfrm>
          <a:off x="0" y="0"/>
          <a:ext cx="0" cy="0"/>
          <a:chOff x="0" y="0"/>
          <a:chExt cx="0" cy="0"/>
        </a:xfrm>
      </p:grpSpPr>
      <p:grpSp>
        <p:nvGrpSpPr>
          <p:cNvPr name="Group 2" id="2"/>
          <p:cNvGrpSpPr/>
          <p:nvPr/>
        </p:nvGrpSpPr>
        <p:grpSpPr>
          <a:xfrm rot="5400000">
            <a:off x="6547586" y="-6315417"/>
            <a:ext cx="5192829" cy="18288000"/>
            <a:chOff x="0" y="0"/>
            <a:chExt cx="1367659" cy="4816593"/>
          </a:xfrm>
        </p:grpSpPr>
        <p:sp>
          <p:nvSpPr>
            <p:cNvPr name="Freeform 3" id="3"/>
            <p:cNvSpPr/>
            <p:nvPr/>
          </p:nvSpPr>
          <p:spPr>
            <a:xfrm flipH="false" flipV="false" rot="0">
              <a:off x="0" y="0"/>
              <a:ext cx="1367659" cy="4816592"/>
            </a:xfrm>
            <a:custGeom>
              <a:avLst/>
              <a:gdLst/>
              <a:ahLst/>
              <a:cxnLst/>
              <a:rect r="r" b="b" t="t" l="l"/>
              <a:pathLst>
                <a:path h="4816592" w="1367659">
                  <a:moveTo>
                    <a:pt x="0" y="0"/>
                  </a:moveTo>
                  <a:lnTo>
                    <a:pt x="1367659" y="0"/>
                  </a:lnTo>
                  <a:lnTo>
                    <a:pt x="1367659" y="4816592"/>
                  </a:lnTo>
                  <a:lnTo>
                    <a:pt x="0" y="4816592"/>
                  </a:lnTo>
                  <a:close/>
                </a:path>
              </a:pathLst>
            </a:custGeom>
            <a:gradFill rotWithShape="true">
              <a:gsLst>
                <a:gs pos="0">
                  <a:srgbClr val="003297">
                    <a:alpha val="100000"/>
                  </a:srgbClr>
                </a:gs>
                <a:gs pos="100000">
                  <a:srgbClr val="003297">
                    <a:alpha val="0"/>
                  </a:srgbClr>
                </a:gs>
              </a:gsLst>
              <a:lin ang="0"/>
            </a:gradFill>
          </p:spPr>
        </p:sp>
        <p:sp>
          <p:nvSpPr>
            <p:cNvPr name="TextBox 4" id="4"/>
            <p:cNvSpPr txBox="true"/>
            <p:nvPr/>
          </p:nvSpPr>
          <p:spPr>
            <a:xfrm>
              <a:off x="0" y="-38100"/>
              <a:ext cx="1367659" cy="4854693"/>
            </a:xfrm>
            <a:prstGeom prst="rect">
              <a:avLst/>
            </a:prstGeom>
          </p:spPr>
          <p:txBody>
            <a:bodyPr anchor="ctr" rtlCol="false" tIns="50800" lIns="50800" bIns="50800" rIns="50800"/>
            <a:lstStyle/>
            <a:p>
              <a:pPr algn="ctr">
                <a:lnSpc>
                  <a:spcPts val="2659"/>
                </a:lnSpc>
                <a:spcBef>
                  <a:spcPct val="0"/>
                </a:spcBef>
              </a:pPr>
            </a:p>
          </p:txBody>
        </p:sp>
      </p:grpSp>
      <p:grpSp>
        <p:nvGrpSpPr>
          <p:cNvPr name="Group 5" id="5"/>
          <p:cNvGrpSpPr/>
          <p:nvPr/>
        </p:nvGrpSpPr>
        <p:grpSpPr>
          <a:xfrm rot="0">
            <a:off x="7343988" y="2624688"/>
            <a:ext cx="3519254" cy="4320310"/>
            <a:chOff x="0" y="0"/>
            <a:chExt cx="926882" cy="1137859"/>
          </a:xfrm>
        </p:grpSpPr>
        <p:sp>
          <p:nvSpPr>
            <p:cNvPr name="Freeform 6" id="6"/>
            <p:cNvSpPr/>
            <p:nvPr/>
          </p:nvSpPr>
          <p:spPr>
            <a:xfrm flipH="false" flipV="false" rot="0">
              <a:off x="0" y="0"/>
              <a:ext cx="926882" cy="1137859"/>
            </a:xfrm>
            <a:custGeom>
              <a:avLst/>
              <a:gdLst/>
              <a:ahLst/>
              <a:cxnLst/>
              <a:rect r="r" b="b" t="t" l="l"/>
              <a:pathLst>
                <a:path h="1137859" w="926882">
                  <a:moveTo>
                    <a:pt x="52797" y="0"/>
                  </a:moveTo>
                  <a:lnTo>
                    <a:pt x="874085" y="0"/>
                  </a:lnTo>
                  <a:cubicBezTo>
                    <a:pt x="903244" y="0"/>
                    <a:pt x="926882" y="23638"/>
                    <a:pt x="926882" y="52797"/>
                  </a:cubicBezTo>
                  <a:lnTo>
                    <a:pt x="926882" y="1085062"/>
                  </a:lnTo>
                  <a:cubicBezTo>
                    <a:pt x="926882" y="1114221"/>
                    <a:pt x="903244" y="1137859"/>
                    <a:pt x="874085" y="1137859"/>
                  </a:cubicBezTo>
                  <a:lnTo>
                    <a:pt x="52797" y="1137859"/>
                  </a:lnTo>
                  <a:cubicBezTo>
                    <a:pt x="23638" y="1137859"/>
                    <a:pt x="0" y="1114221"/>
                    <a:pt x="0" y="1085062"/>
                  </a:cubicBezTo>
                  <a:lnTo>
                    <a:pt x="0" y="52797"/>
                  </a:lnTo>
                  <a:cubicBezTo>
                    <a:pt x="0" y="23638"/>
                    <a:pt x="23638" y="0"/>
                    <a:pt x="52797" y="0"/>
                  </a:cubicBezTo>
                  <a:close/>
                </a:path>
              </a:pathLst>
            </a:custGeom>
            <a:gradFill rotWithShape="true">
              <a:gsLst>
                <a:gs pos="0">
                  <a:srgbClr val="003297">
                    <a:alpha val="0"/>
                  </a:srgbClr>
                </a:gs>
                <a:gs pos="100000">
                  <a:srgbClr val="098DED">
                    <a:alpha val="100000"/>
                  </a:srgbClr>
                </a:gs>
              </a:gsLst>
              <a:lin ang="0"/>
            </a:gradFill>
            <a:ln w="38100" cap="rnd">
              <a:gradFill>
                <a:gsLst>
                  <a:gs pos="0">
                    <a:srgbClr val="42A9F4">
                      <a:alpha val="100000"/>
                    </a:srgbClr>
                  </a:gs>
                  <a:gs pos="100000">
                    <a:srgbClr val="003297">
                      <a:alpha val="0"/>
                    </a:srgbClr>
                  </a:gs>
                </a:gsLst>
                <a:lin ang="0"/>
              </a:gradFill>
              <a:prstDash val="solid"/>
              <a:round/>
            </a:ln>
          </p:spPr>
        </p:sp>
        <p:sp>
          <p:nvSpPr>
            <p:cNvPr name="TextBox 7" id="7"/>
            <p:cNvSpPr txBox="true"/>
            <p:nvPr/>
          </p:nvSpPr>
          <p:spPr>
            <a:xfrm>
              <a:off x="0" y="0"/>
              <a:ext cx="926882" cy="1137859"/>
            </a:xfrm>
            <a:prstGeom prst="rect">
              <a:avLst/>
            </a:prstGeom>
          </p:spPr>
          <p:txBody>
            <a:bodyPr anchor="ctr" rtlCol="false" tIns="50800" lIns="50800" bIns="50800" rIns="50800"/>
            <a:lstStyle/>
            <a:p>
              <a:pPr algn="ctr">
                <a:lnSpc>
                  <a:spcPts val="2394"/>
                </a:lnSpc>
              </a:pPr>
            </a:p>
          </p:txBody>
        </p:sp>
      </p:grpSp>
      <p:grpSp>
        <p:nvGrpSpPr>
          <p:cNvPr name="Group 8" id="8"/>
          <p:cNvGrpSpPr/>
          <p:nvPr/>
        </p:nvGrpSpPr>
        <p:grpSpPr>
          <a:xfrm rot="0">
            <a:off x="53588" y="2495677"/>
            <a:ext cx="3519254" cy="4320310"/>
            <a:chOff x="0" y="0"/>
            <a:chExt cx="926882" cy="1137859"/>
          </a:xfrm>
        </p:grpSpPr>
        <p:sp>
          <p:nvSpPr>
            <p:cNvPr name="Freeform 9" id="9"/>
            <p:cNvSpPr/>
            <p:nvPr/>
          </p:nvSpPr>
          <p:spPr>
            <a:xfrm flipH="false" flipV="false" rot="0">
              <a:off x="0" y="0"/>
              <a:ext cx="926882" cy="1137859"/>
            </a:xfrm>
            <a:custGeom>
              <a:avLst/>
              <a:gdLst/>
              <a:ahLst/>
              <a:cxnLst/>
              <a:rect r="r" b="b" t="t" l="l"/>
              <a:pathLst>
                <a:path h="1137859" w="926882">
                  <a:moveTo>
                    <a:pt x="52797" y="0"/>
                  </a:moveTo>
                  <a:lnTo>
                    <a:pt x="874085" y="0"/>
                  </a:lnTo>
                  <a:cubicBezTo>
                    <a:pt x="903244" y="0"/>
                    <a:pt x="926882" y="23638"/>
                    <a:pt x="926882" y="52797"/>
                  </a:cubicBezTo>
                  <a:lnTo>
                    <a:pt x="926882" y="1085062"/>
                  </a:lnTo>
                  <a:cubicBezTo>
                    <a:pt x="926882" y="1114221"/>
                    <a:pt x="903244" y="1137859"/>
                    <a:pt x="874085" y="1137859"/>
                  </a:cubicBezTo>
                  <a:lnTo>
                    <a:pt x="52797" y="1137859"/>
                  </a:lnTo>
                  <a:cubicBezTo>
                    <a:pt x="23638" y="1137859"/>
                    <a:pt x="0" y="1114221"/>
                    <a:pt x="0" y="1085062"/>
                  </a:cubicBezTo>
                  <a:lnTo>
                    <a:pt x="0" y="52797"/>
                  </a:lnTo>
                  <a:cubicBezTo>
                    <a:pt x="0" y="23638"/>
                    <a:pt x="23638" y="0"/>
                    <a:pt x="52797" y="0"/>
                  </a:cubicBezTo>
                  <a:close/>
                </a:path>
              </a:pathLst>
            </a:custGeom>
            <a:gradFill rotWithShape="true">
              <a:gsLst>
                <a:gs pos="0">
                  <a:srgbClr val="003297">
                    <a:alpha val="0"/>
                  </a:srgbClr>
                </a:gs>
                <a:gs pos="100000">
                  <a:srgbClr val="098DED">
                    <a:alpha val="100000"/>
                  </a:srgbClr>
                </a:gs>
              </a:gsLst>
              <a:lin ang="0"/>
            </a:gradFill>
            <a:ln w="38100" cap="rnd">
              <a:gradFill>
                <a:gsLst>
                  <a:gs pos="0">
                    <a:srgbClr val="42A9F4">
                      <a:alpha val="100000"/>
                    </a:srgbClr>
                  </a:gs>
                  <a:gs pos="100000">
                    <a:srgbClr val="003297">
                      <a:alpha val="0"/>
                    </a:srgbClr>
                  </a:gs>
                </a:gsLst>
                <a:lin ang="0"/>
              </a:gradFill>
              <a:prstDash val="solid"/>
              <a:round/>
            </a:ln>
          </p:spPr>
        </p:sp>
        <p:sp>
          <p:nvSpPr>
            <p:cNvPr name="TextBox 10" id="10"/>
            <p:cNvSpPr txBox="true"/>
            <p:nvPr/>
          </p:nvSpPr>
          <p:spPr>
            <a:xfrm>
              <a:off x="0" y="0"/>
              <a:ext cx="926882" cy="1137859"/>
            </a:xfrm>
            <a:prstGeom prst="rect">
              <a:avLst/>
            </a:prstGeom>
          </p:spPr>
          <p:txBody>
            <a:bodyPr anchor="ctr" rtlCol="false" tIns="50800" lIns="50800" bIns="50800" rIns="50800"/>
            <a:lstStyle/>
            <a:p>
              <a:pPr algn="ctr">
                <a:lnSpc>
                  <a:spcPts val="2394"/>
                </a:lnSpc>
              </a:pPr>
            </a:p>
          </p:txBody>
        </p:sp>
      </p:grpSp>
      <p:grpSp>
        <p:nvGrpSpPr>
          <p:cNvPr name="Group 11" id="11"/>
          <p:cNvGrpSpPr/>
          <p:nvPr/>
        </p:nvGrpSpPr>
        <p:grpSpPr>
          <a:xfrm rot="0">
            <a:off x="3700909" y="2540233"/>
            <a:ext cx="3519254" cy="4320310"/>
            <a:chOff x="0" y="0"/>
            <a:chExt cx="926882" cy="1137859"/>
          </a:xfrm>
        </p:grpSpPr>
        <p:sp>
          <p:nvSpPr>
            <p:cNvPr name="Freeform 12" id="12"/>
            <p:cNvSpPr/>
            <p:nvPr/>
          </p:nvSpPr>
          <p:spPr>
            <a:xfrm flipH="false" flipV="false" rot="0">
              <a:off x="0" y="0"/>
              <a:ext cx="926882" cy="1137859"/>
            </a:xfrm>
            <a:custGeom>
              <a:avLst/>
              <a:gdLst/>
              <a:ahLst/>
              <a:cxnLst/>
              <a:rect r="r" b="b" t="t" l="l"/>
              <a:pathLst>
                <a:path h="1137859" w="926882">
                  <a:moveTo>
                    <a:pt x="52797" y="0"/>
                  </a:moveTo>
                  <a:lnTo>
                    <a:pt x="874085" y="0"/>
                  </a:lnTo>
                  <a:cubicBezTo>
                    <a:pt x="903244" y="0"/>
                    <a:pt x="926882" y="23638"/>
                    <a:pt x="926882" y="52797"/>
                  </a:cubicBezTo>
                  <a:lnTo>
                    <a:pt x="926882" y="1085062"/>
                  </a:lnTo>
                  <a:cubicBezTo>
                    <a:pt x="926882" y="1114221"/>
                    <a:pt x="903244" y="1137859"/>
                    <a:pt x="874085" y="1137859"/>
                  </a:cubicBezTo>
                  <a:lnTo>
                    <a:pt x="52797" y="1137859"/>
                  </a:lnTo>
                  <a:cubicBezTo>
                    <a:pt x="23638" y="1137859"/>
                    <a:pt x="0" y="1114221"/>
                    <a:pt x="0" y="1085062"/>
                  </a:cubicBezTo>
                  <a:lnTo>
                    <a:pt x="0" y="52797"/>
                  </a:lnTo>
                  <a:cubicBezTo>
                    <a:pt x="0" y="23638"/>
                    <a:pt x="23638" y="0"/>
                    <a:pt x="52797" y="0"/>
                  </a:cubicBezTo>
                  <a:close/>
                </a:path>
              </a:pathLst>
            </a:custGeom>
            <a:gradFill rotWithShape="true">
              <a:gsLst>
                <a:gs pos="0">
                  <a:srgbClr val="003297">
                    <a:alpha val="0"/>
                  </a:srgbClr>
                </a:gs>
                <a:gs pos="100000">
                  <a:srgbClr val="098DED">
                    <a:alpha val="100000"/>
                  </a:srgbClr>
                </a:gs>
              </a:gsLst>
              <a:lin ang="0"/>
            </a:gradFill>
            <a:ln w="38100" cap="rnd">
              <a:gradFill>
                <a:gsLst>
                  <a:gs pos="0">
                    <a:srgbClr val="42A9F4">
                      <a:alpha val="100000"/>
                    </a:srgbClr>
                  </a:gs>
                  <a:gs pos="100000">
                    <a:srgbClr val="003297">
                      <a:alpha val="0"/>
                    </a:srgbClr>
                  </a:gs>
                </a:gsLst>
                <a:lin ang="0"/>
              </a:gradFill>
              <a:prstDash val="solid"/>
              <a:round/>
            </a:ln>
          </p:spPr>
        </p:sp>
        <p:sp>
          <p:nvSpPr>
            <p:cNvPr name="TextBox 13" id="13"/>
            <p:cNvSpPr txBox="true"/>
            <p:nvPr/>
          </p:nvSpPr>
          <p:spPr>
            <a:xfrm>
              <a:off x="0" y="0"/>
              <a:ext cx="926882" cy="1137859"/>
            </a:xfrm>
            <a:prstGeom prst="rect">
              <a:avLst/>
            </a:prstGeom>
          </p:spPr>
          <p:txBody>
            <a:bodyPr anchor="ctr" rtlCol="false" tIns="50800" lIns="50800" bIns="50800" rIns="50800"/>
            <a:lstStyle/>
            <a:p>
              <a:pPr algn="ctr">
                <a:lnSpc>
                  <a:spcPts val="2394"/>
                </a:lnSpc>
              </a:pPr>
            </a:p>
          </p:txBody>
        </p:sp>
      </p:grpSp>
      <p:grpSp>
        <p:nvGrpSpPr>
          <p:cNvPr name="Group 14" id="14"/>
          <p:cNvGrpSpPr/>
          <p:nvPr/>
        </p:nvGrpSpPr>
        <p:grpSpPr>
          <a:xfrm rot="0">
            <a:off x="11007341" y="2597085"/>
            <a:ext cx="3519254" cy="4413616"/>
            <a:chOff x="0" y="0"/>
            <a:chExt cx="926882" cy="1162434"/>
          </a:xfrm>
        </p:grpSpPr>
        <p:sp>
          <p:nvSpPr>
            <p:cNvPr name="Freeform 15" id="15"/>
            <p:cNvSpPr/>
            <p:nvPr/>
          </p:nvSpPr>
          <p:spPr>
            <a:xfrm flipH="false" flipV="false" rot="0">
              <a:off x="0" y="0"/>
              <a:ext cx="926882" cy="1162434"/>
            </a:xfrm>
            <a:custGeom>
              <a:avLst/>
              <a:gdLst/>
              <a:ahLst/>
              <a:cxnLst/>
              <a:rect r="r" b="b" t="t" l="l"/>
              <a:pathLst>
                <a:path h="1162434" w="926882">
                  <a:moveTo>
                    <a:pt x="52797" y="0"/>
                  </a:moveTo>
                  <a:lnTo>
                    <a:pt x="874085" y="0"/>
                  </a:lnTo>
                  <a:cubicBezTo>
                    <a:pt x="903244" y="0"/>
                    <a:pt x="926882" y="23638"/>
                    <a:pt x="926882" y="52797"/>
                  </a:cubicBezTo>
                  <a:lnTo>
                    <a:pt x="926882" y="1109637"/>
                  </a:lnTo>
                  <a:cubicBezTo>
                    <a:pt x="926882" y="1138796"/>
                    <a:pt x="903244" y="1162434"/>
                    <a:pt x="874085" y="1162434"/>
                  </a:cubicBezTo>
                  <a:lnTo>
                    <a:pt x="52797" y="1162434"/>
                  </a:lnTo>
                  <a:cubicBezTo>
                    <a:pt x="23638" y="1162434"/>
                    <a:pt x="0" y="1138796"/>
                    <a:pt x="0" y="1109637"/>
                  </a:cubicBezTo>
                  <a:lnTo>
                    <a:pt x="0" y="52797"/>
                  </a:lnTo>
                  <a:cubicBezTo>
                    <a:pt x="0" y="23638"/>
                    <a:pt x="23638" y="0"/>
                    <a:pt x="52797" y="0"/>
                  </a:cubicBezTo>
                  <a:close/>
                </a:path>
              </a:pathLst>
            </a:custGeom>
            <a:gradFill rotWithShape="true">
              <a:gsLst>
                <a:gs pos="0">
                  <a:srgbClr val="003297">
                    <a:alpha val="0"/>
                  </a:srgbClr>
                </a:gs>
                <a:gs pos="100000">
                  <a:srgbClr val="098DED">
                    <a:alpha val="100000"/>
                  </a:srgbClr>
                </a:gs>
              </a:gsLst>
              <a:lin ang="0"/>
            </a:gradFill>
            <a:ln w="38100" cap="rnd">
              <a:gradFill>
                <a:gsLst>
                  <a:gs pos="0">
                    <a:srgbClr val="42A9F4">
                      <a:alpha val="100000"/>
                    </a:srgbClr>
                  </a:gs>
                  <a:gs pos="100000">
                    <a:srgbClr val="003297">
                      <a:alpha val="0"/>
                    </a:srgbClr>
                  </a:gs>
                </a:gsLst>
                <a:lin ang="0"/>
              </a:gradFill>
              <a:prstDash val="solid"/>
              <a:round/>
            </a:ln>
          </p:spPr>
        </p:sp>
        <p:sp>
          <p:nvSpPr>
            <p:cNvPr name="TextBox 16" id="16"/>
            <p:cNvSpPr txBox="true"/>
            <p:nvPr/>
          </p:nvSpPr>
          <p:spPr>
            <a:xfrm>
              <a:off x="0" y="0"/>
              <a:ext cx="926882" cy="1162434"/>
            </a:xfrm>
            <a:prstGeom prst="rect">
              <a:avLst/>
            </a:prstGeom>
          </p:spPr>
          <p:txBody>
            <a:bodyPr anchor="ctr" rtlCol="false" tIns="50800" lIns="50800" bIns="50800" rIns="50800"/>
            <a:lstStyle/>
            <a:p>
              <a:pPr algn="ctr">
                <a:lnSpc>
                  <a:spcPts val="2394"/>
                </a:lnSpc>
              </a:pPr>
            </a:p>
          </p:txBody>
        </p:sp>
      </p:grpSp>
      <p:grpSp>
        <p:nvGrpSpPr>
          <p:cNvPr name="Group 17" id="17"/>
          <p:cNvGrpSpPr/>
          <p:nvPr/>
        </p:nvGrpSpPr>
        <p:grpSpPr>
          <a:xfrm rot="0">
            <a:off x="14640895" y="2625939"/>
            <a:ext cx="3519254" cy="4413616"/>
            <a:chOff x="0" y="0"/>
            <a:chExt cx="926882" cy="1162434"/>
          </a:xfrm>
        </p:grpSpPr>
        <p:sp>
          <p:nvSpPr>
            <p:cNvPr name="Freeform 18" id="18"/>
            <p:cNvSpPr/>
            <p:nvPr/>
          </p:nvSpPr>
          <p:spPr>
            <a:xfrm flipH="false" flipV="false" rot="0">
              <a:off x="0" y="0"/>
              <a:ext cx="926882" cy="1162434"/>
            </a:xfrm>
            <a:custGeom>
              <a:avLst/>
              <a:gdLst/>
              <a:ahLst/>
              <a:cxnLst/>
              <a:rect r="r" b="b" t="t" l="l"/>
              <a:pathLst>
                <a:path h="1162434" w="926882">
                  <a:moveTo>
                    <a:pt x="52797" y="0"/>
                  </a:moveTo>
                  <a:lnTo>
                    <a:pt x="874085" y="0"/>
                  </a:lnTo>
                  <a:cubicBezTo>
                    <a:pt x="903244" y="0"/>
                    <a:pt x="926882" y="23638"/>
                    <a:pt x="926882" y="52797"/>
                  </a:cubicBezTo>
                  <a:lnTo>
                    <a:pt x="926882" y="1109637"/>
                  </a:lnTo>
                  <a:cubicBezTo>
                    <a:pt x="926882" y="1138796"/>
                    <a:pt x="903244" y="1162434"/>
                    <a:pt x="874085" y="1162434"/>
                  </a:cubicBezTo>
                  <a:lnTo>
                    <a:pt x="52797" y="1162434"/>
                  </a:lnTo>
                  <a:cubicBezTo>
                    <a:pt x="23638" y="1162434"/>
                    <a:pt x="0" y="1138796"/>
                    <a:pt x="0" y="1109637"/>
                  </a:cubicBezTo>
                  <a:lnTo>
                    <a:pt x="0" y="52797"/>
                  </a:lnTo>
                  <a:cubicBezTo>
                    <a:pt x="0" y="23638"/>
                    <a:pt x="23638" y="0"/>
                    <a:pt x="52797" y="0"/>
                  </a:cubicBezTo>
                  <a:close/>
                </a:path>
              </a:pathLst>
            </a:custGeom>
            <a:gradFill rotWithShape="true">
              <a:gsLst>
                <a:gs pos="0">
                  <a:srgbClr val="003297">
                    <a:alpha val="0"/>
                  </a:srgbClr>
                </a:gs>
                <a:gs pos="100000">
                  <a:srgbClr val="098DED">
                    <a:alpha val="100000"/>
                  </a:srgbClr>
                </a:gs>
              </a:gsLst>
              <a:lin ang="0"/>
            </a:gradFill>
            <a:ln w="38100" cap="rnd">
              <a:gradFill>
                <a:gsLst>
                  <a:gs pos="0">
                    <a:srgbClr val="42A9F4">
                      <a:alpha val="100000"/>
                    </a:srgbClr>
                  </a:gs>
                  <a:gs pos="100000">
                    <a:srgbClr val="003297">
                      <a:alpha val="0"/>
                    </a:srgbClr>
                  </a:gs>
                </a:gsLst>
                <a:lin ang="0"/>
              </a:gradFill>
              <a:prstDash val="solid"/>
              <a:round/>
            </a:ln>
          </p:spPr>
        </p:sp>
        <p:sp>
          <p:nvSpPr>
            <p:cNvPr name="TextBox 19" id="19"/>
            <p:cNvSpPr txBox="true"/>
            <p:nvPr/>
          </p:nvSpPr>
          <p:spPr>
            <a:xfrm>
              <a:off x="0" y="0"/>
              <a:ext cx="926882" cy="1162434"/>
            </a:xfrm>
            <a:prstGeom prst="rect">
              <a:avLst/>
            </a:prstGeom>
          </p:spPr>
          <p:txBody>
            <a:bodyPr anchor="ctr" rtlCol="false" tIns="50800" lIns="50800" bIns="50800" rIns="50800"/>
            <a:lstStyle/>
            <a:p>
              <a:pPr algn="ctr">
                <a:lnSpc>
                  <a:spcPts val="2394"/>
                </a:lnSpc>
              </a:pPr>
            </a:p>
          </p:txBody>
        </p:sp>
      </p:grpSp>
      <p:grpSp>
        <p:nvGrpSpPr>
          <p:cNvPr name="Group 20" id="20"/>
          <p:cNvGrpSpPr/>
          <p:nvPr/>
        </p:nvGrpSpPr>
        <p:grpSpPr>
          <a:xfrm rot="0">
            <a:off x="1793860" y="7225562"/>
            <a:ext cx="14606663" cy="2439804"/>
            <a:chOff x="0" y="0"/>
            <a:chExt cx="1272912" cy="212619"/>
          </a:xfrm>
        </p:grpSpPr>
        <p:sp>
          <p:nvSpPr>
            <p:cNvPr name="Freeform 21" id="21"/>
            <p:cNvSpPr/>
            <p:nvPr/>
          </p:nvSpPr>
          <p:spPr>
            <a:xfrm flipH="false" flipV="false" rot="0">
              <a:off x="0" y="0"/>
              <a:ext cx="1272912" cy="212619"/>
            </a:xfrm>
            <a:custGeom>
              <a:avLst/>
              <a:gdLst/>
              <a:ahLst/>
              <a:cxnLst/>
              <a:rect r="r" b="b" t="t" l="l"/>
              <a:pathLst>
                <a:path h="212619" w="1272912">
                  <a:moveTo>
                    <a:pt x="0" y="0"/>
                  </a:moveTo>
                  <a:lnTo>
                    <a:pt x="1069712" y="0"/>
                  </a:lnTo>
                  <a:lnTo>
                    <a:pt x="1272912" y="106310"/>
                  </a:lnTo>
                  <a:lnTo>
                    <a:pt x="1069712" y="212619"/>
                  </a:lnTo>
                  <a:lnTo>
                    <a:pt x="0" y="212619"/>
                  </a:lnTo>
                  <a:lnTo>
                    <a:pt x="203200" y="106310"/>
                  </a:lnTo>
                  <a:lnTo>
                    <a:pt x="0" y="0"/>
                  </a:lnTo>
                  <a:close/>
                </a:path>
              </a:pathLst>
            </a:custGeom>
            <a:blipFill>
              <a:blip r:embed="rId2"/>
              <a:stretch>
                <a:fillRect l="0" t="-118934" r="0" b="-118934"/>
              </a:stretch>
            </a:blipFill>
          </p:spPr>
        </p:sp>
      </p:grpSp>
      <p:sp>
        <p:nvSpPr>
          <p:cNvPr name="TextBox 22" id="22"/>
          <p:cNvSpPr txBox="true"/>
          <p:nvPr/>
        </p:nvSpPr>
        <p:spPr>
          <a:xfrm rot="0">
            <a:off x="371207" y="1334543"/>
            <a:ext cx="3534519" cy="580566"/>
          </a:xfrm>
          <a:prstGeom prst="rect">
            <a:avLst/>
          </a:prstGeom>
        </p:spPr>
        <p:txBody>
          <a:bodyPr anchor="t" rtlCol="false" tIns="0" lIns="0" bIns="0" rIns="0">
            <a:spAutoFit/>
          </a:bodyPr>
          <a:lstStyle/>
          <a:p>
            <a:pPr algn="ctr">
              <a:lnSpc>
                <a:spcPts val="2231"/>
              </a:lnSpc>
            </a:pPr>
            <a:r>
              <a:rPr lang="en-US" b="true" sz="2231">
                <a:solidFill>
                  <a:srgbClr val="FFFFFF"/>
                </a:solidFill>
                <a:latin typeface="Roboto Bold"/>
                <a:ea typeface="Roboto Bold"/>
                <a:cs typeface="Roboto Bold"/>
                <a:sym typeface="Roboto Bold"/>
              </a:rPr>
              <a:t>SEPTEMBRE 2019: L'INFILTRATION</a:t>
            </a:r>
          </a:p>
        </p:txBody>
      </p:sp>
      <p:sp>
        <p:nvSpPr>
          <p:cNvPr name="TextBox 23" id="23"/>
          <p:cNvSpPr txBox="true"/>
          <p:nvPr/>
        </p:nvSpPr>
        <p:spPr>
          <a:xfrm rot="0">
            <a:off x="11612520" y="1344068"/>
            <a:ext cx="2308897" cy="591490"/>
          </a:xfrm>
          <a:prstGeom prst="rect">
            <a:avLst/>
          </a:prstGeom>
        </p:spPr>
        <p:txBody>
          <a:bodyPr anchor="t" rtlCol="false" tIns="0" lIns="0" bIns="0" rIns="0">
            <a:spAutoFit/>
          </a:bodyPr>
          <a:lstStyle/>
          <a:p>
            <a:pPr algn="ctr">
              <a:lnSpc>
                <a:spcPts val="2287"/>
              </a:lnSpc>
            </a:pPr>
            <a:r>
              <a:rPr lang="en-US" b="true" sz="2287">
                <a:solidFill>
                  <a:srgbClr val="FFFFFF"/>
                </a:solidFill>
                <a:latin typeface="Roboto Bold"/>
                <a:ea typeface="Roboto Bold"/>
                <a:cs typeface="Roboto Bold"/>
                <a:sym typeface="Roboto Bold"/>
              </a:rPr>
              <a:t>MARS 2020 : LA DIFFUSION</a:t>
            </a:r>
          </a:p>
        </p:txBody>
      </p:sp>
      <p:sp>
        <p:nvSpPr>
          <p:cNvPr name="TextBox 24" id="24"/>
          <p:cNvSpPr txBox="true"/>
          <p:nvPr/>
        </p:nvSpPr>
        <p:spPr>
          <a:xfrm rot="0">
            <a:off x="3772868" y="1334543"/>
            <a:ext cx="3274853" cy="580566"/>
          </a:xfrm>
          <a:prstGeom prst="rect">
            <a:avLst/>
          </a:prstGeom>
        </p:spPr>
        <p:txBody>
          <a:bodyPr anchor="t" rtlCol="false" tIns="0" lIns="0" bIns="0" rIns="0">
            <a:spAutoFit/>
          </a:bodyPr>
          <a:lstStyle/>
          <a:p>
            <a:pPr algn="ctr">
              <a:lnSpc>
                <a:spcPts val="2231"/>
              </a:lnSpc>
            </a:pPr>
            <a:r>
              <a:rPr lang="en-US" b="true" sz="2231">
                <a:solidFill>
                  <a:srgbClr val="FFFFFF"/>
                </a:solidFill>
                <a:latin typeface="Roboto Bold"/>
                <a:ea typeface="Roboto Bold"/>
                <a:cs typeface="Roboto Bold"/>
                <a:sym typeface="Roboto Bold"/>
              </a:rPr>
              <a:t>OCTOBRE  2019 : LE CAMOUFLAGE</a:t>
            </a:r>
          </a:p>
        </p:txBody>
      </p:sp>
      <p:sp>
        <p:nvSpPr>
          <p:cNvPr name="TextBox 25" id="25"/>
          <p:cNvSpPr txBox="true"/>
          <p:nvPr/>
        </p:nvSpPr>
        <p:spPr>
          <a:xfrm rot="0">
            <a:off x="198808" y="2473558"/>
            <a:ext cx="3288310" cy="2287229"/>
          </a:xfrm>
          <a:prstGeom prst="rect">
            <a:avLst/>
          </a:prstGeom>
        </p:spPr>
        <p:txBody>
          <a:bodyPr anchor="t" rtlCol="false" tIns="0" lIns="0" bIns="0" rIns="0">
            <a:spAutoFit/>
          </a:bodyPr>
          <a:lstStyle/>
          <a:p>
            <a:pPr algn="l">
              <a:lnSpc>
                <a:spcPts val="3607"/>
              </a:lnSpc>
            </a:pPr>
            <a:r>
              <a:rPr lang="en-US" sz="2576">
                <a:solidFill>
                  <a:srgbClr val="FFFFFF"/>
                </a:solidFill>
                <a:latin typeface="Poppins"/>
                <a:ea typeface="Poppins"/>
                <a:cs typeface="Poppins"/>
                <a:sym typeface="Poppins"/>
              </a:rPr>
              <a:t>Les attaq</a:t>
            </a:r>
            <a:r>
              <a:rPr lang="en-US" sz="2576">
                <a:solidFill>
                  <a:srgbClr val="FFFFFF"/>
                </a:solidFill>
                <a:latin typeface="Poppins"/>
                <a:ea typeface="Poppins"/>
                <a:cs typeface="Poppins"/>
                <a:sym typeface="Poppins"/>
              </a:rPr>
              <a:t>uants pénètrent discrètement dans le réseau interne de SolarWinds. </a:t>
            </a:r>
          </a:p>
        </p:txBody>
      </p:sp>
      <p:sp>
        <p:nvSpPr>
          <p:cNvPr name="TextBox 26" id="26"/>
          <p:cNvSpPr txBox="true"/>
          <p:nvPr/>
        </p:nvSpPr>
        <p:spPr>
          <a:xfrm rot="0">
            <a:off x="3833768" y="2548488"/>
            <a:ext cx="3386396" cy="4040986"/>
          </a:xfrm>
          <a:prstGeom prst="rect">
            <a:avLst/>
          </a:prstGeom>
        </p:spPr>
        <p:txBody>
          <a:bodyPr anchor="t" rtlCol="false" tIns="0" lIns="0" bIns="0" rIns="0">
            <a:spAutoFit/>
          </a:bodyPr>
          <a:lstStyle/>
          <a:p>
            <a:pPr algn="just">
              <a:lnSpc>
                <a:spcPts val="3543"/>
              </a:lnSpc>
            </a:pPr>
            <a:r>
              <a:rPr lang="en-US" sz="2531">
                <a:solidFill>
                  <a:srgbClr val="FFFFFF"/>
                </a:solidFill>
                <a:latin typeface="Poppins"/>
                <a:ea typeface="Poppins"/>
                <a:cs typeface="Poppins"/>
                <a:sym typeface="Poppins"/>
              </a:rPr>
              <a:t>IIs mènent des tests très discrets pour vérifier qu'ils peuvent injecter du code dans le logiciel sans déclencher d'alarmes ni faire échouer la compilation</a:t>
            </a:r>
          </a:p>
        </p:txBody>
      </p:sp>
      <p:sp>
        <p:nvSpPr>
          <p:cNvPr name="TextBox 27" id="27"/>
          <p:cNvSpPr txBox="true"/>
          <p:nvPr/>
        </p:nvSpPr>
        <p:spPr>
          <a:xfrm rot="0">
            <a:off x="7645664" y="1323414"/>
            <a:ext cx="2996671" cy="601553"/>
          </a:xfrm>
          <a:prstGeom prst="rect">
            <a:avLst/>
          </a:prstGeom>
        </p:spPr>
        <p:txBody>
          <a:bodyPr anchor="t" rtlCol="false" tIns="0" lIns="0" bIns="0" rIns="0">
            <a:spAutoFit/>
          </a:bodyPr>
          <a:lstStyle/>
          <a:p>
            <a:pPr algn="ctr">
              <a:lnSpc>
                <a:spcPts val="2308"/>
              </a:lnSpc>
            </a:pPr>
            <a:r>
              <a:rPr lang="en-US" b="true" sz="2308">
                <a:solidFill>
                  <a:srgbClr val="FFFFFF"/>
                </a:solidFill>
                <a:latin typeface="Roboto Bold"/>
                <a:ea typeface="Roboto Bold"/>
                <a:cs typeface="Roboto Bold"/>
                <a:sym typeface="Roboto Bold"/>
              </a:rPr>
              <a:t>FEVRIER 2020 : L’INJECTION</a:t>
            </a:r>
          </a:p>
        </p:txBody>
      </p:sp>
      <p:sp>
        <p:nvSpPr>
          <p:cNvPr name="TextBox 28" id="28"/>
          <p:cNvSpPr txBox="true"/>
          <p:nvPr/>
        </p:nvSpPr>
        <p:spPr>
          <a:xfrm rot="0">
            <a:off x="7477338" y="2653821"/>
            <a:ext cx="3448519" cy="2632081"/>
          </a:xfrm>
          <a:prstGeom prst="rect">
            <a:avLst/>
          </a:prstGeom>
        </p:spPr>
        <p:txBody>
          <a:bodyPr anchor="t" rtlCol="false" tIns="0" lIns="0" bIns="0" rIns="0">
            <a:spAutoFit/>
          </a:bodyPr>
          <a:lstStyle/>
          <a:p>
            <a:pPr algn="l">
              <a:lnSpc>
                <a:spcPts val="3499"/>
              </a:lnSpc>
            </a:pPr>
            <a:r>
              <a:rPr lang="en-US" sz="2499">
                <a:solidFill>
                  <a:srgbClr val="FFFFFF"/>
                </a:solidFill>
                <a:latin typeface="Poppins"/>
                <a:ea typeface="Poppins"/>
                <a:cs typeface="Poppins"/>
                <a:sym typeface="Poppins"/>
              </a:rPr>
              <a:t>Ils insèrent une porte dérobée (backdoor) appelée SUNBURST directement dans une mise à jour officielle d'Orion. </a:t>
            </a:r>
          </a:p>
        </p:txBody>
      </p:sp>
      <p:sp>
        <p:nvSpPr>
          <p:cNvPr name="TextBox 29" id="29"/>
          <p:cNvSpPr txBox="true"/>
          <p:nvPr/>
        </p:nvSpPr>
        <p:spPr>
          <a:xfrm rot="0">
            <a:off x="11183032" y="2644296"/>
            <a:ext cx="3386396" cy="3593311"/>
          </a:xfrm>
          <a:prstGeom prst="rect">
            <a:avLst/>
          </a:prstGeom>
        </p:spPr>
        <p:txBody>
          <a:bodyPr anchor="t" rtlCol="false" tIns="0" lIns="0" bIns="0" rIns="0">
            <a:spAutoFit/>
          </a:bodyPr>
          <a:lstStyle/>
          <a:p>
            <a:pPr algn="l">
              <a:lnSpc>
                <a:spcPts val="3543"/>
              </a:lnSpc>
            </a:pPr>
            <a:r>
              <a:rPr lang="en-US" sz="2531">
                <a:solidFill>
                  <a:srgbClr val="FFFFFF"/>
                </a:solidFill>
                <a:latin typeface="Poppins"/>
                <a:ea typeface="Poppins"/>
                <a:cs typeface="Poppins"/>
                <a:sym typeface="Poppins"/>
              </a:rPr>
              <a:t>SolarWinds diffuse</a:t>
            </a:r>
            <a:r>
              <a:rPr lang="en-US" sz="2531">
                <a:solidFill>
                  <a:srgbClr val="FFFFFF"/>
                </a:solidFill>
                <a:latin typeface="Poppins"/>
                <a:ea typeface="Poppins"/>
                <a:cs typeface="Poppins"/>
                <a:sym typeface="Poppins"/>
              </a:rPr>
              <a:t> la mise à jour vérolée à ses clients. Environ 18 000 organisations publiques et privées à travers le monde la téléchargent et l'installent.</a:t>
            </a:r>
          </a:p>
        </p:txBody>
      </p:sp>
      <p:sp>
        <p:nvSpPr>
          <p:cNvPr name="TextBox 30" id="30"/>
          <p:cNvSpPr txBox="true"/>
          <p:nvPr/>
        </p:nvSpPr>
        <p:spPr>
          <a:xfrm rot="0">
            <a:off x="14826603" y="1321014"/>
            <a:ext cx="2728368" cy="591490"/>
          </a:xfrm>
          <a:prstGeom prst="rect">
            <a:avLst/>
          </a:prstGeom>
        </p:spPr>
        <p:txBody>
          <a:bodyPr anchor="t" rtlCol="false" tIns="0" lIns="0" bIns="0" rIns="0">
            <a:spAutoFit/>
          </a:bodyPr>
          <a:lstStyle/>
          <a:p>
            <a:pPr algn="ctr">
              <a:lnSpc>
                <a:spcPts val="2287"/>
              </a:lnSpc>
            </a:pPr>
            <a:r>
              <a:rPr lang="en-US" b="true" sz="2287">
                <a:solidFill>
                  <a:srgbClr val="FFFFFF"/>
                </a:solidFill>
                <a:latin typeface="Roboto Bold"/>
                <a:ea typeface="Roboto Bold"/>
                <a:cs typeface="Roboto Bold"/>
                <a:sym typeface="Roboto Bold"/>
              </a:rPr>
              <a:t>DÉCEMBRE 2020: LA DECOUVERTE </a:t>
            </a:r>
          </a:p>
        </p:txBody>
      </p:sp>
      <p:sp>
        <p:nvSpPr>
          <p:cNvPr name="TextBox 31" id="31"/>
          <p:cNvSpPr txBox="true"/>
          <p:nvPr/>
        </p:nvSpPr>
        <p:spPr>
          <a:xfrm rot="0">
            <a:off x="14826603" y="2634771"/>
            <a:ext cx="3366854" cy="3976427"/>
          </a:xfrm>
          <a:prstGeom prst="rect">
            <a:avLst/>
          </a:prstGeom>
        </p:spPr>
        <p:txBody>
          <a:bodyPr anchor="t" rtlCol="false" tIns="0" lIns="0" bIns="0" rIns="0">
            <a:spAutoFit/>
          </a:bodyPr>
          <a:lstStyle/>
          <a:p>
            <a:pPr algn="l">
              <a:lnSpc>
                <a:spcPts val="3951"/>
              </a:lnSpc>
            </a:pPr>
            <a:r>
              <a:rPr lang="en-US" sz="2822">
                <a:solidFill>
                  <a:srgbClr val="FFFFFF"/>
                </a:solidFill>
                <a:latin typeface="Poppins"/>
                <a:ea typeface="Poppins"/>
                <a:cs typeface="Poppins"/>
                <a:sym typeface="Poppins"/>
              </a:rPr>
              <a:t>La société de</a:t>
            </a:r>
            <a:r>
              <a:rPr lang="en-US" sz="2822">
                <a:solidFill>
                  <a:srgbClr val="FFFFFF"/>
                </a:solidFill>
                <a:latin typeface="Poppins"/>
                <a:ea typeface="Poppins"/>
                <a:cs typeface="Poppins"/>
                <a:sym typeface="Poppins"/>
              </a:rPr>
              <a:t> cybersécurité FireEye, elle-même victime, détecte enfin l'intrusion et révèle l'affaire au grand public.</a:t>
            </a:r>
          </a:p>
        </p:txBody>
      </p:sp>
      <p:sp>
        <p:nvSpPr>
          <p:cNvPr name="TextBox 32" id="32"/>
          <p:cNvSpPr txBox="true"/>
          <p:nvPr/>
        </p:nvSpPr>
        <p:spPr>
          <a:xfrm rot="0">
            <a:off x="0" y="179144"/>
            <a:ext cx="10921072" cy="887095"/>
          </a:xfrm>
          <a:prstGeom prst="rect">
            <a:avLst/>
          </a:prstGeom>
        </p:spPr>
        <p:txBody>
          <a:bodyPr anchor="t" rtlCol="false" tIns="0" lIns="0" bIns="0" rIns="0">
            <a:spAutoFit/>
          </a:bodyPr>
          <a:lstStyle/>
          <a:p>
            <a:pPr algn="ctr">
              <a:lnSpc>
                <a:spcPts val="7279"/>
              </a:lnSpc>
            </a:pPr>
            <a:r>
              <a:rPr lang="en-US" sz="5199" b="true">
                <a:solidFill>
                  <a:srgbClr val="FFFFFF"/>
                </a:solidFill>
                <a:latin typeface="Open Sans 1 Bold"/>
                <a:ea typeface="Open Sans 1 Bold"/>
                <a:cs typeface="Open Sans 1 Bold"/>
                <a:sym typeface="Open Sans 1 Bold"/>
              </a:rPr>
              <a:t>2.La chronol</a:t>
            </a:r>
            <a:r>
              <a:rPr lang="en-US" b="true" sz="5199">
                <a:solidFill>
                  <a:srgbClr val="FFFFFF"/>
                </a:solidFill>
                <a:latin typeface="Open Sans 1 Bold"/>
                <a:ea typeface="Open Sans 1 Bold"/>
                <a:cs typeface="Open Sans 1 Bold"/>
                <a:sym typeface="Open Sans 1 Bold"/>
              </a:rPr>
              <a:t>ogie de l'attaque</a:t>
            </a:r>
          </a:p>
        </p:txBody>
      </p:sp>
      <p:sp>
        <p:nvSpPr>
          <p:cNvPr name="TextBox 33" id="33"/>
          <p:cNvSpPr txBox="true"/>
          <p:nvPr/>
        </p:nvSpPr>
        <p:spPr>
          <a:xfrm rot="0">
            <a:off x="17684853" y="9494445"/>
            <a:ext cx="246459" cy="580390"/>
          </a:xfrm>
          <a:prstGeom prst="rect">
            <a:avLst/>
          </a:prstGeom>
        </p:spPr>
        <p:txBody>
          <a:bodyPr anchor="t" rtlCol="false" tIns="0" lIns="0" bIns="0" rIns="0">
            <a:spAutoFit/>
          </a:bodyPr>
          <a:lstStyle/>
          <a:p>
            <a:pPr algn="ctr">
              <a:lnSpc>
                <a:spcPts val="4759"/>
              </a:lnSpc>
            </a:pPr>
            <a:r>
              <a:rPr lang="en-US" sz="3399" b="true">
                <a:solidFill>
                  <a:srgbClr val="FFFFFF"/>
                </a:solidFill>
                <a:latin typeface="Open Sans 1 Bold"/>
                <a:ea typeface="Open Sans 1 Bold"/>
                <a:cs typeface="Open Sans 1 Bold"/>
                <a:sym typeface="Open Sans 1 Bold"/>
              </a:rPr>
              <a:t>5</a:t>
            </a:r>
          </a:p>
        </p:txBody>
      </p:sp>
    </p:spTree>
  </p:cSld>
  <p:clrMapOvr>
    <a:masterClrMapping/>
  </p:clrMapOvr>
</p:sld>
</file>

<file path=ppt/slides/slide26.xml><?xml version="1.0" encoding="utf-8"?>
<p:sld xmlns:p="http://schemas.openxmlformats.org/presentationml/2006/main" xmlns:a="http://schemas.openxmlformats.org/drawingml/2006/main" xmlns:r="http://schemas.openxmlformats.org/officeDocument/2006/relationships">
  <p:cSld>
    <p:bg>
      <p:bgPr>
        <a:solidFill>
          <a:srgbClr val="004369"/>
        </a:solidFill>
      </p:bgPr>
    </p:bg>
    <p:spTree>
      <p:nvGrpSpPr>
        <p:cNvPr id="1" name=""/>
        <p:cNvGrpSpPr/>
        <p:nvPr/>
      </p:nvGrpSpPr>
      <p:grpSpPr>
        <a:xfrm>
          <a:off x="0" y="0"/>
          <a:ext cx="0" cy="0"/>
          <a:chOff x="0" y="0"/>
          <a:chExt cx="0" cy="0"/>
        </a:xfrm>
      </p:grpSpPr>
      <p:sp>
        <p:nvSpPr>
          <p:cNvPr name="TextBox 2" id="2"/>
          <p:cNvSpPr txBox="true"/>
          <p:nvPr/>
        </p:nvSpPr>
        <p:spPr>
          <a:xfrm rot="0">
            <a:off x="1028700" y="318180"/>
            <a:ext cx="7983025" cy="676610"/>
          </a:xfrm>
          <a:prstGeom prst="rect">
            <a:avLst/>
          </a:prstGeom>
        </p:spPr>
        <p:txBody>
          <a:bodyPr anchor="t" rtlCol="false" tIns="0" lIns="0" bIns="0" rIns="0">
            <a:spAutoFit/>
          </a:bodyPr>
          <a:lstStyle/>
          <a:p>
            <a:pPr algn="l">
              <a:lnSpc>
                <a:spcPts val="5400"/>
              </a:lnSpc>
            </a:pPr>
            <a:r>
              <a:rPr lang="en-US" sz="4500" b="true">
                <a:solidFill>
                  <a:srgbClr val="FFFFFF"/>
                </a:solidFill>
                <a:latin typeface="Montserrat Bold"/>
                <a:ea typeface="Montserrat Bold"/>
                <a:cs typeface="Montserrat Bold"/>
                <a:sym typeface="Montserrat Bold"/>
              </a:rPr>
              <a:t> 3. Le mode opératoire</a:t>
            </a:r>
          </a:p>
        </p:txBody>
      </p:sp>
      <p:sp>
        <p:nvSpPr>
          <p:cNvPr name="Freeform 3" id="3"/>
          <p:cNvSpPr/>
          <p:nvPr/>
        </p:nvSpPr>
        <p:spPr>
          <a:xfrm flipH="false" flipV="false" rot="0">
            <a:off x="1370638" y="2180884"/>
            <a:ext cx="15282173" cy="6762362"/>
          </a:xfrm>
          <a:custGeom>
            <a:avLst/>
            <a:gdLst/>
            <a:ahLst/>
            <a:cxnLst/>
            <a:rect r="r" b="b" t="t" l="l"/>
            <a:pathLst>
              <a:path h="6762362" w="15282173">
                <a:moveTo>
                  <a:pt x="0" y="0"/>
                </a:moveTo>
                <a:lnTo>
                  <a:pt x="15282173" y="0"/>
                </a:lnTo>
                <a:lnTo>
                  <a:pt x="15282173" y="6762362"/>
                </a:lnTo>
                <a:lnTo>
                  <a:pt x="0" y="6762362"/>
                </a:lnTo>
                <a:lnTo>
                  <a:pt x="0" y="0"/>
                </a:lnTo>
                <a:close/>
              </a:path>
            </a:pathLst>
          </a:custGeom>
          <a:blipFill>
            <a:blip r:embed="rId3"/>
            <a:stretch>
              <a:fillRect l="0" t="0" r="0" b="0"/>
            </a:stretch>
          </a:blipFill>
        </p:spPr>
      </p:sp>
      <p:sp>
        <p:nvSpPr>
          <p:cNvPr name="TextBox 4" id="4"/>
          <p:cNvSpPr txBox="true"/>
          <p:nvPr/>
        </p:nvSpPr>
        <p:spPr>
          <a:xfrm rot="0">
            <a:off x="1370638" y="1556164"/>
            <a:ext cx="14045146" cy="816662"/>
          </a:xfrm>
          <a:prstGeom prst="rect">
            <a:avLst/>
          </a:prstGeom>
        </p:spPr>
        <p:txBody>
          <a:bodyPr anchor="t" rtlCol="false" tIns="0" lIns="0" bIns="0" rIns="0">
            <a:spAutoFit/>
          </a:bodyPr>
          <a:lstStyle/>
          <a:p>
            <a:pPr algn="l">
              <a:lnSpc>
                <a:spcPts val="2237"/>
              </a:lnSpc>
              <a:spcBef>
                <a:spcPct val="0"/>
              </a:spcBef>
            </a:pPr>
            <a:r>
              <a:rPr lang="en-US" b="true" sz="1597">
                <a:solidFill>
                  <a:srgbClr val="FFFFFF"/>
                </a:solidFill>
                <a:latin typeface="Montserrat Bold"/>
                <a:ea typeface="Montserrat Bold"/>
                <a:cs typeface="Montserrat Bold"/>
                <a:sym typeface="Montserrat Bold"/>
              </a:rPr>
              <a:t>Source: Antigoni</a:t>
            </a:r>
            <a:r>
              <a:rPr lang="en-US" b="true" sz="1597">
                <a:solidFill>
                  <a:srgbClr val="FFFFFF"/>
                </a:solidFill>
                <a:latin typeface="Montserrat Bold"/>
                <a:ea typeface="Montserrat Bold"/>
                <a:cs typeface="Montserrat Bold"/>
                <a:sym typeface="Montserrat Bold"/>
              </a:rPr>
              <a:t> Kruti — Northumbria University, Londres, Royaume-Uni </a:t>
            </a:r>
          </a:p>
          <a:p>
            <a:pPr algn="l">
              <a:lnSpc>
                <a:spcPts val="2237"/>
              </a:lnSpc>
              <a:spcBef>
                <a:spcPct val="0"/>
              </a:spcBef>
            </a:pPr>
            <a:r>
              <a:rPr lang="en-US" b="true" sz="1597">
                <a:solidFill>
                  <a:srgbClr val="FFFFFF"/>
                </a:solidFill>
                <a:latin typeface="Montserrat Bold"/>
                <a:ea typeface="Montserrat Bold"/>
                <a:cs typeface="Montserrat Bold"/>
                <a:sym typeface="Montserrat Bold"/>
              </a:rPr>
              <a:t>Usman Butt — Faculté d'ingénierie et d'environnement, Northumbria University, Londres,</a:t>
            </a:r>
          </a:p>
          <a:p>
            <a:pPr algn="l">
              <a:lnSpc>
                <a:spcPts val="2237"/>
              </a:lnSpc>
              <a:spcBef>
                <a:spcPct val="0"/>
              </a:spcBef>
            </a:pPr>
          </a:p>
        </p:txBody>
      </p:sp>
      <p:sp>
        <p:nvSpPr>
          <p:cNvPr name="TextBox 5" id="5"/>
          <p:cNvSpPr txBox="true"/>
          <p:nvPr/>
        </p:nvSpPr>
        <p:spPr>
          <a:xfrm rot="0">
            <a:off x="336046" y="9463278"/>
            <a:ext cx="16123502" cy="611557"/>
          </a:xfrm>
          <a:prstGeom prst="rect">
            <a:avLst/>
          </a:prstGeom>
        </p:spPr>
        <p:txBody>
          <a:bodyPr anchor="t" rtlCol="false" tIns="0" lIns="0" bIns="0" rIns="0">
            <a:spAutoFit/>
          </a:bodyPr>
          <a:lstStyle/>
          <a:p>
            <a:pPr algn="l">
              <a:lnSpc>
                <a:spcPts val="2517"/>
              </a:lnSpc>
              <a:spcBef>
                <a:spcPct val="0"/>
              </a:spcBef>
            </a:pPr>
            <a:r>
              <a:rPr lang="en-US" b="true" sz="1797" i="true">
                <a:solidFill>
                  <a:srgbClr val="FFFFFF"/>
                </a:solidFill>
                <a:latin typeface="Open Sans 2 Bold Italics"/>
                <a:ea typeface="Open Sans 2 Bold Italics"/>
                <a:cs typeface="Open Sans 2 Bold Italics"/>
                <a:sym typeface="Open Sans 2 Bold Italics"/>
              </a:rPr>
              <a:t>Les attaquants  ont utilisé Teardrop qui fonctionne entièrement en mémoire, sans jamais écrire son contenu réel sur le disque dur. C'est ce qui le rend particulièrement difficile à détecter</a:t>
            </a:r>
          </a:p>
        </p:txBody>
      </p:sp>
    </p:spTree>
  </p:cSld>
  <p:clrMapOvr>
    <a:masterClrMapping/>
  </p:clrMapOvr>
</p:sld>
</file>

<file path=ppt/slides/slide27.xml><?xml version="1.0" encoding="utf-8"?>
<p:sld xmlns:p="http://schemas.openxmlformats.org/presentationml/2006/main" xmlns:a="http://schemas.openxmlformats.org/drawingml/2006/main" xmlns:r="http://schemas.openxmlformats.org/officeDocument/2006/relationships">
  <p:cSld>
    <p:bg>
      <p:bgPr>
        <a:solidFill>
          <a:srgbClr val="004369"/>
        </a:solidFill>
      </p:bgPr>
    </p:bg>
    <p:spTree>
      <p:nvGrpSpPr>
        <p:cNvPr id="1" name=""/>
        <p:cNvGrpSpPr/>
        <p:nvPr/>
      </p:nvGrpSpPr>
      <p:grpSpPr>
        <a:xfrm>
          <a:off x="0" y="0"/>
          <a:ext cx="0" cy="0"/>
          <a:chOff x="0" y="0"/>
          <a:chExt cx="0" cy="0"/>
        </a:xfrm>
      </p:grpSpPr>
      <p:sp>
        <p:nvSpPr>
          <p:cNvPr name="Freeform 2" id="2"/>
          <p:cNvSpPr/>
          <p:nvPr/>
        </p:nvSpPr>
        <p:spPr>
          <a:xfrm flipH="false" flipV="false" rot="0">
            <a:off x="834693" y="1638112"/>
            <a:ext cx="8129333" cy="7629713"/>
          </a:xfrm>
          <a:custGeom>
            <a:avLst/>
            <a:gdLst/>
            <a:ahLst/>
            <a:cxnLst/>
            <a:rect r="r" b="b" t="t" l="l"/>
            <a:pathLst>
              <a:path h="7629713" w="8129333">
                <a:moveTo>
                  <a:pt x="0" y="0"/>
                </a:moveTo>
                <a:lnTo>
                  <a:pt x="8129333" y="0"/>
                </a:lnTo>
                <a:lnTo>
                  <a:pt x="8129333" y="7629713"/>
                </a:lnTo>
                <a:lnTo>
                  <a:pt x="0" y="7629713"/>
                </a:lnTo>
                <a:lnTo>
                  <a:pt x="0" y="0"/>
                </a:lnTo>
                <a:close/>
              </a:path>
            </a:pathLst>
          </a:custGeom>
          <a:blipFill>
            <a:blip r:embed="rId3"/>
            <a:stretch>
              <a:fillRect l="-112099" t="0" r="0" b="0"/>
            </a:stretch>
          </a:blipFill>
        </p:spPr>
      </p:sp>
      <p:sp>
        <p:nvSpPr>
          <p:cNvPr name="TextBox 3" id="3"/>
          <p:cNvSpPr txBox="true"/>
          <p:nvPr/>
        </p:nvSpPr>
        <p:spPr>
          <a:xfrm rot="0">
            <a:off x="9602785" y="2083374"/>
            <a:ext cx="8328528" cy="1488363"/>
          </a:xfrm>
          <a:prstGeom prst="rect">
            <a:avLst/>
          </a:prstGeom>
        </p:spPr>
        <p:txBody>
          <a:bodyPr anchor="t" rtlCol="false" tIns="0" lIns="0" bIns="0" rIns="0">
            <a:spAutoFit/>
          </a:bodyPr>
          <a:lstStyle/>
          <a:p>
            <a:pPr algn="ctr">
              <a:lnSpc>
                <a:spcPts val="3040"/>
              </a:lnSpc>
            </a:pPr>
            <a:r>
              <a:rPr lang="en-US" sz="2171">
                <a:solidFill>
                  <a:srgbClr val="FFFFFF"/>
                </a:solidFill>
                <a:latin typeface="Open Sans 1"/>
                <a:ea typeface="Open Sans 1"/>
                <a:cs typeface="Open Sans 1"/>
                <a:sym typeface="Open Sans 1"/>
              </a:rPr>
              <a:t>1. Compr</a:t>
            </a:r>
            <a:r>
              <a:rPr lang="en-US" sz="2171">
                <a:solidFill>
                  <a:srgbClr val="FFFFFF"/>
                </a:solidFill>
                <a:latin typeface="Open Sans 1"/>
                <a:ea typeface="Open Sans 1"/>
                <a:cs typeface="Open Sans 1"/>
                <a:sym typeface="Open Sans 1"/>
              </a:rPr>
              <a:t>omised Update → Client Networks</a:t>
            </a:r>
          </a:p>
          <a:p>
            <a:pPr algn="ctr">
              <a:lnSpc>
                <a:spcPts val="3040"/>
              </a:lnSpc>
            </a:pPr>
          </a:p>
          <a:p>
            <a:pPr algn="just">
              <a:lnSpc>
                <a:spcPts val="2987"/>
              </a:lnSpc>
            </a:pPr>
            <a:r>
              <a:rPr lang="en-US" sz="2134">
                <a:solidFill>
                  <a:srgbClr val="FFFFFF"/>
                </a:solidFill>
                <a:latin typeface="Open Sans 1"/>
                <a:ea typeface="Open Sans 1"/>
                <a:cs typeface="Open Sans 1"/>
                <a:sym typeface="Open Sans 1"/>
              </a:rPr>
              <a:t>Client Network represente ici l’interface de la victime. </a:t>
            </a:r>
            <a:r>
              <a:rPr lang="en-US" sz="2134">
                <a:solidFill>
                  <a:srgbClr val="FFFFFF"/>
                </a:solidFill>
                <a:latin typeface="Open Sans 1"/>
                <a:ea typeface="Open Sans 1"/>
                <a:cs typeface="Open Sans 1"/>
                <a:sym typeface="Open Sans 1"/>
              </a:rPr>
              <a:t>La mise à jour piégée arrive et s'installe chez le client.</a:t>
            </a:r>
          </a:p>
        </p:txBody>
      </p:sp>
      <p:sp>
        <p:nvSpPr>
          <p:cNvPr name="TextBox 4" id="4"/>
          <p:cNvSpPr txBox="true"/>
          <p:nvPr/>
        </p:nvSpPr>
        <p:spPr>
          <a:xfrm rot="0">
            <a:off x="9411990" y="5509264"/>
            <a:ext cx="8519323" cy="2514397"/>
          </a:xfrm>
          <a:prstGeom prst="rect">
            <a:avLst/>
          </a:prstGeom>
        </p:spPr>
        <p:txBody>
          <a:bodyPr anchor="t" rtlCol="false" tIns="0" lIns="0" bIns="0" rIns="0">
            <a:spAutoFit/>
          </a:bodyPr>
          <a:lstStyle/>
          <a:p>
            <a:pPr algn="ctr">
              <a:lnSpc>
                <a:spcPts val="3307"/>
              </a:lnSpc>
            </a:pPr>
            <a:r>
              <a:rPr lang="en-US" sz="2362">
                <a:solidFill>
                  <a:srgbClr val="FFFFFF"/>
                </a:solidFill>
                <a:latin typeface="Open Sans 1"/>
                <a:ea typeface="Open Sans 1"/>
                <a:cs typeface="Open Sans 1"/>
                <a:sym typeface="Open Sans 1"/>
              </a:rPr>
              <a:t>2. Le canal de c</a:t>
            </a:r>
            <a:r>
              <a:rPr lang="en-US" sz="2362">
                <a:solidFill>
                  <a:srgbClr val="FFFFFF"/>
                </a:solidFill>
                <a:latin typeface="Open Sans 1"/>
                <a:ea typeface="Open Sans 1"/>
                <a:cs typeface="Open Sans 1"/>
                <a:sym typeface="Open Sans 1"/>
              </a:rPr>
              <a:t>ommunication qui s'établit ensuite</a:t>
            </a:r>
          </a:p>
          <a:p>
            <a:pPr algn="ctr">
              <a:lnSpc>
                <a:spcPts val="2887"/>
              </a:lnSpc>
            </a:pPr>
          </a:p>
          <a:p>
            <a:pPr algn="l">
              <a:lnSpc>
                <a:spcPts val="2944"/>
              </a:lnSpc>
            </a:pPr>
            <a:r>
              <a:rPr lang="en-US" sz="2103">
                <a:solidFill>
                  <a:srgbClr val="FFFFFF"/>
                </a:solidFill>
                <a:latin typeface="Open Sans 1"/>
                <a:ea typeface="Open Sans 1"/>
                <a:cs typeface="Open Sans 1"/>
                <a:sym typeface="Open Sans 1"/>
              </a:rPr>
              <a:t>Une fois l'infection en place, une communication bidirectionnelle</a:t>
            </a:r>
          </a:p>
          <a:p>
            <a:pPr algn="l">
              <a:lnSpc>
                <a:spcPts val="2944"/>
              </a:lnSpc>
            </a:pPr>
            <a:r>
              <a:rPr lang="en-US" sz="2103">
                <a:solidFill>
                  <a:srgbClr val="FFFFFF"/>
                </a:solidFill>
                <a:latin typeface="Open Sans 1"/>
                <a:ea typeface="Open Sans 1"/>
                <a:cs typeface="Open Sans 1"/>
                <a:sym typeface="Open Sans 1"/>
              </a:rPr>
              <a:t>Le serveur C2 envoie des instructions vers la machine infectée : </a:t>
            </a:r>
          </a:p>
          <a:p>
            <a:pPr algn="l">
              <a:lnSpc>
                <a:spcPts val="2944"/>
              </a:lnSpc>
            </a:pPr>
            <a:r>
              <a:rPr lang="en-US" sz="2103">
                <a:solidFill>
                  <a:srgbClr val="FFFFFF"/>
                </a:solidFill>
                <a:latin typeface="Open Sans 1"/>
                <a:ea typeface="Open Sans 1"/>
                <a:cs typeface="Open Sans 1"/>
                <a:sym typeface="Open Sans 1"/>
              </a:rPr>
              <a:t>En retour, la machine infectée envoie vers le serveur C2 tout ce qu'elle a collecté</a:t>
            </a:r>
          </a:p>
          <a:p>
            <a:pPr algn="l">
              <a:lnSpc>
                <a:spcPts val="1964"/>
              </a:lnSpc>
            </a:pPr>
          </a:p>
        </p:txBody>
      </p:sp>
    </p:spTree>
  </p:cSld>
  <p:clrMapOvr>
    <a:masterClrMapping/>
  </p:clrMapOvr>
</p:sld>
</file>

<file path=ppt/slides/slide28.xml><?xml version="1.0" encoding="utf-8"?>
<p:sld xmlns:p="http://schemas.openxmlformats.org/presentationml/2006/main" xmlns:a="http://schemas.openxmlformats.org/drawingml/2006/main" xmlns:r="http://schemas.openxmlformats.org/officeDocument/2006/relationships">
  <p:cSld>
    <p:bg>
      <p:bgPr>
        <a:solidFill>
          <a:srgbClr val="004369"/>
        </a:solidFill>
      </p:bgPr>
    </p:bg>
    <p:spTree>
      <p:nvGrpSpPr>
        <p:cNvPr id="1" name=""/>
        <p:cNvGrpSpPr/>
        <p:nvPr/>
      </p:nvGrpSpPr>
      <p:grpSpPr>
        <a:xfrm>
          <a:off x="0" y="0"/>
          <a:ext cx="0" cy="0"/>
          <a:chOff x="0" y="0"/>
          <a:chExt cx="0" cy="0"/>
        </a:xfrm>
      </p:grpSpPr>
      <p:sp>
        <p:nvSpPr>
          <p:cNvPr name="Freeform 2" id="2"/>
          <p:cNvSpPr/>
          <p:nvPr/>
        </p:nvSpPr>
        <p:spPr>
          <a:xfrm flipH="false" flipV="false" rot="0">
            <a:off x="8172168" y="957314"/>
            <a:ext cx="9693912" cy="5440081"/>
          </a:xfrm>
          <a:custGeom>
            <a:avLst/>
            <a:gdLst/>
            <a:ahLst/>
            <a:cxnLst/>
            <a:rect r="r" b="b" t="t" l="l"/>
            <a:pathLst>
              <a:path h="5440081" w="9693912">
                <a:moveTo>
                  <a:pt x="0" y="0"/>
                </a:moveTo>
                <a:lnTo>
                  <a:pt x="9693912" y="0"/>
                </a:lnTo>
                <a:lnTo>
                  <a:pt x="9693912" y="5440082"/>
                </a:lnTo>
                <a:lnTo>
                  <a:pt x="0" y="5440082"/>
                </a:lnTo>
                <a:lnTo>
                  <a:pt x="0" y="0"/>
                </a:lnTo>
                <a:close/>
              </a:path>
            </a:pathLst>
          </a:custGeom>
          <a:blipFill>
            <a:blip r:embed="rId3"/>
            <a:stretch>
              <a:fillRect l="-6416" t="-11230" r="-93148" b="-19012"/>
            </a:stretch>
          </a:blipFill>
        </p:spPr>
      </p:sp>
      <p:sp>
        <p:nvSpPr>
          <p:cNvPr name="TextBox 3" id="3"/>
          <p:cNvSpPr txBox="true"/>
          <p:nvPr/>
        </p:nvSpPr>
        <p:spPr>
          <a:xfrm rot="0">
            <a:off x="129351" y="514350"/>
            <a:ext cx="7832995" cy="514350"/>
          </a:xfrm>
          <a:prstGeom prst="rect">
            <a:avLst/>
          </a:prstGeom>
        </p:spPr>
        <p:txBody>
          <a:bodyPr anchor="t" rtlCol="false" tIns="0" lIns="0" bIns="0" rIns="0">
            <a:spAutoFit/>
          </a:bodyPr>
          <a:lstStyle/>
          <a:p>
            <a:pPr algn="l" marL="647702" indent="-323851" lvl="1">
              <a:lnSpc>
                <a:spcPts val="4200"/>
              </a:lnSpc>
              <a:buAutoNum type="arabicPeriod" startAt="1"/>
            </a:pPr>
            <a:r>
              <a:rPr lang="en-US" b="true" sz="3000">
                <a:solidFill>
                  <a:srgbClr val="FFFFFF"/>
                </a:solidFill>
                <a:latin typeface="Open Sans 1 Bold"/>
                <a:ea typeface="Open Sans 1 Bold"/>
                <a:cs typeface="Open Sans 1 Bold"/>
                <a:sym typeface="Open Sans 1 Bold"/>
              </a:rPr>
              <a:t>L’Exfiltration des données</a:t>
            </a:r>
          </a:p>
        </p:txBody>
      </p:sp>
      <p:sp>
        <p:nvSpPr>
          <p:cNvPr name="TextBox 4" id="4"/>
          <p:cNvSpPr txBox="true"/>
          <p:nvPr/>
        </p:nvSpPr>
        <p:spPr>
          <a:xfrm rot="0">
            <a:off x="1262809" y="2978512"/>
            <a:ext cx="6699538" cy="1369112"/>
          </a:xfrm>
          <a:prstGeom prst="rect">
            <a:avLst/>
          </a:prstGeom>
        </p:spPr>
        <p:txBody>
          <a:bodyPr anchor="t" rtlCol="false" tIns="0" lIns="0" bIns="0" rIns="0">
            <a:spAutoFit/>
          </a:bodyPr>
          <a:lstStyle/>
          <a:p>
            <a:pPr algn="l">
              <a:lnSpc>
                <a:spcPts val="2237"/>
              </a:lnSpc>
              <a:spcBef>
                <a:spcPct val="0"/>
              </a:spcBef>
            </a:pPr>
            <a:r>
              <a:rPr lang="en-US" b="true" sz="1597">
                <a:solidFill>
                  <a:srgbClr val="FFFFFF"/>
                </a:solidFill>
                <a:latin typeface="Montserrat Bold"/>
                <a:ea typeface="Montserrat Bold"/>
                <a:cs typeface="Montserrat Bold"/>
                <a:sym typeface="Montserrat Bold"/>
              </a:rPr>
              <a:t>Source: Antigoni</a:t>
            </a:r>
            <a:r>
              <a:rPr lang="en-US" b="true" sz="1597">
                <a:solidFill>
                  <a:srgbClr val="FFFFFF"/>
                </a:solidFill>
                <a:latin typeface="Montserrat Bold"/>
                <a:ea typeface="Montserrat Bold"/>
                <a:cs typeface="Montserrat Bold"/>
                <a:sym typeface="Montserrat Bold"/>
              </a:rPr>
              <a:t> Kruti — Northumbria University, Londres, Royaume-Uni </a:t>
            </a:r>
          </a:p>
          <a:p>
            <a:pPr algn="l">
              <a:lnSpc>
                <a:spcPts val="2237"/>
              </a:lnSpc>
              <a:spcBef>
                <a:spcPct val="0"/>
              </a:spcBef>
            </a:pPr>
            <a:r>
              <a:rPr lang="en-US" b="true" sz="1597">
                <a:solidFill>
                  <a:srgbClr val="FFFFFF"/>
                </a:solidFill>
                <a:latin typeface="Montserrat Bold"/>
                <a:ea typeface="Montserrat Bold"/>
                <a:cs typeface="Montserrat Bold"/>
                <a:sym typeface="Montserrat Bold"/>
              </a:rPr>
              <a:t>Usman Butt — Faculté d'ingénierie et d'environnement, Northumbria University, Londres,</a:t>
            </a:r>
          </a:p>
          <a:p>
            <a:pPr algn="l">
              <a:lnSpc>
                <a:spcPts val="2237"/>
              </a:lnSpc>
              <a:spcBef>
                <a:spcPct val="0"/>
              </a:spcBef>
            </a:pPr>
          </a:p>
        </p:txBody>
      </p:sp>
    </p:spTree>
  </p:cSld>
  <p:clrMapOvr>
    <a:masterClrMapping/>
  </p:clrMapOvr>
</p:sld>
</file>

<file path=ppt/slides/slide29.xml><?xml version="1.0" encoding="utf-8"?>
<p:sld xmlns:p="http://schemas.openxmlformats.org/presentationml/2006/main" xmlns:a="http://schemas.openxmlformats.org/drawingml/2006/main" xmlns:r="http://schemas.openxmlformats.org/officeDocument/2006/relationships">
  <p:cSld>
    <p:bg>
      <p:bgPr>
        <a:solidFill>
          <a:srgbClr val="004369"/>
        </a:solidFill>
      </p:bgPr>
    </p:bg>
    <p:spTree>
      <p:nvGrpSpPr>
        <p:cNvPr id="1" name=""/>
        <p:cNvGrpSpPr/>
        <p:nvPr/>
      </p:nvGrpSpPr>
      <p:grpSpPr>
        <a:xfrm>
          <a:off x="0" y="0"/>
          <a:ext cx="0" cy="0"/>
          <a:chOff x="0" y="0"/>
          <a:chExt cx="0" cy="0"/>
        </a:xfrm>
      </p:grpSpPr>
      <p:grpSp>
        <p:nvGrpSpPr>
          <p:cNvPr name="Group 2" id="2"/>
          <p:cNvGrpSpPr/>
          <p:nvPr/>
        </p:nvGrpSpPr>
        <p:grpSpPr>
          <a:xfrm rot="0">
            <a:off x="14055586" y="2666406"/>
            <a:ext cx="3696601" cy="5166249"/>
            <a:chOff x="0" y="0"/>
            <a:chExt cx="4507230" cy="6299158"/>
          </a:xfrm>
        </p:grpSpPr>
        <p:sp>
          <p:nvSpPr>
            <p:cNvPr name="Freeform 3" id="3"/>
            <p:cNvSpPr/>
            <p:nvPr/>
          </p:nvSpPr>
          <p:spPr>
            <a:xfrm flipH="false" flipV="false" rot="0">
              <a:off x="0" y="0"/>
              <a:ext cx="4505960" cy="6299158"/>
            </a:xfrm>
            <a:custGeom>
              <a:avLst/>
              <a:gdLst/>
              <a:ahLst/>
              <a:cxnLst/>
              <a:rect r="r" b="b" t="t" l="l"/>
              <a:pathLst>
                <a:path h="6299158" w="4505960">
                  <a:moveTo>
                    <a:pt x="0" y="556846"/>
                  </a:moveTo>
                  <a:lnTo>
                    <a:pt x="0" y="3929415"/>
                  </a:lnTo>
                  <a:cubicBezTo>
                    <a:pt x="0" y="4238074"/>
                    <a:pt x="252730" y="4487520"/>
                    <a:pt x="562610" y="4486261"/>
                  </a:cubicBezTo>
                  <a:cubicBezTo>
                    <a:pt x="873760" y="4485001"/>
                    <a:pt x="1126490" y="4735707"/>
                    <a:pt x="1125220" y="5044366"/>
                  </a:cubicBezTo>
                  <a:lnTo>
                    <a:pt x="1123950" y="5741053"/>
                  </a:lnTo>
                  <a:cubicBezTo>
                    <a:pt x="1123950" y="6049712"/>
                    <a:pt x="1375410" y="6299158"/>
                    <a:pt x="1685290" y="6299158"/>
                  </a:cubicBezTo>
                  <a:lnTo>
                    <a:pt x="3944620" y="6299158"/>
                  </a:lnTo>
                  <a:cubicBezTo>
                    <a:pt x="4254500" y="6299158"/>
                    <a:pt x="4505960" y="6049712"/>
                    <a:pt x="4505960" y="5742313"/>
                  </a:cubicBezTo>
                  <a:lnTo>
                    <a:pt x="4505960" y="2658245"/>
                  </a:lnTo>
                  <a:cubicBezTo>
                    <a:pt x="4505960" y="2474309"/>
                    <a:pt x="4414520" y="2302972"/>
                    <a:pt x="4262120" y="2199666"/>
                  </a:cubicBezTo>
                  <a:lnTo>
                    <a:pt x="1184910" y="98267"/>
                  </a:lnTo>
                  <a:cubicBezTo>
                    <a:pt x="1090930" y="34015"/>
                    <a:pt x="980440" y="0"/>
                    <a:pt x="866140" y="0"/>
                  </a:cubicBezTo>
                  <a:lnTo>
                    <a:pt x="561340" y="0"/>
                  </a:lnTo>
                  <a:cubicBezTo>
                    <a:pt x="251460" y="0"/>
                    <a:pt x="0" y="249447"/>
                    <a:pt x="0" y="556846"/>
                  </a:cubicBezTo>
                  <a:close/>
                </a:path>
              </a:pathLst>
            </a:custGeom>
            <a:blipFill>
              <a:blip r:embed="rId2"/>
              <a:stretch>
                <a:fillRect l="-59429" t="0" r="-59429" b="0"/>
              </a:stretch>
            </a:blipFill>
          </p:spPr>
        </p:sp>
      </p:grpSp>
      <p:grpSp>
        <p:nvGrpSpPr>
          <p:cNvPr name="Group 4" id="4"/>
          <p:cNvGrpSpPr/>
          <p:nvPr/>
        </p:nvGrpSpPr>
        <p:grpSpPr>
          <a:xfrm rot="0">
            <a:off x="14745620" y="-1468720"/>
            <a:ext cx="3398056" cy="5869635"/>
            <a:chOff x="0" y="0"/>
            <a:chExt cx="3944163" cy="6812952"/>
          </a:xfrm>
        </p:grpSpPr>
        <p:sp>
          <p:nvSpPr>
            <p:cNvPr name="Freeform 5" id="5"/>
            <p:cNvSpPr/>
            <p:nvPr/>
          </p:nvSpPr>
          <p:spPr>
            <a:xfrm flipH="false" flipV="false" rot="0">
              <a:off x="0" y="0"/>
              <a:ext cx="3944163" cy="6808098"/>
            </a:xfrm>
            <a:custGeom>
              <a:avLst/>
              <a:gdLst/>
              <a:ahLst/>
              <a:cxnLst/>
              <a:rect r="r" b="b" t="t" l="l"/>
              <a:pathLst>
                <a:path h="6808098" w="3944163">
                  <a:moveTo>
                    <a:pt x="0" y="585914"/>
                  </a:moveTo>
                  <a:lnTo>
                    <a:pt x="0" y="4241743"/>
                  </a:lnTo>
                  <a:cubicBezTo>
                    <a:pt x="0" y="4433869"/>
                    <a:pt x="91632" y="4615093"/>
                    <a:pt x="247008" y="4724100"/>
                  </a:cubicBezTo>
                  <a:lnTo>
                    <a:pt x="3047762" y="6708032"/>
                  </a:lnTo>
                  <a:cubicBezTo>
                    <a:pt x="3426242" y="6965352"/>
                    <a:pt x="3944163" y="6698494"/>
                    <a:pt x="3944163" y="6225675"/>
                  </a:cubicBezTo>
                  <a:lnTo>
                    <a:pt x="3944163" y="585914"/>
                  </a:lnTo>
                  <a:cubicBezTo>
                    <a:pt x="3944163" y="261617"/>
                    <a:pt x="3687859" y="0"/>
                    <a:pt x="3373122" y="0"/>
                  </a:cubicBezTo>
                  <a:lnTo>
                    <a:pt x="571040" y="0"/>
                  </a:lnTo>
                  <a:cubicBezTo>
                    <a:pt x="256304" y="0"/>
                    <a:pt x="0" y="262980"/>
                    <a:pt x="0" y="585914"/>
                  </a:cubicBezTo>
                  <a:close/>
                </a:path>
              </a:pathLst>
            </a:custGeom>
            <a:blipFill>
              <a:blip r:embed="rId3"/>
              <a:stretch>
                <a:fillRect l="-84677" t="0" r="-84677" b="0"/>
              </a:stretch>
            </a:blipFill>
          </p:spPr>
        </p:sp>
      </p:grpSp>
      <p:sp>
        <p:nvSpPr>
          <p:cNvPr name="TextBox 6" id="6"/>
          <p:cNvSpPr txBox="true"/>
          <p:nvPr/>
        </p:nvSpPr>
        <p:spPr>
          <a:xfrm rot="0">
            <a:off x="358858" y="2253760"/>
            <a:ext cx="11610175" cy="8213090"/>
          </a:xfrm>
          <a:prstGeom prst="rect">
            <a:avLst/>
          </a:prstGeom>
        </p:spPr>
        <p:txBody>
          <a:bodyPr anchor="t" rtlCol="false" tIns="0" lIns="0" bIns="0" rIns="0">
            <a:spAutoFit/>
          </a:bodyPr>
          <a:lstStyle/>
          <a:p>
            <a:pPr algn="l" marL="626112" indent="-313056" lvl="1">
              <a:lnSpc>
                <a:spcPts val="4060"/>
              </a:lnSpc>
              <a:buFont typeface="Arial"/>
              <a:buChar char="•"/>
            </a:pPr>
            <a:r>
              <a:rPr lang="en-US" b="true" sz="2900">
                <a:solidFill>
                  <a:srgbClr val="FFFFFF"/>
                </a:solidFill>
                <a:latin typeface="Open Sans 1 Bold"/>
                <a:ea typeface="Open Sans 1 Bold"/>
                <a:cs typeface="Open Sans 1 Bold"/>
                <a:sym typeface="Open Sans 1 Bold"/>
              </a:rPr>
              <a:t>L'accusation officielle : LA RUSSIE</a:t>
            </a:r>
            <a:r>
              <a:rPr lang="en-US" sz="2900">
                <a:solidFill>
                  <a:srgbClr val="FFFFFF"/>
                </a:solidFill>
                <a:latin typeface="Open Sans 1"/>
                <a:ea typeface="Open Sans 1"/>
                <a:cs typeface="Open Sans 1"/>
                <a:sym typeface="Open Sans 1"/>
              </a:rPr>
              <a:t>. En janvier 2021, les principales agences américaines — le FBI, la NS</a:t>
            </a:r>
            <a:r>
              <a:rPr lang="en-US" sz="2900">
                <a:solidFill>
                  <a:srgbClr val="FFFFFF"/>
                </a:solidFill>
                <a:latin typeface="Open Sans 1"/>
                <a:ea typeface="Open Sans 1"/>
                <a:cs typeface="Open Sans 1"/>
                <a:sym typeface="Open Sans 1"/>
              </a:rPr>
              <a:t>A, la CISA (l'agence de cybersécurité) ont publié une déclaration conjointe attribuant l'attaque à un acteur "probablement d'origine russe".</a:t>
            </a:r>
          </a:p>
          <a:p>
            <a:pPr algn="l">
              <a:lnSpc>
                <a:spcPts val="4060"/>
              </a:lnSpc>
            </a:pPr>
          </a:p>
          <a:p>
            <a:pPr algn="l" marL="626112" indent="-313056" lvl="1">
              <a:lnSpc>
                <a:spcPts val="4060"/>
              </a:lnSpc>
              <a:buFont typeface="Arial"/>
              <a:buChar char="•"/>
            </a:pPr>
            <a:r>
              <a:rPr lang="en-US" b="true" sz="2900">
                <a:solidFill>
                  <a:srgbClr val="FFFFFF"/>
                </a:solidFill>
                <a:latin typeface="Open Sans 1 Bold"/>
                <a:ea typeface="Open Sans 1 Bold"/>
                <a:cs typeface="Open Sans 1 Bold"/>
                <a:sym typeface="Open Sans 1 Bold"/>
              </a:rPr>
              <a:t>Le groupe soupçonné</a:t>
            </a:r>
            <a:r>
              <a:rPr lang="en-US" sz="2900">
                <a:solidFill>
                  <a:srgbClr val="FFFFFF"/>
                </a:solidFill>
                <a:latin typeface="Open Sans 1"/>
                <a:ea typeface="Open Sans 1"/>
                <a:cs typeface="Open Sans 1"/>
                <a:sym typeface="Open Sans 1"/>
              </a:rPr>
              <a:t> : </a:t>
            </a:r>
            <a:r>
              <a:rPr lang="en-US" b="true" sz="2900">
                <a:solidFill>
                  <a:srgbClr val="FFFFFF"/>
                </a:solidFill>
                <a:latin typeface="Open Sans 1 Bold"/>
                <a:ea typeface="Open Sans 1 Bold"/>
                <a:cs typeface="Open Sans 1 Bold"/>
                <a:sym typeface="Open Sans 1 Bold"/>
              </a:rPr>
              <a:t>APT29, alias "Cozy Bear"</a:t>
            </a:r>
            <a:r>
              <a:rPr lang="en-US" sz="2900">
                <a:solidFill>
                  <a:srgbClr val="FFFFFF"/>
                </a:solidFill>
                <a:latin typeface="Open Sans 1"/>
                <a:ea typeface="Open Sans 1"/>
                <a:cs typeface="Open Sans 1"/>
                <a:sym typeface="Open Sans 1"/>
              </a:rPr>
              <a:t>. Ce groupe russe est connu de longue date (il était déjà soupçonné dans le piratage du Parti démocrate américain en 2016). </a:t>
            </a:r>
          </a:p>
          <a:p>
            <a:pPr algn="l">
              <a:lnSpc>
                <a:spcPts val="4060"/>
              </a:lnSpc>
            </a:pPr>
          </a:p>
          <a:p>
            <a:pPr algn="l" marL="626112" indent="-313056" lvl="1">
              <a:lnSpc>
                <a:spcPts val="4060"/>
              </a:lnSpc>
              <a:buFont typeface="Arial"/>
              <a:buChar char="•"/>
            </a:pPr>
            <a:r>
              <a:rPr lang="en-US" b="true" sz="2900">
                <a:solidFill>
                  <a:srgbClr val="FFFFFF"/>
                </a:solidFill>
                <a:latin typeface="Open Sans 1 Bold"/>
                <a:ea typeface="Open Sans 1 Bold"/>
                <a:cs typeface="Open Sans 1 Bold"/>
                <a:sym typeface="Open Sans 1 Bold"/>
              </a:rPr>
              <a:t>Les suites diplomatiques :</a:t>
            </a:r>
            <a:r>
              <a:rPr lang="en-US" sz="2900">
                <a:solidFill>
                  <a:srgbClr val="FFFFFF"/>
                </a:solidFill>
                <a:latin typeface="Open Sans 1"/>
                <a:ea typeface="Open Sans 1"/>
                <a:cs typeface="Open Sans 1"/>
                <a:sym typeface="Open Sans 1"/>
              </a:rPr>
              <a:t> En avril 2021, les États-Unis ont officiellement confirmé cette attribution et réagi : expulsion de 10 diplomates russes et sanctions économiques contre la Russie.</a:t>
            </a:r>
          </a:p>
          <a:p>
            <a:pPr algn="l" marL="626112" indent="-313056" lvl="1">
              <a:lnSpc>
                <a:spcPts val="4060"/>
              </a:lnSpc>
              <a:buFont typeface="Arial"/>
              <a:buChar char="•"/>
            </a:pPr>
            <a:r>
              <a:rPr lang="en-US" sz="2900">
                <a:solidFill>
                  <a:srgbClr val="FFFFFF"/>
                </a:solidFill>
                <a:latin typeface="Open Sans 1"/>
                <a:ea typeface="Open Sans 1"/>
                <a:cs typeface="Open Sans 1"/>
                <a:sym typeface="Open Sans 1"/>
              </a:rPr>
              <a:t>La position russe: Moscou a démenti toute implication dans l'attaque.</a:t>
            </a:r>
          </a:p>
          <a:p>
            <a:pPr algn="l">
              <a:lnSpc>
                <a:spcPts val="4060"/>
              </a:lnSpc>
            </a:pPr>
          </a:p>
        </p:txBody>
      </p:sp>
      <p:sp>
        <p:nvSpPr>
          <p:cNvPr name="TextBox 7" id="7"/>
          <p:cNvSpPr txBox="true"/>
          <p:nvPr/>
        </p:nvSpPr>
        <p:spPr>
          <a:xfrm rot="0">
            <a:off x="1232003" y="1376081"/>
            <a:ext cx="7779721" cy="496388"/>
          </a:xfrm>
          <a:prstGeom prst="rect">
            <a:avLst/>
          </a:prstGeom>
        </p:spPr>
        <p:txBody>
          <a:bodyPr anchor="t" rtlCol="false" tIns="0" lIns="0" bIns="0" rIns="0">
            <a:spAutoFit/>
          </a:bodyPr>
          <a:lstStyle/>
          <a:p>
            <a:pPr algn="ctr">
              <a:lnSpc>
                <a:spcPts val="4039"/>
              </a:lnSpc>
            </a:pPr>
            <a:r>
              <a:rPr lang="en-US" b="true" sz="2885" i="true">
                <a:solidFill>
                  <a:srgbClr val="FFFFFF"/>
                </a:solidFill>
                <a:latin typeface="Open Sans 1 Bold Italics"/>
                <a:ea typeface="Open Sans 1 Bold Italics"/>
                <a:cs typeface="Open Sans 1 Bold Italics"/>
                <a:sym typeface="Open Sans 1 Bold Italics"/>
              </a:rPr>
              <a:t>L'</a:t>
            </a:r>
            <a:r>
              <a:rPr lang="en-US" b="true" sz="2885" i="true">
                <a:solidFill>
                  <a:srgbClr val="FFFFFF"/>
                </a:solidFill>
                <a:latin typeface="Open Sans 1 Bold Italics"/>
                <a:ea typeface="Open Sans 1 Bold Italics"/>
                <a:cs typeface="Open Sans 1 Bold Italics"/>
                <a:sym typeface="Open Sans 1 Bold Italics"/>
              </a:rPr>
              <a:t>ATTRIBUTION — Qui est derrière l'attaque ?</a:t>
            </a:r>
          </a:p>
        </p:txBody>
      </p:sp>
      <p:grpSp>
        <p:nvGrpSpPr>
          <p:cNvPr name="Group 8" id="8"/>
          <p:cNvGrpSpPr/>
          <p:nvPr/>
        </p:nvGrpSpPr>
        <p:grpSpPr>
          <a:xfrm rot="0">
            <a:off x="12211588" y="6388880"/>
            <a:ext cx="2691698" cy="3501937"/>
            <a:chOff x="0" y="0"/>
            <a:chExt cx="8854150" cy="11519375"/>
          </a:xfrm>
        </p:grpSpPr>
        <p:sp>
          <p:nvSpPr>
            <p:cNvPr name="Freeform 9" id="9"/>
            <p:cNvSpPr/>
            <p:nvPr/>
          </p:nvSpPr>
          <p:spPr>
            <a:xfrm flipH="false" flipV="false" rot="0">
              <a:off x="0" y="0"/>
              <a:ext cx="8854149" cy="11466140"/>
            </a:xfrm>
            <a:custGeom>
              <a:avLst/>
              <a:gdLst/>
              <a:ahLst/>
              <a:cxnLst/>
              <a:rect r="r" b="b" t="t" l="l"/>
              <a:pathLst>
                <a:path h="11466140" w="8854149">
                  <a:moveTo>
                    <a:pt x="0" y="990666"/>
                  </a:moveTo>
                  <a:lnTo>
                    <a:pt x="0" y="7171962"/>
                  </a:lnTo>
                  <a:cubicBezTo>
                    <a:pt x="0" y="7496809"/>
                    <a:pt x="205702" y="7803224"/>
                    <a:pt x="554502" y="7987534"/>
                  </a:cubicBezTo>
                  <a:lnTo>
                    <a:pt x="6841843" y="11341976"/>
                  </a:lnTo>
                  <a:cubicBezTo>
                    <a:pt x="7691484" y="11671774"/>
                    <a:pt x="8854149" y="11325849"/>
                    <a:pt x="8854149" y="10526405"/>
                  </a:cubicBezTo>
                  <a:lnTo>
                    <a:pt x="8854149" y="990666"/>
                  </a:lnTo>
                  <a:cubicBezTo>
                    <a:pt x="8854149" y="442344"/>
                    <a:pt x="8278779" y="0"/>
                    <a:pt x="7572236" y="0"/>
                  </a:cubicBezTo>
                  <a:lnTo>
                    <a:pt x="1281914" y="0"/>
                  </a:lnTo>
                  <a:cubicBezTo>
                    <a:pt x="575371" y="0"/>
                    <a:pt x="0" y="444648"/>
                    <a:pt x="0" y="990666"/>
                  </a:cubicBezTo>
                  <a:close/>
                </a:path>
              </a:pathLst>
            </a:custGeom>
            <a:blipFill>
              <a:blip r:embed="rId4"/>
              <a:stretch>
                <a:fillRect l="-47185" t="0" r="-47185" b="0"/>
              </a:stretch>
            </a:blipFill>
          </p:spPr>
        </p:sp>
      </p:grpSp>
      <p:sp>
        <p:nvSpPr>
          <p:cNvPr name="TextBox 10" id="10"/>
          <p:cNvSpPr txBox="true"/>
          <p:nvPr/>
        </p:nvSpPr>
        <p:spPr>
          <a:xfrm rot="0">
            <a:off x="1028700" y="318180"/>
            <a:ext cx="7983025" cy="676610"/>
          </a:xfrm>
          <a:prstGeom prst="rect">
            <a:avLst/>
          </a:prstGeom>
        </p:spPr>
        <p:txBody>
          <a:bodyPr anchor="t" rtlCol="false" tIns="0" lIns="0" bIns="0" rIns="0">
            <a:spAutoFit/>
          </a:bodyPr>
          <a:lstStyle/>
          <a:p>
            <a:pPr algn="l">
              <a:lnSpc>
                <a:spcPts val="5400"/>
              </a:lnSpc>
            </a:pPr>
            <a:r>
              <a:rPr lang="en-US" sz="4500" b="true">
                <a:solidFill>
                  <a:srgbClr val="FFFFFF"/>
                </a:solidFill>
                <a:latin typeface="Montserrat Bold"/>
                <a:ea typeface="Montserrat Bold"/>
                <a:cs typeface="Montserrat Bold"/>
                <a:sym typeface="Montserrat Bold"/>
              </a:rPr>
              <a:t> 5. L’attribution et l’impact</a:t>
            </a:r>
          </a:p>
        </p:txBody>
      </p:sp>
    </p:spTree>
  </p:cSld>
  <p:clrMapOvr>
    <a:masterClrMapping/>
  </p:clrMapOvr>
</p:sld>
</file>

<file path=ppt/slides/slide30.xml><?xml version="1.0" encoding="utf-8"?>
<p:sld xmlns:p="http://schemas.openxmlformats.org/presentationml/2006/main" xmlns:a="http://schemas.openxmlformats.org/drawingml/2006/main" xmlns:r="http://schemas.openxmlformats.org/officeDocument/2006/relationships">
  <p:cSld>
    <p:bg>
      <p:bgPr>
        <a:solidFill>
          <a:srgbClr val="004369"/>
        </a:solidFill>
      </p:bgPr>
    </p:bg>
    <p:spTree>
      <p:nvGrpSpPr>
        <p:cNvPr id="1" name=""/>
        <p:cNvGrpSpPr/>
        <p:nvPr/>
      </p:nvGrpSpPr>
      <p:grpSpPr>
        <a:xfrm>
          <a:off x="0" y="0"/>
          <a:ext cx="0" cy="0"/>
          <a:chOff x="0" y="0"/>
          <a:chExt cx="0" cy="0"/>
        </a:xfrm>
      </p:grpSpPr>
      <p:grpSp>
        <p:nvGrpSpPr>
          <p:cNvPr name="Group 2" id="2"/>
          <p:cNvGrpSpPr/>
          <p:nvPr/>
        </p:nvGrpSpPr>
        <p:grpSpPr>
          <a:xfrm rot="0">
            <a:off x="-649898" y="-1852071"/>
            <a:ext cx="19238004" cy="5246370"/>
            <a:chOff x="0" y="0"/>
            <a:chExt cx="2980470" cy="812800"/>
          </a:xfrm>
        </p:grpSpPr>
        <p:sp>
          <p:nvSpPr>
            <p:cNvPr name="Freeform 3" id="3"/>
            <p:cNvSpPr/>
            <p:nvPr/>
          </p:nvSpPr>
          <p:spPr>
            <a:xfrm flipH="false" flipV="false" rot="0">
              <a:off x="0" y="0"/>
              <a:ext cx="2980470" cy="812800"/>
            </a:xfrm>
            <a:custGeom>
              <a:avLst/>
              <a:gdLst/>
              <a:ahLst/>
              <a:cxnLst/>
              <a:rect r="r" b="b" t="t" l="l"/>
              <a:pathLst>
                <a:path h="812800" w="2980470">
                  <a:moveTo>
                    <a:pt x="9256" y="0"/>
                  </a:moveTo>
                  <a:lnTo>
                    <a:pt x="2971214" y="0"/>
                  </a:lnTo>
                  <a:cubicBezTo>
                    <a:pt x="2976326" y="0"/>
                    <a:pt x="2980470" y="4144"/>
                    <a:pt x="2980470" y="9256"/>
                  </a:cubicBezTo>
                  <a:lnTo>
                    <a:pt x="2980470" y="803544"/>
                  </a:lnTo>
                  <a:cubicBezTo>
                    <a:pt x="2980470" y="805999"/>
                    <a:pt x="2979495" y="808353"/>
                    <a:pt x="2977759" y="810089"/>
                  </a:cubicBezTo>
                  <a:cubicBezTo>
                    <a:pt x="2976023" y="811825"/>
                    <a:pt x="2973669" y="812800"/>
                    <a:pt x="2971214" y="812800"/>
                  </a:cubicBezTo>
                  <a:lnTo>
                    <a:pt x="9256" y="812800"/>
                  </a:lnTo>
                  <a:cubicBezTo>
                    <a:pt x="4144" y="812800"/>
                    <a:pt x="0" y="808656"/>
                    <a:pt x="0" y="803544"/>
                  </a:cubicBezTo>
                  <a:lnTo>
                    <a:pt x="0" y="9256"/>
                  </a:lnTo>
                  <a:cubicBezTo>
                    <a:pt x="0" y="4144"/>
                    <a:pt x="4144" y="0"/>
                    <a:pt x="9256" y="0"/>
                  </a:cubicBezTo>
                  <a:close/>
                </a:path>
              </a:pathLst>
            </a:custGeom>
            <a:blipFill>
              <a:blip r:embed="rId2"/>
              <a:stretch>
                <a:fillRect l="0" t="-53472" r="0" b="-53472"/>
              </a:stretch>
            </a:blipFill>
          </p:spPr>
        </p:sp>
      </p:grpSp>
      <p:sp>
        <p:nvSpPr>
          <p:cNvPr name="TextBox 4" id="4"/>
          <p:cNvSpPr txBox="true"/>
          <p:nvPr/>
        </p:nvSpPr>
        <p:spPr>
          <a:xfrm rot="0">
            <a:off x="5259275" y="3548001"/>
            <a:ext cx="6084094" cy="580389"/>
          </a:xfrm>
          <a:prstGeom prst="rect">
            <a:avLst/>
          </a:prstGeom>
        </p:spPr>
        <p:txBody>
          <a:bodyPr anchor="t" rtlCol="false" tIns="0" lIns="0" bIns="0" rIns="0">
            <a:spAutoFit/>
          </a:bodyPr>
          <a:lstStyle/>
          <a:p>
            <a:pPr algn="ctr">
              <a:lnSpc>
                <a:spcPts val="4760"/>
              </a:lnSpc>
              <a:spcBef>
                <a:spcPct val="0"/>
              </a:spcBef>
            </a:pPr>
            <a:r>
              <a:rPr lang="en-US" b="true" sz="3400" i="true">
                <a:solidFill>
                  <a:srgbClr val="FFFFFF"/>
                </a:solidFill>
                <a:latin typeface="Canva Sans Bold Italics"/>
                <a:ea typeface="Canva Sans Bold Italics"/>
                <a:cs typeface="Canva Sans Bold Italics"/>
                <a:sym typeface="Canva Sans Bold Italics"/>
              </a:rPr>
              <a:t>L'IMPACT — QUELS DÉGÂTS ?</a:t>
            </a:r>
          </a:p>
        </p:txBody>
      </p:sp>
      <p:sp>
        <p:nvSpPr>
          <p:cNvPr name="TextBox 5" id="5"/>
          <p:cNvSpPr txBox="true"/>
          <p:nvPr/>
        </p:nvSpPr>
        <p:spPr>
          <a:xfrm rot="0">
            <a:off x="213451" y="4179018"/>
            <a:ext cx="17861098" cy="1526539"/>
          </a:xfrm>
          <a:prstGeom prst="rect">
            <a:avLst/>
          </a:prstGeom>
        </p:spPr>
        <p:txBody>
          <a:bodyPr anchor="t" rtlCol="false" tIns="0" lIns="0" bIns="0" rIns="0">
            <a:spAutoFit/>
          </a:bodyPr>
          <a:lstStyle/>
          <a:p>
            <a:pPr algn="l" marL="626122" indent="-313061" lvl="1">
              <a:lnSpc>
                <a:spcPts val="4060"/>
              </a:lnSpc>
              <a:buFont typeface="Arial"/>
              <a:buChar char="•"/>
            </a:pPr>
            <a:r>
              <a:rPr lang="en-US" b="true" sz="2900" i="true">
                <a:solidFill>
                  <a:srgbClr val="FFFFFF"/>
                </a:solidFill>
                <a:latin typeface="Canva Sans Bold Italics"/>
                <a:ea typeface="Canva Sans Bold Italics"/>
                <a:cs typeface="Canva Sans Bold Italics"/>
                <a:sym typeface="Canva Sans Bold Italics"/>
              </a:rPr>
              <a:t>L'AMPLEUR :</a:t>
            </a:r>
            <a:r>
              <a:rPr lang="en-US" sz="2900">
                <a:solidFill>
                  <a:srgbClr val="FFFFFF"/>
                </a:solidFill>
                <a:latin typeface="Canva Sans"/>
                <a:ea typeface="Canva Sans"/>
                <a:cs typeface="Canva Sans"/>
                <a:sym typeface="Canva Sans"/>
              </a:rPr>
              <a:t> environ 18 000 victimes potentielles. Sur les quelque 33 000 clients utilisant Orion, près de 18 000 organisations ont installé la mise à jour piégée, ouvrant une porte dérobée dans leurs systèmes. </a:t>
            </a:r>
          </a:p>
        </p:txBody>
      </p:sp>
      <p:sp>
        <p:nvSpPr>
          <p:cNvPr name="TextBox 6" id="6"/>
          <p:cNvSpPr txBox="true"/>
          <p:nvPr/>
        </p:nvSpPr>
        <p:spPr>
          <a:xfrm rot="0">
            <a:off x="213451" y="5753182"/>
            <a:ext cx="16552962" cy="3583940"/>
          </a:xfrm>
          <a:prstGeom prst="rect">
            <a:avLst/>
          </a:prstGeom>
        </p:spPr>
        <p:txBody>
          <a:bodyPr anchor="t" rtlCol="false" tIns="0" lIns="0" bIns="0" rIns="0">
            <a:spAutoFit/>
          </a:bodyPr>
          <a:lstStyle/>
          <a:p>
            <a:pPr algn="l" marL="626112" indent="-313056" lvl="1">
              <a:lnSpc>
                <a:spcPts val="4060"/>
              </a:lnSpc>
              <a:buFont typeface="Arial"/>
              <a:buChar char="•"/>
            </a:pPr>
            <a:r>
              <a:rPr lang="en-US" b="true" sz="2900">
                <a:solidFill>
                  <a:srgbClr val="FFFFFF"/>
                </a:solidFill>
                <a:latin typeface="Open Sans 1 Bold"/>
                <a:ea typeface="Open Sans 1 Bold"/>
                <a:cs typeface="Open Sans 1 Bold"/>
                <a:sym typeface="Open Sans 1 Bold"/>
              </a:rPr>
              <a:t>Des victimes de très ha</a:t>
            </a:r>
            <a:r>
              <a:rPr lang="en-US" b="true" sz="2900">
                <a:solidFill>
                  <a:srgbClr val="FFFFFF"/>
                </a:solidFill>
                <a:latin typeface="Open Sans 1 Bold"/>
                <a:ea typeface="Open Sans 1 Bold"/>
                <a:cs typeface="Open Sans 1 Bold"/>
                <a:sym typeface="Open Sans 1 Bold"/>
              </a:rPr>
              <a:t>ut niveau:</a:t>
            </a:r>
            <a:r>
              <a:rPr lang="en-US" sz="2900">
                <a:solidFill>
                  <a:srgbClr val="FFFFFF"/>
                </a:solidFill>
                <a:latin typeface="Open Sans 1"/>
                <a:ea typeface="Open Sans 1"/>
                <a:cs typeface="Open Sans 1"/>
                <a:sym typeface="Open Sans 1"/>
              </a:rPr>
              <a:t> Parmi les organisations réellement infiltrées et espionnées :</a:t>
            </a:r>
          </a:p>
          <a:p>
            <a:pPr algn="l">
              <a:lnSpc>
                <a:spcPts val="4060"/>
              </a:lnSpc>
            </a:pPr>
            <a:r>
              <a:rPr lang="en-US" sz="2900">
                <a:solidFill>
                  <a:srgbClr val="FFFFFF"/>
                </a:solidFill>
                <a:latin typeface="Open Sans 1"/>
                <a:ea typeface="Open Sans 1"/>
                <a:cs typeface="Open Sans 1"/>
                <a:sym typeface="Open Sans 1"/>
              </a:rPr>
              <a:t>                               - </a:t>
            </a:r>
            <a:r>
              <a:rPr lang="en-US" b="true" sz="2900">
                <a:solidFill>
                  <a:srgbClr val="FFFFFF"/>
                </a:solidFill>
                <a:latin typeface="Open Sans 1 Bold"/>
                <a:ea typeface="Open Sans 1 Bold"/>
                <a:cs typeface="Open Sans 1 Bold"/>
                <a:sym typeface="Open Sans 1 Bold"/>
              </a:rPr>
              <a:t>Des agences fédérales américaines </a:t>
            </a:r>
            <a:r>
              <a:rPr lang="en-US" sz="2900">
                <a:solidFill>
                  <a:srgbClr val="FFFFFF"/>
                </a:solidFill>
                <a:latin typeface="Open Sans 1"/>
                <a:ea typeface="Open Sans 1"/>
                <a:cs typeface="Open Sans 1"/>
                <a:sym typeface="Open Sans 1"/>
              </a:rPr>
              <a:t>: le Trésor, le Commerce, l'Énergie, la Défense, la Sécurité intérieure... </a:t>
            </a:r>
          </a:p>
          <a:p>
            <a:pPr algn="l">
              <a:lnSpc>
                <a:spcPts val="4060"/>
              </a:lnSpc>
            </a:pPr>
            <a:r>
              <a:rPr lang="en-US" sz="2900">
                <a:solidFill>
                  <a:srgbClr val="FFFFFF"/>
                </a:solidFill>
                <a:latin typeface="Open Sans 1"/>
                <a:ea typeface="Open Sans 1"/>
                <a:cs typeface="Open Sans 1"/>
                <a:sym typeface="Open Sans 1"/>
              </a:rPr>
              <a:t>                               - </a:t>
            </a:r>
            <a:r>
              <a:rPr lang="en-US" b="true" sz="2900">
                <a:solidFill>
                  <a:srgbClr val="FFFFFF"/>
                </a:solidFill>
                <a:latin typeface="Open Sans 1 Bold"/>
                <a:ea typeface="Open Sans 1 Bold"/>
                <a:cs typeface="Open Sans 1 Bold"/>
                <a:sym typeface="Open Sans 1 Bold"/>
              </a:rPr>
              <a:t>Des géants de la technologie</a:t>
            </a:r>
            <a:r>
              <a:rPr lang="en-US" sz="2900">
                <a:solidFill>
                  <a:srgbClr val="FFFFFF"/>
                </a:solidFill>
                <a:latin typeface="Open Sans 1"/>
                <a:ea typeface="Open Sans 1"/>
                <a:cs typeface="Open Sans 1"/>
                <a:sym typeface="Open Sans 1"/>
              </a:rPr>
              <a:t> : Microsoft, FireEye qui ont découvert l'attaque.</a:t>
            </a:r>
          </a:p>
          <a:p>
            <a:pPr algn="l">
              <a:lnSpc>
                <a:spcPts val="4060"/>
              </a:lnSpc>
            </a:pPr>
          </a:p>
        </p:txBody>
      </p:sp>
    </p:spTree>
  </p:cSld>
  <p:clrMapOvr>
    <a:masterClrMapping/>
  </p:clrMapOvr>
</p:sld>
</file>

<file path=ppt/slides/slide31.xml><?xml version="1.0" encoding="utf-8"?>
<p:sld xmlns:p="http://schemas.openxmlformats.org/presentationml/2006/main" xmlns:a="http://schemas.openxmlformats.org/drawingml/2006/main" xmlns:r="http://schemas.openxmlformats.org/officeDocument/2006/relationships">
  <p:cSld>
    <p:bg>
      <p:bgPr>
        <a:solidFill>
          <a:srgbClr val="004369"/>
        </a:solidFill>
      </p:bgPr>
    </p:bg>
    <p:spTree>
      <p:nvGrpSpPr>
        <p:cNvPr id="1" name=""/>
        <p:cNvGrpSpPr/>
        <p:nvPr/>
      </p:nvGrpSpPr>
      <p:grpSpPr>
        <a:xfrm>
          <a:off x="0" y="0"/>
          <a:ext cx="0" cy="0"/>
          <a:chOff x="0" y="0"/>
          <a:chExt cx="0" cy="0"/>
        </a:xfrm>
      </p:grpSpPr>
      <p:sp>
        <p:nvSpPr>
          <p:cNvPr name="Freeform 2" id="2"/>
          <p:cNvSpPr/>
          <p:nvPr/>
        </p:nvSpPr>
        <p:spPr>
          <a:xfrm flipH="false" flipV="false" rot="0">
            <a:off x="7433721" y="1619516"/>
            <a:ext cx="10450541" cy="6964735"/>
          </a:xfrm>
          <a:custGeom>
            <a:avLst/>
            <a:gdLst/>
            <a:ahLst/>
            <a:cxnLst/>
            <a:rect r="r" b="b" t="t" l="l"/>
            <a:pathLst>
              <a:path h="6964735" w="10450541">
                <a:moveTo>
                  <a:pt x="0" y="0"/>
                </a:moveTo>
                <a:lnTo>
                  <a:pt x="10450541" y="0"/>
                </a:lnTo>
                <a:lnTo>
                  <a:pt x="10450541" y="6964735"/>
                </a:lnTo>
                <a:lnTo>
                  <a:pt x="0" y="6964735"/>
                </a:lnTo>
                <a:lnTo>
                  <a:pt x="0" y="0"/>
                </a:lnTo>
                <a:close/>
              </a:path>
            </a:pathLst>
          </a:custGeom>
          <a:blipFill>
            <a:blip r:embed="rId2"/>
            <a:stretch>
              <a:fillRect l="-18766" t="0" r="0" b="0"/>
            </a:stretch>
          </a:blipFill>
        </p:spPr>
      </p:sp>
      <p:sp>
        <p:nvSpPr>
          <p:cNvPr name="TextBox 3" id="3"/>
          <p:cNvSpPr txBox="true"/>
          <p:nvPr/>
        </p:nvSpPr>
        <p:spPr>
          <a:xfrm rot="0">
            <a:off x="-251285" y="4248246"/>
            <a:ext cx="8201180" cy="2034317"/>
          </a:xfrm>
          <a:prstGeom prst="rect">
            <a:avLst/>
          </a:prstGeom>
        </p:spPr>
        <p:txBody>
          <a:bodyPr anchor="t" rtlCol="false" tIns="0" lIns="0" bIns="0" rIns="0">
            <a:spAutoFit/>
          </a:bodyPr>
          <a:lstStyle/>
          <a:p>
            <a:pPr algn="ctr">
              <a:lnSpc>
                <a:spcPts val="5332"/>
              </a:lnSpc>
            </a:pPr>
            <a:r>
              <a:rPr lang="en-US" b="true" sz="3809" spc="-76">
                <a:solidFill>
                  <a:srgbClr val="FFFFFF"/>
                </a:solidFill>
                <a:latin typeface="Poppins Bold"/>
                <a:ea typeface="Poppins Bold"/>
                <a:cs typeface="Poppins Bold"/>
                <a:sym typeface="Poppins Bold"/>
              </a:rPr>
              <a:t>V .XZ UTILS : LE CAS D’ECOLE EXCEPTIONNEL</a:t>
            </a:r>
          </a:p>
          <a:p>
            <a:pPr algn="ctr">
              <a:lnSpc>
                <a:spcPts val="5332"/>
              </a:lnSpc>
              <a:spcBef>
                <a:spcPct val="0"/>
              </a:spcBef>
            </a:pPr>
          </a:p>
        </p:txBody>
      </p:sp>
    </p:spTree>
  </p:cSld>
  <p:clrMapOvr>
    <a:masterClrMapping/>
  </p:clrMapOvr>
</p:sld>
</file>

<file path=ppt/slides/slide32.xml><?xml version="1.0" encoding="utf-8"?>
<p:sld xmlns:p="http://schemas.openxmlformats.org/presentationml/2006/main" xmlns:a="http://schemas.openxmlformats.org/drawingml/2006/main" xmlns:r="http://schemas.openxmlformats.org/officeDocument/2006/relationships">
  <p:cSld>
    <p:bg>
      <p:bgPr>
        <a:solidFill>
          <a:srgbClr val="004369"/>
        </a:solidFill>
      </p:bgPr>
    </p:bg>
    <p:spTree>
      <p:nvGrpSpPr>
        <p:cNvPr id="1" name=""/>
        <p:cNvGrpSpPr/>
        <p:nvPr/>
      </p:nvGrpSpPr>
      <p:grpSpPr>
        <a:xfrm>
          <a:off x="0" y="0"/>
          <a:ext cx="0" cy="0"/>
          <a:chOff x="0" y="0"/>
          <a:chExt cx="0" cy="0"/>
        </a:xfrm>
      </p:grpSpPr>
      <p:sp>
        <p:nvSpPr>
          <p:cNvPr name="Freeform 2" id="2"/>
          <p:cNvSpPr/>
          <p:nvPr/>
        </p:nvSpPr>
        <p:spPr>
          <a:xfrm flipH="false" flipV="false" rot="0">
            <a:off x="11494816" y="2511283"/>
            <a:ext cx="6357735" cy="5162672"/>
          </a:xfrm>
          <a:custGeom>
            <a:avLst/>
            <a:gdLst/>
            <a:ahLst/>
            <a:cxnLst/>
            <a:rect r="r" b="b" t="t" l="l"/>
            <a:pathLst>
              <a:path h="5162672" w="6357735">
                <a:moveTo>
                  <a:pt x="0" y="0"/>
                </a:moveTo>
                <a:lnTo>
                  <a:pt x="6357735" y="0"/>
                </a:lnTo>
                <a:lnTo>
                  <a:pt x="6357735" y="5162672"/>
                </a:lnTo>
                <a:lnTo>
                  <a:pt x="0" y="5162672"/>
                </a:lnTo>
                <a:lnTo>
                  <a:pt x="0" y="0"/>
                </a:lnTo>
                <a:close/>
              </a:path>
            </a:pathLst>
          </a:custGeom>
          <a:blipFill>
            <a:blip r:embed="rId3"/>
            <a:stretch>
              <a:fillRect l="0" t="0" r="0" b="0"/>
            </a:stretch>
          </a:blipFill>
        </p:spPr>
      </p:sp>
      <p:sp>
        <p:nvSpPr>
          <p:cNvPr name="TextBox 3" id="3"/>
          <p:cNvSpPr txBox="true"/>
          <p:nvPr/>
        </p:nvSpPr>
        <p:spPr>
          <a:xfrm rot="0">
            <a:off x="129351" y="514350"/>
            <a:ext cx="7832995" cy="514350"/>
          </a:xfrm>
          <a:prstGeom prst="rect">
            <a:avLst/>
          </a:prstGeom>
        </p:spPr>
        <p:txBody>
          <a:bodyPr anchor="t" rtlCol="false" tIns="0" lIns="0" bIns="0" rIns="0">
            <a:spAutoFit/>
          </a:bodyPr>
          <a:lstStyle/>
          <a:p>
            <a:pPr algn="l" marL="647702" indent="-323851" lvl="1">
              <a:lnSpc>
                <a:spcPts val="4200"/>
              </a:lnSpc>
              <a:buAutoNum type="arabicPeriod" startAt="1"/>
            </a:pPr>
            <a:r>
              <a:rPr lang="en-US" b="true" sz="3000">
                <a:solidFill>
                  <a:srgbClr val="FFFFFF"/>
                </a:solidFill>
                <a:latin typeface="Open Sans 1 Bold"/>
                <a:ea typeface="Open Sans 1 Bold"/>
                <a:cs typeface="Open Sans 1 Bold"/>
                <a:sym typeface="Open Sans 1 Bold"/>
              </a:rPr>
              <a:t>C’est quoi XZ utils</a:t>
            </a:r>
          </a:p>
        </p:txBody>
      </p:sp>
      <p:sp>
        <p:nvSpPr>
          <p:cNvPr name="TextBox 4" id="4"/>
          <p:cNvSpPr txBox="true"/>
          <p:nvPr/>
        </p:nvSpPr>
        <p:spPr>
          <a:xfrm rot="0">
            <a:off x="367845" y="3281045"/>
            <a:ext cx="10904239" cy="4572636"/>
          </a:xfrm>
          <a:prstGeom prst="rect">
            <a:avLst/>
          </a:prstGeom>
        </p:spPr>
        <p:txBody>
          <a:bodyPr anchor="t" rtlCol="false" tIns="0" lIns="0" bIns="0" rIns="0">
            <a:spAutoFit/>
          </a:bodyPr>
          <a:lstStyle/>
          <a:p>
            <a:pPr algn="l">
              <a:lnSpc>
                <a:spcPts val="3639"/>
              </a:lnSpc>
              <a:spcBef>
                <a:spcPct val="0"/>
              </a:spcBef>
            </a:pPr>
            <a:r>
              <a:rPr lang="en-US" b="true" sz="2599" spc="-51">
                <a:solidFill>
                  <a:srgbClr val="FFFFFF"/>
                </a:solidFill>
                <a:latin typeface="Poppins Bold"/>
                <a:ea typeface="Poppins Bold"/>
                <a:cs typeface="Poppins Bold"/>
                <a:sym typeface="Poppins Bold"/>
              </a:rPr>
              <a:t>xz</a:t>
            </a:r>
            <a:r>
              <a:rPr lang="en-US" b="true" sz="2599" spc="-51">
                <a:solidFill>
                  <a:srgbClr val="FFFFFF"/>
                </a:solidFill>
                <a:latin typeface="Poppins Bold"/>
                <a:ea typeface="Poppins Bold"/>
                <a:cs typeface="Poppins Bold"/>
                <a:sym typeface="Poppins Bold"/>
              </a:rPr>
              <a:t> Utils est un ensemble d'utilitaires de compression de données open source conçus pour les systèmes d'exploitation de type Unix, en particulier Linux. Il fournit une compression sans perte, ce qui signifie que les données peuvent être compressées et décompressées sans aucune perte d'informations.</a:t>
            </a:r>
          </a:p>
          <a:p>
            <a:pPr algn="l">
              <a:lnSpc>
                <a:spcPts val="3639"/>
              </a:lnSpc>
              <a:spcBef>
                <a:spcPct val="0"/>
              </a:spcBef>
            </a:pPr>
            <a:r>
              <a:rPr lang="en-US" b="true" sz="2599" spc="-51">
                <a:solidFill>
                  <a:srgbClr val="FFFFFF"/>
                </a:solidFill>
                <a:latin typeface="Poppins Bold"/>
                <a:ea typeface="Poppins Bold"/>
                <a:cs typeface="Poppins Bold"/>
                <a:sym typeface="Poppins Bold"/>
              </a:rPr>
              <a:t> c’est donc est un composant crucial des systèmes de type Unix, fournissant des capacités de compression de données efficaces et fiables essentielles à diverses tâches informatiques telles que les services SSH (Secure Shell)</a:t>
            </a:r>
          </a:p>
          <a:p>
            <a:pPr algn="l">
              <a:lnSpc>
                <a:spcPts val="3639"/>
              </a:lnSpc>
              <a:spcBef>
                <a:spcPct val="0"/>
              </a:spcBef>
            </a:pPr>
          </a:p>
        </p:txBody>
      </p:sp>
    </p:spTree>
  </p:cSld>
  <p:clrMapOvr>
    <a:masterClrMapping/>
  </p:clrMapOvr>
</p:sld>
</file>

<file path=ppt/slides/slide33.xml><?xml version="1.0" encoding="utf-8"?>
<p:sld xmlns:p="http://schemas.openxmlformats.org/presentationml/2006/main" xmlns:a="http://schemas.openxmlformats.org/drawingml/2006/main" xmlns:r="http://schemas.openxmlformats.org/officeDocument/2006/relationships">
  <p:cSld>
    <p:bg>
      <p:bgPr>
        <a:solidFill>
          <a:srgbClr val="004369"/>
        </a:solidFill>
      </p:bgPr>
    </p:bg>
    <p:spTree>
      <p:nvGrpSpPr>
        <p:cNvPr id="1" name=""/>
        <p:cNvGrpSpPr/>
        <p:nvPr/>
      </p:nvGrpSpPr>
      <p:grpSpPr>
        <a:xfrm>
          <a:off x="0" y="0"/>
          <a:ext cx="0" cy="0"/>
          <a:chOff x="0" y="0"/>
          <a:chExt cx="0" cy="0"/>
        </a:xfrm>
      </p:grpSpPr>
      <p:pic>
        <p:nvPicPr>
          <p:cNvPr name="Picture 2" id="2">
            <a:hlinkClick action="ppaction://media"/>
          </p:cNvPr>
          <p:cNvPicPr>
            <a:picLocks noChangeAspect="true"/>
          </p:cNvPicPr>
          <p:nvPr>
            <a:videoFile r:link="rId3"/>
            <p:extLst>
              <p:ext uri="{DAA4B4D4-6D71-4841-9C94-3DE7FCFB9230}">
                <p14:media xmlns:p14="http://schemas.microsoft.com/office/powerpoint/2010/main" r:embed="rId4"/>
              </p:ext>
            </p:extLst>
          </p:nvPr>
        </p:nvPicPr>
        <p:blipFill>
          <a:blip r:embed="rId2"/>
          <a:srcRect l="0" t="657" r="0" b="657"/>
          <a:stretch>
            <a:fillRect/>
          </a:stretch>
        </p:blipFill>
        <p:spPr>
          <a:xfrm flipH="false" flipV="false" rot="0">
            <a:off x="0" y="0"/>
            <a:ext cx="18288000" cy="10287000"/>
          </a:xfrm>
          <a:prstGeom prst="rect">
            <a:avLst/>
          </a:prstGeom>
        </p:spPr>
      </p:pic>
      <p:sp>
        <p:nvSpPr>
          <p:cNvPr name="Freeform 3" id="3"/>
          <p:cNvSpPr/>
          <p:nvPr/>
        </p:nvSpPr>
        <p:spPr>
          <a:xfrm flipH="false" flipV="false" rot="0">
            <a:off x="8762825" y="386711"/>
            <a:ext cx="9332834" cy="5730453"/>
          </a:xfrm>
          <a:custGeom>
            <a:avLst/>
            <a:gdLst/>
            <a:ahLst/>
            <a:cxnLst/>
            <a:rect r="r" b="b" t="t" l="l"/>
            <a:pathLst>
              <a:path h="5730453" w="9332834">
                <a:moveTo>
                  <a:pt x="0" y="0"/>
                </a:moveTo>
                <a:lnTo>
                  <a:pt x="9332835" y="0"/>
                </a:lnTo>
                <a:lnTo>
                  <a:pt x="9332835" y="5730453"/>
                </a:lnTo>
                <a:lnTo>
                  <a:pt x="0" y="5730453"/>
                </a:lnTo>
                <a:lnTo>
                  <a:pt x="0" y="0"/>
                </a:lnTo>
                <a:close/>
              </a:path>
            </a:pathLst>
          </a:custGeom>
          <a:blipFill>
            <a:blip r:embed="rId5"/>
            <a:stretch>
              <a:fillRect l="-37974" t="-34701" r="-68132" b="-43625"/>
            </a:stretch>
          </a:blipFill>
        </p:spPr>
      </p:sp>
      <p:sp>
        <p:nvSpPr>
          <p:cNvPr name="TextBox 4" id="4"/>
          <p:cNvSpPr txBox="true"/>
          <p:nvPr/>
        </p:nvSpPr>
        <p:spPr>
          <a:xfrm rot="0">
            <a:off x="0" y="100961"/>
            <a:ext cx="7832995" cy="514350"/>
          </a:xfrm>
          <a:prstGeom prst="rect">
            <a:avLst/>
          </a:prstGeom>
        </p:spPr>
        <p:txBody>
          <a:bodyPr anchor="t" rtlCol="false" tIns="0" lIns="0" bIns="0" rIns="0">
            <a:spAutoFit/>
          </a:bodyPr>
          <a:lstStyle/>
          <a:p>
            <a:pPr algn="l" marL="647702" indent="-323851" lvl="1">
              <a:lnSpc>
                <a:spcPts val="4200"/>
              </a:lnSpc>
              <a:buAutoNum type="arabicPeriod" startAt="1"/>
            </a:pPr>
            <a:r>
              <a:rPr lang="en-US" b="true" sz="3000">
                <a:solidFill>
                  <a:srgbClr val="FFFFFF"/>
                </a:solidFill>
                <a:latin typeface="Open Sans 1 Bold"/>
                <a:ea typeface="Open Sans 1 Bold"/>
                <a:cs typeface="Open Sans 1 Bold"/>
                <a:sym typeface="Open Sans 1 Bold"/>
              </a:rPr>
              <a:t>Comment a été intoduite la faille?</a:t>
            </a:r>
          </a:p>
        </p:txBody>
      </p:sp>
    </p:spTree>
  </p:cSld>
  <p:clrMapOvr>
    <a:masterClrMapping/>
  </p:clrMapOvr>
  <p:timing>
    <p:tnLst>
      <p:par>
        <p:cTn dur="indefinite" restart="never" nodeType="tmRoot">
          <p:childTnLst>
            <p:video>
              <p:cMediaNode vol="100000">
                <p:cTn fill="hold" display="false">
                  <p:stCondLst>
                    <p:cond delay="indefinite"/>
                  </p:stCondLst>
                </p:cTn>
                <p:tgtEl>
                  <p:spTgt spid="2"/>
                </p:tgtEl>
              </p:cMediaNode>
            </p:video>
          </p:childTnLst>
        </p:cTn>
      </p:par>
    </p:tnLst>
  </p:timing>
</p:sld>
</file>

<file path=ppt/slides/slide34.xml><?xml version="1.0" encoding="utf-8"?>
<p:sld xmlns:p="http://schemas.openxmlformats.org/presentationml/2006/main" xmlns:a="http://schemas.openxmlformats.org/drawingml/2006/main" xmlns:r="http://schemas.openxmlformats.org/officeDocument/2006/relationships">
  <p:cSld>
    <p:bg>
      <p:bgPr>
        <a:solidFill>
          <a:srgbClr val="004369"/>
        </a:solidFill>
      </p:bgPr>
    </p:bg>
    <p:spTree>
      <p:nvGrpSpPr>
        <p:cNvPr id="1" name=""/>
        <p:cNvGrpSpPr/>
        <p:nvPr/>
      </p:nvGrpSpPr>
      <p:grpSpPr>
        <a:xfrm>
          <a:off x="0" y="0"/>
          <a:ext cx="0" cy="0"/>
          <a:chOff x="0" y="0"/>
          <a:chExt cx="0" cy="0"/>
        </a:xfrm>
      </p:grpSpPr>
      <p:sp>
        <p:nvSpPr>
          <p:cNvPr name="Freeform 2" id="2"/>
          <p:cNvSpPr/>
          <p:nvPr/>
        </p:nvSpPr>
        <p:spPr>
          <a:xfrm flipH="false" flipV="false" rot="0">
            <a:off x="2729469" y="4074741"/>
            <a:ext cx="13392020" cy="5966569"/>
          </a:xfrm>
          <a:custGeom>
            <a:avLst/>
            <a:gdLst/>
            <a:ahLst/>
            <a:cxnLst/>
            <a:rect r="r" b="b" t="t" l="l"/>
            <a:pathLst>
              <a:path h="5966569" w="13392020">
                <a:moveTo>
                  <a:pt x="0" y="0"/>
                </a:moveTo>
                <a:lnTo>
                  <a:pt x="13392020" y="0"/>
                </a:lnTo>
                <a:lnTo>
                  <a:pt x="13392020" y="5966569"/>
                </a:lnTo>
                <a:lnTo>
                  <a:pt x="0" y="5966569"/>
                </a:lnTo>
                <a:lnTo>
                  <a:pt x="0" y="0"/>
                </a:lnTo>
                <a:close/>
              </a:path>
            </a:pathLst>
          </a:custGeom>
          <a:blipFill>
            <a:blip r:embed="rId3"/>
            <a:stretch>
              <a:fillRect l="-1735" t="-32730" r="-45196" b="-42471"/>
            </a:stretch>
          </a:blipFill>
        </p:spPr>
      </p:sp>
      <p:sp>
        <p:nvSpPr>
          <p:cNvPr name="TextBox 3" id="3"/>
          <p:cNvSpPr txBox="true"/>
          <p:nvPr/>
        </p:nvSpPr>
        <p:spPr>
          <a:xfrm rot="0">
            <a:off x="113452" y="228158"/>
            <a:ext cx="7832995" cy="514350"/>
          </a:xfrm>
          <a:prstGeom prst="rect">
            <a:avLst/>
          </a:prstGeom>
        </p:spPr>
        <p:txBody>
          <a:bodyPr anchor="t" rtlCol="false" tIns="0" lIns="0" bIns="0" rIns="0">
            <a:spAutoFit/>
          </a:bodyPr>
          <a:lstStyle/>
          <a:p>
            <a:pPr algn="l">
              <a:lnSpc>
                <a:spcPts val="4200"/>
              </a:lnSpc>
            </a:pPr>
            <a:r>
              <a:rPr lang="en-US" sz="3000" b="true">
                <a:solidFill>
                  <a:srgbClr val="FFFFFF"/>
                </a:solidFill>
                <a:latin typeface="Open Sans 1 Bold"/>
                <a:ea typeface="Open Sans 1 Bold"/>
                <a:cs typeface="Open Sans 1 Bold"/>
                <a:sym typeface="Open Sans 1 Bold"/>
              </a:rPr>
              <a:t>2021: </a:t>
            </a:r>
          </a:p>
        </p:txBody>
      </p:sp>
      <p:sp>
        <p:nvSpPr>
          <p:cNvPr name="TextBox 4" id="4"/>
          <p:cNvSpPr txBox="true"/>
          <p:nvPr/>
        </p:nvSpPr>
        <p:spPr>
          <a:xfrm rot="0">
            <a:off x="0" y="685357"/>
            <a:ext cx="11603821" cy="3181350"/>
          </a:xfrm>
          <a:prstGeom prst="rect">
            <a:avLst/>
          </a:prstGeom>
        </p:spPr>
        <p:txBody>
          <a:bodyPr anchor="t" rtlCol="false" tIns="0" lIns="0" bIns="0" rIns="0">
            <a:spAutoFit/>
          </a:bodyPr>
          <a:lstStyle/>
          <a:p>
            <a:pPr algn="l">
              <a:lnSpc>
                <a:spcPts val="4200"/>
              </a:lnSpc>
              <a:spcBef>
                <a:spcPct val="0"/>
              </a:spcBef>
            </a:pPr>
            <a:r>
              <a:rPr lang="en-US" b="true" sz="3000">
                <a:solidFill>
                  <a:srgbClr val="FFFFFF"/>
                </a:solidFill>
                <a:latin typeface="Open Sans 1 Bold"/>
                <a:ea typeface="Open Sans 1 Bold"/>
                <a:cs typeface="Open Sans 1 Bold"/>
                <a:sym typeface="Open Sans 1 Bold"/>
              </a:rPr>
              <a:t> En 2021, un utilisateur portant le nom d'utilisateur JiaT75 a effectué sa premiere pull request (demande de modification d’un code open source). Un changement notable a été apporté au projet libarchive, remplaçant le safe_fprint fonctionner avec une variante moins sécurisée. Ce changement est passé inaperçu à l'époque</a:t>
            </a:r>
          </a:p>
        </p:txBody>
      </p:sp>
    </p:spTree>
  </p:cSld>
  <p:clrMapOvr>
    <a:masterClrMapping/>
  </p:clrMapOvr>
</p:sld>
</file>

<file path=ppt/slides/slide35.xml><?xml version="1.0" encoding="utf-8"?>
<p:sld xmlns:p="http://schemas.openxmlformats.org/presentationml/2006/main" xmlns:a="http://schemas.openxmlformats.org/drawingml/2006/main" xmlns:r="http://schemas.openxmlformats.org/officeDocument/2006/relationships">
  <p:cSld>
    <p:bg>
      <p:bgPr>
        <a:solidFill>
          <a:srgbClr val="004369"/>
        </a:solidFill>
      </p:bgPr>
    </p:bg>
    <p:spTree>
      <p:nvGrpSpPr>
        <p:cNvPr id="1" name=""/>
        <p:cNvGrpSpPr/>
        <p:nvPr/>
      </p:nvGrpSpPr>
      <p:grpSpPr>
        <a:xfrm>
          <a:off x="0" y="0"/>
          <a:ext cx="0" cy="0"/>
          <a:chOff x="0" y="0"/>
          <a:chExt cx="0" cy="0"/>
        </a:xfrm>
      </p:grpSpPr>
      <p:pic>
        <p:nvPicPr>
          <p:cNvPr name="Picture 2" id="2">
            <a:hlinkClick action="ppaction://media"/>
          </p:cNvPr>
          <p:cNvPicPr>
            <a:picLocks noChangeAspect="true"/>
          </p:cNvPicPr>
          <p:nvPr>
            <a:videoFile r:link="rId4"/>
            <p:extLst>
              <p:ext uri="{DAA4B4D4-6D71-4841-9C94-3DE7FCFB9230}">
                <p14:media xmlns:p14="http://schemas.microsoft.com/office/powerpoint/2010/main" r:embed="rId5"/>
              </p:ext>
            </p:extLst>
          </p:nvPr>
        </p:nvPicPr>
        <p:blipFill>
          <a:blip r:embed="rId3"/>
          <a:srcRect l="0" t="164" r="0" b="164"/>
          <a:stretch>
            <a:fillRect/>
          </a:stretch>
        </p:blipFill>
        <p:spPr>
          <a:xfrm flipH="false" flipV="false" rot="0">
            <a:off x="0" y="0"/>
            <a:ext cx="18288000" cy="10287000"/>
          </a:xfrm>
          <a:prstGeom prst="rect">
            <a:avLst/>
          </a:prstGeom>
        </p:spPr>
      </p:pic>
      <p:sp>
        <p:nvSpPr>
          <p:cNvPr name="Freeform 3" id="3"/>
          <p:cNvSpPr/>
          <p:nvPr/>
        </p:nvSpPr>
        <p:spPr>
          <a:xfrm flipH="false" flipV="false" rot="0">
            <a:off x="0" y="2813764"/>
            <a:ext cx="10729322" cy="7056402"/>
          </a:xfrm>
          <a:custGeom>
            <a:avLst/>
            <a:gdLst/>
            <a:ahLst/>
            <a:cxnLst/>
            <a:rect r="r" b="b" t="t" l="l"/>
            <a:pathLst>
              <a:path h="7056402" w="10729322">
                <a:moveTo>
                  <a:pt x="0" y="0"/>
                </a:moveTo>
                <a:lnTo>
                  <a:pt x="10729322" y="0"/>
                </a:lnTo>
                <a:lnTo>
                  <a:pt x="10729322" y="7056403"/>
                </a:lnTo>
                <a:lnTo>
                  <a:pt x="0" y="7056403"/>
                </a:lnTo>
                <a:lnTo>
                  <a:pt x="0" y="0"/>
                </a:lnTo>
                <a:close/>
              </a:path>
            </a:pathLst>
          </a:custGeom>
          <a:blipFill>
            <a:blip r:embed="rId6"/>
            <a:stretch>
              <a:fillRect l="-1804" t="-29145" r="-89061" b="-25030"/>
            </a:stretch>
          </a:blipFill>
        </p:spPr>
      </p:sp>
      <p:sp>
        <p:nvSpPr>
          <p:cNvPr name="TextBox 4" id="4"/>
          <p:cNvSpPr txBox="true"/>
          <p:nvPr/>
        </p:nvSpPr>
        <p:spPr>
          <a:xfrm rot="0">
            <a:off x="129351" y="514350"/>
            <a:ext cx="6783623" cy="1581150"/>
          </a:xfrm>
          <a:prstGeom prst="rect">
            <a:avLst/>
          </a:prstGeom>
        </p:spPr>
        <p:txBody>
          <a:bodyPr anchor="t" rtlCol="false" tIns="0" lIns="0" bIns="0" rIns="0">
            <a:spAutoFit/>
          </a:bodyPr>
          <a:lstStyle/>
          <a:p>
            <a:pPr algn="l">
              <a:lnSpc>
                <a:spcPts val="4200"/>
              </a:lnSpc>
            </a:pPr>
            <a:r>
              <a:rPr lang="en-US" sz="3000" b="true">
                <a:solidFill>
                  <a:srgbClr val="FFFFFF"/>
                </a:solidFill>
                <a:latin typeface="Open Sans 1 Bold"/>
                <a:ea typeface="Open Sans 1 Bold"/>
                <a:cs typeface="Open Sans 1 Bold"/>
                <a:sym typeface="Open Sans 1 Bold"/>
              </a:rPr>
              <a:t>De 2021 à 2024:  il va soumettre plus de 6000 changements de code sur 7 projets open source differents</a:t>
            </a:r>
          </a:p>
        </p:txBody>
      </p:sp>
    </p:spTree>
  </p:cSld>
  <p:clrMapOvr>
    <a:masterClrMapping/>
  </p:clrMapOvr>
  <p:timing>
    <p:tnLst>
      <p:par>
        <p:cTn dur="indefinite" restart="never" nodeType="tmRoot">
          <p:childTnLst>
            <p:video>
              <p:cMediaNode vol="100000">
                <p:cTn fill="hold" display="false">
                  <p:stCondLst>
                    <p:cond delay="indefinite"/>
                  </p:stCondLst>
                </p:cTn>
                <p:tgtEl>
                  <p:spTgt spid="2"/>
                </p:tgtEl>
              </p:cMediaNode>
            </p:video>
          </p:childTnLst>
        </p:cTn>
      </p:par>
    </p:tnLst>
  </p:timing>
</p:sld>
</file>

<file path=ppt/slides/slide36.xml><?xml version="1.0" encoding="utf-8"?>
<p:sld xmlns:p="http://schemas.openxmlformats.org/presentationml/2006/main" xmlns:a="http://schemas.openxmlformats.org/drawingml/2006/main" xmlns:r="http://schemas.openxmlformats.org/officeDocument/2006/relationships">
  <p:cSld>
    <p:bg>
      <p:bgPr>
        <a:solidFill>
          <a:srgbClr val="004369"/>
        </a:solidFill>
      </p:bgPr>
    </p:bg>
    <p:spTree>
      <p:nvGrpSpPr>
        <p:cNvPr id="1" name=""/>
        <p:cNvGrpSpPr/>
        <p:nvPr/>
      </p:nvGrpSpPr>
      <p:grpSpPr>
        <a:xfrm>
          <a:off x="0" y="0"/>
          <a:ext cx="0" cy="0"/>
          <a:chOff x="0" y="0"/>
          <a:chExt cx="0" cy="0"/>
        </a:xfrm>
      </p:grpSpPr>
      <p:sp>
        <p:nvSpPr>
          <p:cNvPr name="Freeform 2" id="2"/>
          <p:cNvSpPr/>
          <p:nvPr/>
        </p:nvSpPr>
        <p:spPr>
          <a:xfrm flipH="false" flipV="false" rot="0">
            <a:off x="5366339" y="2427503"/>
            <a:ext cx="12921661" cy="6470841"/>
          </a:xfrm>
          <a:custGeom>
            <a:avLst/>
            <a:gdLst/>
            <a:ahLst/>
            <a:cxnLst/>
            <a:rect r="r" b="b" t="t" l="l"/>
            <a:pathLst>
              <a:path h="6470841" w="12921661">
                <a:moveTo>
                  <a:pt x="0" y="0"/>
                </a:moveTo>
                <a:lnTo>
                  <a:pt x="12921661" y="0"/>
                </a:lnTo>
                <a:lnTo>
                  <a:pt x="12921661" y="6470841"/>
                </a:lnTo>
                <a:lnTo>
                  <a:pt x="0" y="6470841"/>
                </a:lnTo>
                <a:lnTo>
                  <a:pt x="0" y="0"/>
                </a:lnTo>
                <a:close/>
              </a:path>
            </a:pathLst>
          </a:custGeom>
          <a:blipFill>
            <a:blip r:embed="rId3"/>
            <a:stretch>
              <a:fillRect l="-2067" t="-30965" r="-43763" b="-23740"/>
            </a:stretch>
          </a:blipFill>
        </p:spPr>
      </p:sp>
      <p:sp>
        <p:nvSpPr>
          <p:cNvPr name="TextBox 3" id="3"/>
          <p:cNvSpPr txBox="true"/>
          <p:nvPr/>
        </p:nvSpPr>
        <p:spPr>
          <a:xfrm rot="0">
            <a:off x="129351" y="514350"/>
            <a:ext cx="8691573" cy="1047750"/>
          </a:xfrm>
          <a:prstGeom prst="rect">
            <a:avLst/>
          </a:prstGeom>
        </p:spPr>
        <p:txBody>
          <a:bodyPr anchor="t" rtlCol="false" tIns="0" lIns="0" bIns="0" rIns="0">
            <a:spAutoFit/>
          </a:bodyPr>
          <a:lstStyle/>
          <a:p>
            <a:pPr algn="l">
              <a:lnSpc>
                <a:spcPts val="4200"/>
              </a:lnSpc>
            </a:pPr>
            <a:r>
              <a:rPr lang="en-US" sz="3000" b="true">
                <a:solidFill>
                  <a:srgbClr val="FFFFFF"/>
                </a:solidFill>
                <a:latin typeface="Open Sans 1 Bold"/>
                <a:ea typeface="Open Sans 1 Bold"/>
                <a:cs typeface="Open Sans 1 Bold"/>
                <a:sym typeface="Open Sans 1 Bold"/>
              </a:rPr>
              <a:t>La faille: Lasse Collins l’unique mainteneur Benevole</a:t>
            </a:r>
          </a:p>
        </p:txBody>
      </p:sp>
    </p:spTree>
  </p:cSld>
  <p:clrMapOvr>
    <a:masterClrMapping/>
  </p:clrMapOvr>
</p:sld>
</file>

<file path=ppt/slides/slide37.xml><?xml version="1.0" encoding="utf-8"?>
<p:sld xmlns:p="http://schemas.openxmlformats.org/presentationml/2006/main" xmlns:a="http://schemas.openxmlformats.org/drawingml/2006/main" xmlns:r="http://schemas.openxmlformats.org/officeDocument/2006/relationships">
  <p:cSld>
    <p:bg>
      <p:bgPr>
        <a:solidFill>
          <a:srgbClr val="004369"/>
        </a:solidFill>
      </p:bgPr>
    </p:bg>
    <p:spTree>
      <p:nvGrpSpPr>
        <p:cNvPr id="1" name=""/>
        <p:cNvGrpSpPr/>
        <p:nvPr/>
      </p:nvGrpSpPr>
      <p:grpSpPr>
        <a:xfrm>
          <a:off x="0" y="0"/>
          <a:ext cx="0" cy="0"/>
          <a:chOff x="0" y="0"/>
          <a:chExt cx="0" cy="0"/>
        </a:xfrm>
      </p:grpSpPr>
      <p:sp>
        <p:nvSpPr>
          <p:cNvPr name="Freeform 2" id="2"/>
          <p:cNvSpPr/>
          <p:nvPr/>
        </p:nvSpPr>
        <p:spPr>
          <a:xfrm flipH="false" flipV="false" rot="0">
            <a:off x="9466939" y="6013357"/>
            <a:ext cx="8645835" cy="3749175"/>
          </a:xfrm>
          <a:custGeom>
            <a:avLst/>
            <a:gdLst/>
            <a:ahLst/>
            <a:cxnLst/>
            <a:rect r="r" b="b" t="t" l="l"/>
            <a:pathLst>
              <a:path h="3749175" w="8645835">
                <a:moveTo>
                  <a:pt x="0" y="0"/>
                </a:moveTo>
                <a:lnTo>
                  <a:pt x="8645835" y="0"/>
                </a:lnTo>
                <a:lnTo>
                  <a:pt x="8645835" y="3749175"/>
                </a:lnTo>
                <a:lnTo>
                  <a:pt x="0" y="3749175"/>
                </a:lnTo>
                <a:lnTo>
                  <a:pt x="0" y="0"/>
                </a:lnTo>
                <a:close/>
              </a:path>
            </a:pathLst>
          </a:custGeom>
          <a:blipFill>
            <a:blip r:embed="rId3"/>
            <a:stretch>
              <a:fillRect l="-3139" t="-34587" r="-44472" b="-46250"/>
            </a:stretch>
          </a:blipFill>
        </p:spPr>
      </p:sp>
      <p:sp>
        <p:nvSpPr>
          <p:cNvPr name="Freeform 3" id="3"/>
          <p:cNvSpPr/>
          <p:nvPr/>
        </p:nvSpPr>
        <p:spPr>
          <a:xfrm flipH="false" flipV="false" rot="0">
            <a:off x="304247" y="6013357"/>
            <a:ext cx="8990053" cy="3749175"/>
          </a:xfrm>
          <a:custGeom>
            <a:avLst/>
            <a:gdLst/>
            <a:ahLst/>
            <a:cxnLst/>
            <a:rect r="r" b="b" t="t" l="l"/>
            <a:pathLst>
              <a:path h="3749175" w="8990053">
                <a:moveTo>
                  <a:pt x="0" y="0"/>
                </a:moveTo>
                <a:lnTo>
                  <a:pt x="8990053" y="0"/>
                </a:lnTo>
                <a:lnTo>
                  <a:pt x="8990053" y="3749175"/>
                </a:lnTo>
                <a:lnTo>
                  <a:pt x="0" y="3749175"/>
                </a:lnTo>
                <a:lnTo>
                  <a:pt x="0" y="0"/>
                </a:lnTo>
                <a:close/>
              </a:path>
            </a:pathLst>
          </a:custGeom>
          <a:blipFill>
            <a:blip r:embed="rId4"/>
            <a:stretch>
              <a:fillRect l="-1885" t="-35080" r="-43195" b="-49734"/>
            </a:stretch>
          </a:blipFill>
        </p:spPr>
      </p:sp>
      <p:sp>
        <p:nvSpPr>
          <p:cNvPr name="TextBox 4" id="4"/>
          <p:cNvSpPr txBox="true"/>
          <p:nvPr/>
        </p:nvSpPr>
        <p:spPr>
          <a:xfrm rot="0">
            <a:off x="129351" y="514350"/>
            <a:ext cx="10058937" cy="514350"/>
          </a:xfrm>
          <a:prstGeom prst="rect">
            <a:avLst/>
          </a:prstGeom>
        </p:spPr>
        <p:txBody>
          <a:bodyPr anchor="t" rtlCol="false" tIns="0" lIns="0" bIns="0" rIns="0">
            <a:spAutoFit/>
          </a:bodyPr>
          <a:lstStyle/>
          <a:p>
            <a:pPr algn="l">
              <a:lnSpc>
                <a:spcPts val="4200"/>
              </a:lnSpc>
            </a:pPr>
            <a:r>
              <a:rPr lang="en-US" sz="3000" b="true">
                <a:solidFill>
                  <a:srgbClr val="FFFFFF"/>
                </a:solidFill>
                <a:latin typeface="Open Sans 1 Bold"/>
                <a:ea typeface="Open Sans 1 Bold"/>
                <a:cs typeface="Open Sans 1 Bold"/>
                <a:sym typeface="Open Sans 1 Bold"/>
              </a:rPr>
              <a:t>Jian Tan met progressivement  son plan à exécution </a:t>
            </a:r>
          </a:p>
        </p:txBody>
      </p:sp>
      <p:sp>
        <p:nvSpPr>
          <p:cNvPr name="TextBox 5" id="5"/>
          <p:cNvSpPr txBox="true"/>
          <p:nvPr/>
        </p:nvSpPr>
        <p:spPr>
          <a:xfrm rot="0">
            <a:off x="1342209" y="1138385"/>
            <a:ext cx="16945791" cy="5380990"/>
          </a:xfrm>
          <a:prstGeom prst="rect">
            <a:avLst/>
          </a:prstGeom>
        </p:spPr>
        <p:txBody>
          <a:bodyPr anchor="t" rtlCol="false" tIns="0" lIns="0" bIns="0" rIns="0">
            <a:spAutoFit/>
          </a:bodyPr>
          <a:lstStyle/>
          <a:p>
            <a:pPr algn="l" marL="734059" indent="-367030" lvl="1">
              <a:lnSpc>
                <a:spcPts val="4759"/>
              </a:lnSpc>
              <a:buFont typeface="Arial"/>
              <a:buChar char="•"/>
            </a:pPr>
            <a:r>
              <a:rPr lang="en-US" sz="3399">
                <a:solidFill>
                  <a:srgbClr val="FFFFFF"/>
                </a:solidFill>
                <a:latin typeface="Open Sans 1"/>
                <a:ea typeface="Open Sans 1"/>
                <a:cs typeface="Open Sans 1"/>
                <a:sym typeface="Open Sans 1"/>
              </a:rPr>
              <a:t>Supression en crescendo des sécurités qui pourrait le géner</a:t>
            </a:r>
          </a:p>
          <a:p>
            <a:pPr algn="l" marL="734059" indent="-367030" lvl="1">
              <a:lnSpc>
                <a:spcPts val="4759"/>
              </a:lnSpc>
              <a:buFont typeface="Arial"/>
              <a:buChar char="•"/>
            </a:pPr>
            <a:r>
              <a:rPr lang="en-US" sz="3399">
                <a:solidFill>
                  <a:srgbClr val="FFFFFF"/>
                </a:solidFill>
                <a:latin typeface="Open Sans 1"/>
                <a:ea typeface="Open Sans 1"/>
                <a:cs typeface="Open Sans 1"/>
                <a:sym typeface="Open Sans 1"/>
              </a:rPr>
              <a:t>Redirection des message ossfuzz vers sa boite mail</a:t>
            </a:r>
          </a:p>
          <a:p>
            <a:pPr algn="l" marL="734059" indent="-367030" lvl="1">
              <a:lnSpc>
                <a:spcPts val="4759"/>
              </a:lnSpc>
              <a:buFont typeface="Arial"/>
              <a:buChar char="•"/>
            </a:pPr>
            <a:r>
              <a:rPr lang="en-US" sz="3399">
                <a:solidFill>
                  <a:srgbClr val="FFFFFF"/>
                </a:solidFill>
                <a:latin typeface="Open Sans 1"/>
                <a:ea typeface="Open Sans 1"/>
                <a:cs typeface="Open Sans 1"/>
                <a:sym typeface="Open Sans 1"/>
              </a:rPr>
              <a:t>Il met progréssivment en place le code qui va permettre d’implementer sa backdoor</a:t>
            </a:r>
          </a:p>
          <a:p>
            <a:pPr algn="l" marL="734059" indent="-367030" lvl="1">
              <a:lnSpc>
                <a:spcPts val="4759"/>
              </a:lnSpc>
              <a:buFont typeface="Arial"/>
              <a:buChar char="•"/>
            </a:pPr>
            <a:r>
              <a:rPr lang="en-US" sz="3399">
                <a:solidFill>
                  <a:srgbClr val="FFFFFF"/>
                </a:solidFill>
                <a:latin typeface="Open Sans 1"/>
                <a:ea typeface="Open Sans 1"/>
                <a:cs typeface="Open Sans 1"/>
                <a:sym typeface="Open Sans 1"/>
              </a:rPr>
              <a:t>Il demande les changements d’URl des sites Web et changent d’hébergeurs</a:t>
            </a:r>
          </a:p>
          <a:p>
            <a:pPr algn="l">
              <a:lnSpc>
                <a:spcPts val="4759"/>
              </a:lnSpc>
            </a:pPr>
            <a:r>
              <a:rPr lang="en-US" sz="3399">
                <a:solidFill>
                  <a:srgbClr val="FFFFFF"/>
                </a:solidFill>
                <a:latin typeface="Open Sans 1"/>
                <a:ea typeface="Open Sans 1"/>
                <a:cs typeface="Open Sans 1"/>
                <a:sym typeface="Open Sans 1"/>
              </a:rPr>
              <a:t>autrefois, il avait le controle sur le code, a présent il a le controle sur toute l’infrastructure</a:t>
            </a:r>
          </a:p>
          <a:p>
            <a:pPr algn="l" marL="734059" indent="-367030" lvl="1">
              <a:lnSpc>
                <a:spcPts val="4759"/>
              </a:lnSpc>
              <a:buFont typeface="Arial"/>
              <a:buChar char="•"/>
            </a:pPr>
            <a:r>
              <a:rPr lang="en-US" sz="3399">
                <a:solidFill>
                  <a:srgbClr val="FFFFFF"/>
                </a:solidFill>
                <a:latin typeface="Open Sans 1"/>
                <a:ea typeface="Open Sans 1"/>
                <a:cs typeface="Open Sans 1"/>
                <a:sym typeface="Open Sans 1"/>
              </a:rPr>
              <a:t>Il introduit enfin sa porte dérobée</a:t>
            </a:r>
          </a:p>
          <a:p>
            <a:pPr algn="l">
              <a:lnSpc>
                <a:spcPts val="4759"/>
              </a:lnSpc>
            </a:pPr>
          </a:p>
        </p:txBody>
      </p:sp>
    </p:spTree>
  </p:cSld>
  <p:clrMapOvr>
    <a:masterClrMapping/>
  </p:clrMapOvr>
</p:sld>
</file>

<file path=ppt/slides/slide38.xml><?xml version="1.0" encoding="utf-8"?>
<p:sld xmlns:p="http://schemas.openxmlformats.org/presentationml/2006/main" xmlns:a="http://schemas.openxmlformats.org/drawingml/2006/main" xmlns:r="http://schemas.openxmlformats.org/officeDocument/2006/relationships">
  <p:cSld>
    <p:bg>
      <p:bgPr>
        <a:solidFill>
          <a:srgbClr val="004369"/>
        </a:solidFill>
      </p:bgPr>
    </p:bg>
    <p:spTree>
      <p:nvGrpSpPr>
        <p:cNvPr id="1" name=""/>
        <p:cNvGrpSpPr/>
        <p:nvPr/>
      </p:nvGrpSpPr>
      <p:grpSpPr>
        <a:xfrm>
          <a:off x="0" y="0"/>
          <a:ext cx="0" cy="0"/>
          <a:chOff x="0" y="0"/>
          <a:chExt cx="0" cy="0"/>
        </a:xfrm>
      </p:grpSpPr>
      <p:pic>
        <p:nvPicPr>
          <p:cNvPr name="Picture 2" id="2">
            <a:hlinkClick action="ppaction://media"/>
          </p:cNvPr>
          <p:cNvPicPr>
            <a:picLocks noChangeAspect="true"/>
          </p:cNvPicPr>
          <p:nvPr>
            <a:videoFile r:link="rId4"/>
            <p:extLst>
              <p:ext uri="{DAA4B4D4-6D71-4841-9C94-3DE7FCFB9230}">
                <p14:media xmlns:p14="http://schemas.microsoft.com/office/powerpoint/2010/main" r:embed="rId5"/>
              </p:ext>
            </p:extLst>
          </p:nvPr>
        </p:nvPicPr>
        <p:blipFill>
          <a:blip r:embed="rId3">
            <a:alphaModFix amt="64000"/>
          </a:blip>
          <a:srcRect l="0" t="657" r="0" b="657"/>
          <a:stretch>
            <a:fillRect/>
          </a:stretch>
        </p:blipFill>
        <p:spPr>
          <a:xfrm flipH="false" flipV="false" rot="0">
            <a:off x="0" y="0"/>
            <a:ext cx="18288000" cy="10287000"/>
          </a:xfrm>
          <a:prstGeom prst="rect">
            <a:avLst/>
          </a:prstGeom>
        </p:spPr>
      </p:pic>
      <p:sp>
        <p:nvSpPr>
          <p:cNvPr name="Freeform 3" id="3"/>
          <p:cNvSpPr/>
          <p:nvPr/>
        </p:nvSpPr>
        <p:spPr>
          <a:xfrm flipH="false" flipV="false" rot="0">
            <a:off x="0" y="1224271"/>
            <a:ext cx="8632562" cy="3744138"/>
          </a:xfrm>
          <a:custGeom>
            <a:avLst/>
            <a:gdLst/>
            <a:ahLst/>
            <a:cxnLst/>
            <a:rect r="r" b="b" t="t" l="l"/>
            <a:pathLst>
              <a:path h="3744138" w="8632562">
                <a:moveTo>
                  <a:pt x="0" y="0"/>
                </a:moveTo>
                <a:lnTo>
                  <a:pt x="8632562" y="0"/>
                </a:lnTo>
                <a:lnTo>
                  <a:pt x="8632562" y="3744139"/>
                </a:lnTo>
                <a:lnTo>
                  <a:pt x="0" y="3744139"/>
                </a:lnTo>
                <a:lnTo>
                  <a:pt x="0" y="0"/>
                </a:lnTo>
                <a:close/>
              </a:path>
            </a:pathLst>
          </a:custGeom>
          <a:blipFill>
            <a:blip r:embed="rId6"/>
            <a:stretch>
              <a:fillRect l="-7643" t="-40405" r="-50150" b="-52870"/>
            </a:stretch>
          </a:blipFill>
        </p:spPr>
      </p:sp>
      <p:sp>
        <p:nvSpPr>
          <p:cNvPr name="Freeform 4" id="4"/>
          <p:cNvSpPr/>
          <p:nvPr/>
        </p:nvSpPr>
        <p:spPr>
          <a:xfrm flipH="false" flipV="false" rot="0">
            <a:off x="4145260" y="5143500"/>
            <a:ext cx="8920843" cy="4345099"/>
          </a:xfrm>
          <a:custGeom>
            <a:avLst/>
            <a:gdLst/>
            <a:ahLst/>
            <a:cxnLst/>
            <a:rect r="r" b="b" t="t" l="l"/>
            <a:pathLst>
              <a:path h="4345099" w="8920843">
                <a:moveTo>
                  <a:pt x="0" y="0"/>
                </a:moveTo>
                <a:lnTo>
                  <a:pt x="8920842" y="0"/>
                </a:lnTo>
                <a:lnTo>
                  <a:pt x="8920842" y="4345099"/>
                </a:lnTo>
                <a:lnTo>
                  <a:pt x="0" y="4345099"/>
                </a:lnTo>
                <a:lnTo>
                  <a:pt x="0" y="0"/>
                </a:lnTo>
                <a:close/>
              </a:path>
            </a:pathLst>
          </a:custGeom>
          <a:blipFill>
            <a:blip r:embed="rId7"/>
            <a:stretch>
              <a:fillRect l="-8617" t="-35009" r="-46572" b="-34256"/>
            </a:stretch>
          </a:blipFill>
        </p:spPr>
      </p:sp>
      <p:sp>
        <p:nvSpPr>
          <p:cNvPr name="Freeform 5" id="5"/>
          <p:cNvSpPr/>
          <p:nvPr/>
        </p:nvSpPr>
        <p:spPr>
          <a:xfrm flipH="false" flipV="false" rot="0">
            <a:off x="9144000" y="1224271"/>
            <a:ext cx="8801432" cy="3744138"/>
          </a:xfrm>
          <a:custGeom>
            <a:avLst/>
            <a:gdLst/>
            <a:ahLst/>
            <a:cxnLst/>
            <a:rect r="r" b="b" t="t" l="l"/>
            <a:pathLst>
              <a:path h="3744138" w="8801432">
                <a:moveTo>
                  <a:pt x="0" y="0"/>
                </a:moveTo>
                <a:lnTo>
                  <a:pt x="8801432" y="0"/>
                </a:lnTo>
                <a:lnTo>
                  <a:pt x="8801432" y="3744139"/>
                </a:lnTo>
                <a:lnTo>
                  <a:pt x="0" y="3744139"/>
                </a:lnTo>
                <a:lnTo>
                  <a:pt x="0" y="0"/>
                </a:lnTo>
                <a:close/>
              </a:path>
            </a:pathLst>
          </a:custGeom>
          <a:blipFill>
            <a:blip r:embed="rId8"/>
            <a:stretch>
              <a:fillRect l="-2805" t="-37503" r="-45582" b="-47806"/>
            </a:stretch>
          </a:blipFill>
        </p:spPr>
      </p:sp>
      <p:sp>
        <p:nvSpPr>
          <p:cNvPr name="TextBox 6" id="6"/>
          <p:cNvSpPr txBox="true"/>
          <p:nvPr/>
        </p:nvSpPr>
        <p:spPr>
          <a:xfrm rot="0">
            <a:off x="0" y="100961"/>
            <a:ext cx="10599523" cy="514350"/>
          </a:xfrm>
          <a:prstGeom prst="rect">
            <a:avLst/>
          </a:prstGeom>
        </p:spPr>
        <p:txBody>
          <a:bodyPr anchor="t" rtlCol="false" tIns="0" lIns="0" bIns="0" rIns="0">
            <a:spAutoFit/>
          </a:bodyPr>
          <a:lstStyle/>
          <a:p>
            <a:pPr algn="l">
              <a:lnSpc>
                <a:spcPts val="4200"/>
              </a:lnSpc>
            </a:pPr>
            <a:r>
              <a:rPr lang="en-US" sz="3000" b="true">
                <a:solidFill>
                  <a:srgbClr val="FFFFFF"/>
                </a:solidFill>
                <a:latin typeface="Open Sans 1 Bold"/>
                <a:ea typeface="Open Sans 1 Bold"/>
                <a:cs typeface="Open Sans 1 Bold"/>
                <a:sym typeface="Open Sans 1 Bold"/>
              </a:rPr>
              <a:t>Comment fontionne la Backdoor : Processus à 3 étages</a:t>
            </a:r>
          </a:p>
        </p:txBody>
      </p:sp>
    </p:spTree>
  </p:cSld>
  <p:clrMapOvr>
    <a:masterClrMapping/>
  </p:clrMapOvr>
  <p:timing>
    <p:tnLst>
      <p:par>
        <p:cTn dur="indefinite" restart="never" nodeType="tmRoot">
          <p:childTnLst>
            <p:video>
              <p:cMediaNode vol="100000">
                <p:cTn fill="hold" display="false">
                  <p:stCondLst>
                    <p:cond delay="indefinite"/>
                  </p:stCondLst>
                </p:cTn>
                <p:tgtEl>
                  <p:spTgt spid="2"/>
                </p:tgtEl>
              </p:cMediaNode>
            </p:video>
          </p:childTnLst>
        </p:cTn>
      </p:par>
    </p:tnLst>
  </p:timing>
</p:sld>
</file>

<file path=ppt/slides/slide39.xml><?xml version="1.0" encoding="utf-8"?>
<p:sld xmlns:p="http://schemas.openxmlformats.org/presentationml/2006/main" xmlns:a="http://schemas.openxmlformats.org/drawingml/2006/main" xmlns:r="http://schemas.openxmlformats.org/officeDocument/2006/relationships">
  <p:cSld>
    <p:bg>
      <p:bgPr>
        <a:solidFill>
          <a:srgbClr val="004369"/>
        </a:solidFill>
      </p:bgPr>
    </p:bg>
    <p:spTree>
      <p:nvGrpSpPr>
        <p:cNvPr id="1" name=""/>
        <p:cNvGrpSpPr/>
        <p:nvPr/>
      </p:nvGrpSpPr>
      <p:grpSpPr>
        <a:xfrm>
          <a:off x="0" y="0"/>
          <a:ext cx="0" cy="0"/>
          <a:chOff x="0" y="0"/>
          <a:chExt cx="0" cy="0"/>
        </a:xfrm>
      </p:grpSpPr>
      <p:pic>
        <p:nvPicPr>
          <p:cNvPr name="Picture 2" id="2">
            <a:hlinkClick action="ppaction://media"/>
          </p:cNvPr>
          <p:cNvPicPr>
            <a:picLocks noChangeAspect="true"/>
          </p:cNvPicPr>
          <p:nvPr>
            <a:videoFile r:link="rId4"/>
            <p:extLst>
              <p:ext uri="{DAA4B4D4-6D71-4841-9C94-3DE7FCFB9230}">
                <p14:media xmlns:p14="http://schemas.microsoft.com/office/powerpoint/2010/main" r:embed="rId5"/>
              </p:ext>
            </p:extLst>
          </p:nvPr>
        </p:nvPicPr>
        <p:blipFill>
          <a:blip r:embed="rId3"/>
          <a:srcRect l="2888" t="0" r="2888" b="0"/>
          <a:stretch>
            <a:fillRect/>
          </a:stretch>
        </p:blipFill>
        <p:spPr>
          <a:xfrm flipH="false" flipV="false" rot="0">
            <a:off x="0" y="0"/>
            <a:ext cx="18288000" cy="10287000"/>
          </a:xfrm>
          <a:prstGeom prst="rect">
            <a:avLst/>
          </a:prstGeom>
        </p:spPr>
      </p:pic>
      <p:sp>
        <p:nvSpPr>
          <p:cNvPr name="Freeform 3" id="3"/>
          <p:cNvSpPr/>
          <p:nvPr/>
        </p:nvSpPr>
        <p:spPr>
          <a:xfrm flipH="false" flipV="false" rot="0">
            <a:off x="11235506" y="6496804"/>
            <a:ext cx="6948020" cy="3535269"/>
          </a:xfrm>
          <a:custGeom>
            <a:avLst/>
            <a:gdLst/>
            <a:ahLst/>
            <a:cxnLst/>
            <a:rect r="r" b="b" t="t" l="l"/>
            <a:pathLst>
              <a:path h="3535269" w="6948020">
                <a:moveTo>
                  <a:pt x="0" y="0"/>
                </a:moveTo>
                <a:lnTo>
                  <a:pt x="6948020" y="0"/>
                </a:lnTo>
                <a:lnTo>
                  <a:pt x="6948020" y="3535269"/>
                </a:lnTo>
                <a:lnTo>
                  <a:pt x="0" y="3535269"/>
                </a:lnTo>
                <a:lnTo>
                  <a:pt x="0" y="0"/>
                </a:lnTo>
                <a:close/>
              </a:path>
            </a:pathLst>
          </a:custGeom>
          <a:blipFill>
            <a:blip r:embed="rId6"/>
            <a:stretch>
              <a:fillRect l="-5165" t="-32558" r="-45601" b="-24856"/>
            </a:stretch>
          </a:blipFill>
        </p:spPr>
      </p:sp>
      <p:sp>
        <p:nvSpPr>
          <p:cNvPr name="Freeform 4" id="4"/>
          <p:cNvSpPr/>
          <p:nvPr/>
        </p:nvSpPr>
        <p:spPr>
          <a:xfrm flipH="false" flipV="false" rot="0">
            <a:off x="456653" y="6496804"/>
            <a:ext cx="7205460" cy="3645854"/>
          </a:xfrm>
          <a:custGeom>
            <a:avLst/>
            <a:gdLst/>
            <a:ahLst/>
            <a:cxnLst/>
            <a:rect r="r" b="b" t="t" l="l"/>
            <a:pathLst>
              <a:path h="3645854" w="7205460">
                <a:moveTo>
                  <a:pt x="0" y="0"/>
                </a:moveTo>
                <a:lnTo>
                  <a:pt x="7205460" y="0"/>
                </a:lnTo>
                <a:lnTo>
                  <a:pt x="7205460" y="3645854"/>
                </a:lnTo>
                <a:lnTo>
                  <a:pt x="0" y="3645854"/>
                </a:lnTo>
                <a:lnTo>
                  <a:pt x="0" y="0"/>
                </a:lnTo>
                <a:close/>
              </a:path>
            </a:pathLst>
          </a:custGeom>
          <a:blipFill>
            <a:blip r:embed="rId7"/>
            <a:stretch>
              <a:fillRect l="-2255" t="-29145" r="-44587" b="-25030"/>
            </a:stretch>
          </a:blipFill>
        </p:spPr>
      </p:sp>
      <p:sp>
        <p:nvSpPr>
          <p:cNvPr name="TextBox 5" id="5"/>
          <p:cNvSpPr txBox="true"/>
          <p:nvPr/>
        </p:nvSpPr>
        <p:spPr>
          <a:xfrm rot="0">
            <a:off x="635983" y="148660"/>
            <a:ext cx="10599523" cy="514350"/>
          </a:xfrm>
          <a:prstGeom prst="rect">
            <a:avLst/>
          </a:prstGeom>
        </p:spPr>
        <p:txBody>
          <a:bodyPr anchor="t" rtlCol="false" tIns="0" lIns="0" bIns="0" rIns="0">
            <a:spAutoFit/>
          </a:bodyPr>
          <a:lstStyle/>
          <a:p>
            <a:pPr algn="l">
              <a:lnSpc>
                <a:spcPts val="4200"/>
              </a:lnSpc>
            </a:pPr>
            <a:r>
              <a:rPr lang="en-US" sz="3000" b="true">
                <a:solidFill>
                  <a:srgbClr val="FFFFFF"/>
                </a:solidFill>
                <a:latin typeface="Open Sans 1 Bold"/>
                <a:ea typeface="Open Sans 1 Bold"/>
                <a:cs typeface="Open Sans 1 Bold"/>
                <a:sym typeface="Open Sans 1 Bold"/>
              </a:rPr>
              <a:t>LA DECOUVERTE</a:t>
            </a:r>
          </a:p>
        </p:txBody>
      </p:sp>
    </p:spTree>
  </p:cSld>
  <p:clrMapOvr>
    <a:masterClrMapping/>
  </p:clrMapOvr>
  <p:timing>
    <p:tnLst>
      <p:par>
        <p:cTn dur="indefinite" restart="never" nodeType="tmRoot">
          <p:childTnLst>
            <p:video>
              <p:cMediaNode vol="100000">
                <p:cTn fill="hold" display="false">
                  <p:stCondLst>
                    <p:cond delay="indefinite"/>
                  </p:stCondLst>
                </p:cTn>
                <p:tgtEl>
                  <p:spTgt spid="2"/>
                </p:tgtEl>
              </p:cMediaNode>
            </p:video>
          </p:childTnLst>
        </p:cTn>
      </p:par>
    </p:tnLst>
  </p:timing>
</p:sld>
</file>

<file path=ppt/slides/slide40.xml><?xml version="1.0" encoding="utf-8"?>
<p:sld xmlns:p="http://schemas.openxmlformats.org/presentationml/2006/main" xmlns:a="http://schemas.openxmlformats.org/drawingml/2006/main" xmlns:r="http://schemas.openxmlformats.org/officeDocument/2006/relationships">
  <p:cSld>
    <p:bg>
      <p:bgPr>
        <a:solidFill>
          <a:srgbClr val="004369"/>
        </a:solidFill>
      </p:bgPr>
    </p:bg>
    <p:spTree>
      <p:nvGrpSpPr>
        <p:cNvPr id="1" name=""/>
        <p:cNvGrpSpPr/>
        <p:nvPr/>
      </p:nvGrpSpPr>
      <p:grpSpPr>
        <a:xfrm>
          <a:off x="0" y="0"/>
          <a:ext cx="0" cy="0"/>
          <a:chOff x="0" y="0"/>
          <a:chExt cx="0" cy="0"/>
        </a:xfrm>
      </p:grpSpPr>
      <p:sp>
        <p:nvSpPr>
          <p:cNvPr name="Freeform 2" id="2"/>
          <p:cNvSpPr/>
          <p:nvPr/>
        </p:nvSpPr>
        <p:spPr>
          <a:xfrm flipH="false" flipV="false" rot="0">
            <a:off x="5665292" y="837905"/>
            <a:ext cx="13062857" cy="8229600"/>
          </a:xfrm>
          <a:custGeom>
            <a:avLst/>
            <a:gdLst/>
            <a:ahLst/>
            <a:cxnLst/>
            <a:rect r="r" b="b" t="t" l="l"/>
            <a:pathLst>
              <a:path h="8229600" w="13062857">
                <a:moveTo>
                  <a:pt x="0" y="0"/>
                </a:moveTo>
                <a:lnTo>
                  <a:pt x="13062857" y="0"/>
                </a:lnTo>
                <a:lnTo>
                  <a:pt x="13062857" y="8229600"/>
                </a:lnTo>
                <a:lnTo>
                  <a:pt x="0" y="8229600"/>
                </a:lnTo>
                <a:lnTo>
                  <a:pt x="0" y="0"/>
                </a:lnTo>
                <a:close/>
              </a:path>
            </a:pathLst>
          </a:custGeom>
          <a:blipFill>
            <a:blip r:embed="rId2"/>
            <a:stretch>
              <a:fillRect l="0" t="0" r="0" b="0"/>
            </a:stretch>
          </a:blipFill>
        </p:spPr>
      </p:sp>
      <p:sp>
        <p:nvSpPr>
          <p:cNvPr name="TextBox 3" id="3"/>
          <p:cNvSpPr txBox="true"/>
          <p:nvPr/>
        </p:nvSpPr>
        <p:spPr>
          <a:xfrm rot="0">
            <a:off x="-1221159" y="4391343"/>
            <a:ext cx="8201180" cy="689805"/>
          </a:xfrm>
          <a:prstGeom prst="rect">
            <a:avLst/>
          </a:prstGeom>
        </p:spPr>
        <p:txBody>
          <a:bodyPr anchor="t" rtlCol="false" tIns="0" lIns="0" bIns="0" rIns="0">
            <a:spAutoFit/>
          </a:bodyPr>
          <a:lstStyle/>
          <a:p>
            <a:pPr algn="ctr">
              <a:lnSpc>
                <a:spcPts val="5332"/>
              </a:lnSpc>
              <a:spcBef>
                <a:spcPct val="0"/>
              </a:spcBef>
            </a:pPr>
            <a:r>
              <a:rPr lang="en-US" b="true" sz="3809" spc="-76">
                <a:solidFill>
                  <a:srgbClr val="FFFFFF"/>
                </a:solidFill>
                <a:latin typeface="Poppins Bold"/>
                <a:ea typeface="Poppins Bold"/>
                <a:cs typeface="Poppins Bold"/>
                <a:sym typeface="Poppins Bold"/>
              </a:rPr>
              <a:t>VI .LES ENSEIGNEMENTS</a:t>
            </a:r>
          </a:p>
        </p:txBody>
      </p:sp>
    </p:spTree>
  </p:cSld>
  <p:clrMapOvr>
    <a:masterClrMapping/>
  </p:clrMapOvr>
</p:sld>
</file>

<file path=ppt/slides/slide41.xml><?xml version="1.0" encoding="utf-8"?>
<p:sld xmlns:p="http://schemas.openxmlformats.org/presentationml/2006/main" xmlns:a="http://schemas.openxmlformats.org/drawingml/2006/main" xmlns:r="http://schemas.openxmlformats.org/officeDocument/2006/relationships">
  <p:cSld>
    <p:bg>
      <p:bgPr>
        <a:solidFill>
          <a:srgbClr val="004369"/>
        </a:solidFill>
      </p:bgPr>
    </p:bg>
    <p:spTree>
      <p:nvGrpSpPr>
        <p:cNvPr id="1" name=""/>
        <p:cNvGrpSpPr/>
        <p:nvPr/>
      </p:nvGrpSpPr>
      <p:grpSpPr>
        <a:xfrm>
          <a:off x="0" y="0"/>
          <a:ext cx="0" cy="0"/>
          <a:chOff x="0" y="0"/>
          <a:chExt cx="0" cy="0"/>
        </a:xfrm>
      </p:grpSpPr>
      <p:grpSp>
        <p:nvGrpSpPr>
          <p:cNvPr name="Group 2" id="2"/>
          <p:cNvGrpSpPr/>
          <p:nvPr/>
        </p:nvGrpSpPr>
        <p:grpSpPr>
          <a:xfrm rot="0">
            <a:off x="10251253" y="2933765"/>
            <a:ext cx="8211642" cy="8211642"/>
            <a:chOff x="0" y="0"/>
            <a:chExt cx="812800" cy="812800"/>
          </a:xfrm>
        </p:grpSpPr>
        <p:sp>
          <p:nvSpPr>
            <p:cNvPr name="Freeform 3" id="3"/>
            <p:cNvSpPr/>
            <p:nvPr/>
          </p:nvSpPr>
          <p:spPr>
            <a:xfrm flipH="true" flipV="false" rot="0">
              <a:off x="0" y="0"/>
              <a:ext cx="812800" cy="812800"/>
            </a:xfrm>
            <a:custGeom>
              <a:avLst/>
              <a:gdLst/>
              <a:ahLst/>
              <a:cxnLst/>
              <a:rect r="r" b="b" t="t" l="l"/>
              <a:pathLst>
                <a:path h="812800" w="812800">
                  <a:moveTo>
                    <a:pt x="406400" y="0"/>
                  </a:moveTo>
                  <a:lnTo>
                    <a:pt x="0" y="406400"/>
                  </a:lnTo>
                  <a:lnTo>
                    <a:pt x="406400" y="812800"/>
                  </a:lnTo>
                  <a:lnTo>
                    <a:pt x="812800" y="406400"/>
                  </a:lnTo>
                  <a:lnTo>
                    <a:pt x="406400" y="0"/>
                  </a:lnTo>
                  <a:close/>
                </a:path>
              </a:pathLst>
            </a:custGeom>
            <a:blipFill>
              <a:blip r:embed="rId2"/>
              <a:stretch>
                <a:fillRect l="0" t="-632" r="0" b="-632"/>
              </a:stretch>
            </a:blipFill>
          </p:spPr>
        </p:sp>
      </p:grpSp>
      <p:sp>
        <p:nvSpPr>
          <p:cNvPr name="Freeform 4" id="4"/>
          <p:cNvSpPr/>
          <p:nvPr/>
        </p:nvSpPr>
        <p:spPr>
          <a:xfrm flipH="false" flipV="false" rot="0">
            <a:off x="12683463" y="4678228"/>
            <a:ext cx="9583838" cy="8229600"/>
          </a:xfrm>
          <a:custGeom>
            <a:avLst/>
            <a:gdLst/>
            <a:ahLst/>
            <a:cxnLst/>
            <a:rect r="r" b="b" t="t" l="l"/>
            <a:pathLst>
              <a:path h="8229600" w="9583838">
                <a:moveTo>
                  <a:pt x="0" y="0"/>
                </a:moveTo>
                <a:lnTo>
                  <a:pt x="9583838" y="0"/>
                </a:lnTo>
                <a:lnTo>
                  <a:pt x="9583838" y="8229600"/>
                </a:lnTo>
                <a:lnTo>
                  <a:pt x="0" y="8229600"/>
                </a:lnTo>
                <a:lnTo>
                  <a:pt x="0" y="0"/>
                </a:lnTo>
                <a:close/>
              </a:path>
            </a:pathLst>
          </a:custGeom>
          <a:blipFill>
            <a:blip r:embed="rId3">
              <a:alphaModFix amt="67000"/>
            </a:blip>
            <a:stretch>
              <a:fillRect l="0" t="0" r="0" b="0"/>
            </a:stretch>
          </a:blipFill>
        </p:spPr>
      </p:sp>
      <p:sp>
        <p:nvSpPr>
          <p:cNvPr name="TextBox 5" id="5"/>
          <p:cNvSpPr txBox="true"/>
          <p:nvPr/>
        </p:nvSpPr>
        <p:spPr>
          <a:xfrm rot="0">
            <a:off x="238494" y="550093"/>
            <a:ext cx="14313104" cy="4128135"/>
          </a:xfrm>
          <a:prstGeom prst="rect">
            <a:avLst/>
          </a:prstGeom>
        </p:spPr>
        <p:txBody>
          <a:bodyPr anchor="t" rtlCol="false" tIns="0" lIns="0" bIns="0" rIns="0">
            <a:spAutoFit/>
          </a:bodyPr>
          <a:lstStyle/>
          <a:p>
            <a:pPr algn="l">
              <a:lnSpc>
                <a:spcPts val="3629"/>
              </a:lnSpc>
              <a:spcBef>
                <a:spcPct val="0"/>
              </a:spcBef>
            </a:pPr>
            <a:r>
              <a:rPr lang="en-US" b="true" sz="3299">
                <a:solidFill>
                  <a:srgbClr val="FFFFFF"/>
                </a:solidFill>
                <a:latin typeface="Open Sans 2 Bold"/>
                <a:ea typeface="Open Sans 2 Bold"/>
                <a:cs typeface="Open Sans 2 Bold"/>
                <a:sym typeface="Open Sans 2 Bold"/>
              </a:rPr>
              <a:t>1</a:t>
            </a:r>
            <a:r>
              <a:rPr lang="en-US" b="true" sz="3299">
                <a:solidFill>
                  <a:srgbClr val="FFFFFF"/>
                </a:solidFill>
                <a:latin typeface="Open Sans 2 Bold"/>
                <a:ea typeface="Open Sans 2 Bold"/>
                <a:cs typeface="Open Sans 2 Bold"/>
                <a:sym typeface="Open Sans 2 Bold"/>
              </a:rPr>
              <a:t>. RENFORCER LA DÉTECTION</a:t>
            </a:r>
          </a:p>
          <a:p>
            <a:pPr algn="l">
              <a:lnSpc>
                <a:spcPts val="3629"/>
              </a:lnSpc>
              <a:spcBef>
                <a:spcPct val="0"/>
              </a:spcBef>
            </a:pPr>
          </a:p>
          <a:p>
            <a:pPr algn="l">
              <a:lnSpc>
                <a:spcPts val="3629"/>
              </a:lnSpc>
              <a:spcBef>
                <a:spcPct val="0"/>
              </a:spcBef>
            </a:pPr>
            <a:r>
              <a:rPr lang="en-US" sz="3299">
                <a:solidFill>
                  <a:srgbClr val="FFFFFF"/>
                </a:solidFill>
                <a:latin typeface="Open Sans 2"/>
                <a:ea typeface="Open Sans 2"/>
                <a:cs typeface="Open Sans 2"/>
                <a:sym typeface="Open Sans 2"/>
              </a:rPr>
              <a:t>En général les attaquese restent invisibles des mois voir des années. C'est un échec massif de détection.</a:t>
            </a:r>
          </a:p>
          <a:p>
            <a:pPr algn="l">
              <a:lnSpc>
                <a:spcPts val="3629"/>
              </a:lnSpc>
              <a:spcBef>
                <a:spcPct val="0"/>
              </a:spcBef>
            </a:pPr>
          </a:p>
          <a:p>
            <a:pPr algn="l">
              <a:lnSpc>
                <a:spcPts val="3629"/>
              </a:lnSpc>
              <a:spcBef>
                <a:spcPct val="0"/>
              </a:spcBef>
            </a:pPr>
            <a:r>
              <a:rPr lang="en-US" b="true" sz="3299">
                <a:solidFill>
                  <a:srgbClr val="FFFFFF"/>
                </a:solidFill>
                <a:latin typeface="Open Sans 2 Bold"/>
                <a:ea typeface="Open Sans 2 Bold"/>
                <a:cs typeface="Open Sans 2 Bold"/>
                <a:sym typeface="Open Sans 2 Bold"/>
              </a:rPr>
              <a:t>La leçon :</a:t>
            </a:r>
            <a:r>
              <a:rPr lang="en-US" sz="3299">
                <a:solidFill>
                  <a:srgbClr val="FFFFFF"/>
                </a:solidFill>
                <a:latin typeface="Open Sans 2"/>
                <a:ea typeface="Open Sans 2"/>
                <a:cs typeface="Open Sans 2"/>
                <a:sym typeface="Open Sans 2"/>
              </a:rPr>
              <a:t> il ne suffit pas de prévenir les attaques, il faut être capable de les détecter vite. Cela passe par une meilleure surveillance, la conservation des journaux (logs), et la recherche active de comportements anormaux plutôt que d'attendre l'alerte.</a:t>
            </a:r>
          </a:p>
        </p:txBody>
      </p:sp>
    </p:spTree>
  </p:cSld>
  <p:clrMapOvr>
    <a:masterClrMapping/>
  </p:clrMapOvr>
</p:sld>
</file>

<file path=ppt/slides/slide42.xml><?xml version="1.0" encoding="utf-8"?>
<p:sld xmlns:p="http://schemas.openxmlformats.org/presentationml/2006/main" xmlns:a="http://schemas.openxmlformats.org/drawingml/2006/main" xmlns:r="http://schemas.openxmlformats.org/officeDocument/2006/relationships">
  <p:cSld>
    <p:bg>
      <p:bgPr>
        <a:solidFill>
          <a:srgbClr val="004369"/>
        </a:solidFill>
      </p:bgPr>
    </p:bg>
    <p:spTree>
      <p:nvGrpSpPr>
        <p:cNvPr id="1" name=""/>
        <p:cNvGrpSpPr/>
        <p:nvPr/>
      </p:nvGrpSpPr>
      <p:grpSpPr>
        <a:xfrm>
          <a:off x="0" y="0"/>
          <a:ext cx="0" cy="0"/>
          <a:chOff x="0" y="0"/>
          <a:chExt cx="0" cy="0"/>
        </a:xfrm>
      </p:grpSpPr>
      <p:sp>
        <p:nvSpPr>
          <p:cNvPr name="Freeform 2" id="2"/>
          <p:cNvSpPr/>
          <p:nvPr/>
        </p:nvSpPr>
        <p:spPr>
          <a:xfrm flipH="false" flipV="false" rot="0">
            <a:off x="-3522464" y="5719077"/>
            <a:ext cx="7684389" cy="8229600"/>
          </a:xfrm>
          <a:custGeom>
            <a:avLst/>
            <a:gdLst/>
            <a:ahLst/>
            <a:cxnLst/>
            <a:rect r="r" b="b" t="t" l="l"/>
            <a:pathLst>
              <a:path h="8229600" w="7684389">
                <a:moveTo>
                  <a:pt x="0" y="0"/>
                </a:moveTo>
                <a:lnTo>
                  <a:pt x="7684389" y="0"/>
                </a:lnTo>
                <a:lnTo>
                  <a:pt x="7684389" y="8229600"/>
                </a:lnTo>
                <a:lnTo>
                  <a:pt x="0" y="8229600"/>
                </a:lnTo>
                <a:lnTo>
                  <a:pt x="0" y="0"/>
                </a:lnTo>
                <a:close/>
              </a:path>
            </a:pathLst>
          </a:custGeom>
          <a:blipFill>
            <a:blip r:embed="rId2"/>
            <a:stretch>
              <a:fillRect l="0" t="0" r="0" b="0"/>
            </a:stretch>
          </a:blipFill>
        </p:spPr>
      </p:sp>
      <p:sp>
        <p:nvSpPr>
          <p:cNvPr name="TextBox 3" id="3"/>
          <p:cNvSpPr txBox="true"/>
          <p:nvPr/>
        </p:nvSpPr>
        <p:spPr>
          <a:xfrm rot="0">
            <a:off x="158996" y="1918244"/>
            <a:ext cx="12886914" cy="5349875"/>
          </a:xfrm>
          <a:prstGeom prst="rect">
            <a:avLst/>
          </a:prstGeom>
        </p:spPr>
        <p:txBody>
          <a:bodyPr anchor="t" rtlCol="false" tIns="0" lIns="0" bIns="0" rIns="0">
            <a:spAutoFit/>
          </a:bodyPr>
          <a:lstStyle/>
          <a:p>
            <a:pPr algn="l">
              <a:lnSpc>
                <a:spcPts val="3849"/>
              </a:lnSpc>
              <a:spcBef>
                <a:spcPct val="0"/>
              </a:spcBef>
            </a:pPr>
            <a:r>
              <a:rPr lang="en-US" b="true" sz="3499">
                <a:solidFill>
                  <a:srgbClr val="FFFFFF"/>
                </a:solidFill>
                <a:latin typeface="Open Sans 2 Bold"/>
                <a:ea typeface="Open Sans 2 Bold"/>
                <a:cs typeface="Open Sans 2 Bold"/>
                <a:sym typeface="Open Sans 2 Bold"/>
              </a:rPr>
              <a:t>2</a:t>
            </a:r>
            <a:r>
              <a:rPr lang="en-US" b="true" sz="3499">
                <a:solidFill>
                  <a:srgbClr val="FFFFFF"/>
                </a:solidFill>
                <a:latin typeface="Open Sans 2 Bold"/>
                <a:ea typeface="Open Sans 2 Bold"/>
                <a:cs typeface="Open Sans 2 Bold"/>
                <a:sym typeface="Open Sans 2 Bold"/>
              </a:rPr>
              <a:t>. ADOPTER LE PRINCIPE DU "ZERO TRUST"</a:t>
            </a:r>
          </a:p>
          <a:p>
            <a:pPr algn="l">
              <a:lnSpc>
                <a:spcPts val="3849"/>
              </a:lnSpc>
              <a:spcBef>
                <a:spcPct val="0"/>
              </a:spcBef>
            </a:pPr>
          </a:p>
          <a:p>
            <a:pPr algn="l">
              <a:lnSpc>
                <a:spcPts val="3849"/>
              </a:lnSpc>
              <a:spcBef>
                <a:spcPct val="0"/>
              </a:spcBef>
            </a:pPr>
            <a:r>
              <a:rPr lang="en-US" sz="3499">
                <a:solidFill>
                  <a:srgbClr val="FFFFFF"/>
                </a:solidFill>
                <a:latin typeface="Open Sans 2"/>
                <a:ea typeface="Open Sans 2"/>
                <a:cs typeface="Open Sans 2"/>
                <a:sym typeface="Open Sans 2"/>
              </a:rPr>
              <a:t>C'est le grand concept popularisé par les Software Supply Chain Attack. "Zero Trust" = ne jamais faire confiance par défaut, toujours vérifier.</a:t>
            </a:r>
          </a:p>
          <a:p>
            <a:pPr algn="l">
              <a:lnSpc>
                <a:spcPts val="3849"/>
              </a:lnSpc>
              <a:spcBef>
                <a:spcPct val="0"/>
              </a:spcBef>
            </a:pPr>
          </a:p>
          <a:p>
            <a:pPr algn="l">
              <a:lnSpc>
                <a:spcPts val="3849"/>
              </a:lnSpc>
              <a:spcBef>
                <a:spcPct val="0"/>
              </a:spcBef>
            </a:pPr>
            <a:r>
              <a:rPr lang="en-US" b="true" sz="3499">
                <a:solidFill>
                  <a:srgbClr val="FFFFFF"/>
                </a:solidFill>
                <a:latin typeface="Open Sans 2 Bold"/>
                <a:ea typeface="Open Sans 2 Bold"/>
                <a:cs typeface="Open Sans 2 Bold"/>
                <a:sym typeface="Open Sans 2 Bold"/>
              </a:rPr>
              <a:t>La leçon </a:t>
            </a:r>
            <a:r>
              <a:rPr lang="en-US" sz="3499">
                <a:solidFill>
                  <a:srgbClr val="FFFFFF"/>
                </a:solidFill>
                <a:latin typeface="Open Sans 2"/>
                <a:ea typeface="Open Sans 2"/>
                <a:cs typeface="Open Sans 2"/>
                <a:sym typeface="Open Sans 2"/>
              </a:rPr>
              <a:t>: au lieu de considérer que tout ce qui est "à l'intérieur" du réseau est sûr, on vérifie en permanence chaque utilisateur, chaque appareil, chaque connexion. </a:t>
            </a:r>
          </a:p>
          <a:p>
            <a:pPr algn="l">
              <a:lnSpc>
                <a:spcPts val="3849"/>
              </a:lnSpc>
              <a:spcBef>
                <a:spcPct val="0"/>
              </a:spcBef>
            </a:pPr>
            <a:r>
              <a:rPr lang="en-US" sz="3499">
                <a:solidFill>
                  <a:srgbClr val="FFFFFF"/>
                </a:solidFill>
                <a:latin typeface="Open Sans 2"/>
                <a:ea typeface="Open Sans 2"/>
                <a:cs typeface="Open Sans 2"/>
                <a:sym typeface="Open Sans 2"/>
              </a:rPr>
              <a:t>On part du principe qu'une menace peut déjà être à l'intérieur.</a:t>
            </a:r>
          </a:p>
        </p:txBody>
      </p:sp>
      <p:sp>
        <p:nvSpPr>
          <p:cNvPr name="Freeform 4" id="4"/>
          <p:cNvSpPr/>
          <p:nvPr/>
        </p:nvSpPr>
        <p:spPr>
          <a:xfrm flipH="false" flipV="false" rot="0">
            <a:off x="12507456" y="1028700"/>
            <a:ext cx="8914822" cy="8502511"/>
          </a:xfrm>
          <a:custGeom>
            <a:avLst/>
            <a:gdLst/>
            <a:ahLst/>
            <a:cxnLst/>
            <a:rect r="r" b="b" t="t" l="l"/>
            <a:pathLst>
              <a:path h="8502511" w="8914822">
                <a:moveTo>
                  <a:pt x="0" y="0"/>
                </a:moveTo>
                <a:lnTo>
                  <a:pt x="8914822" y="0"/>
                </a:lnTo>
                <a:lnTo>
                  <a:pt x="8914822" y="8502511"/>
                </a:lnTo>
                <a:lnTo>
                  <a:pt x="0" y="8502511"/>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5" id="5"/>
          <p:cNvSpPr/>
          <p:nvPr/>
        </p:nvSpPr>
        <p:spPr>
          <a:xfrm flipH="false" flipV="false" rot="0">
            <a:off x="13737889" y="1880144"/>
            <a:ext cx="8217068" cy="6799624"/>
          </a:xfrm>
          <a:custGeom>
            <a:avLst/>
            <a:gdLst/>
            <a:ahLst/>
            <a:cxnLst/>
            <a:rect r="r" b="b" t="t" l="l"/>
            <a:pathLst>
              <a:path h="6799624" w="8217068">
                <a:moveTo>
                  <a:pt x="0" y="0"/>
                </a:moveTo>
                <a:lnTo>
                  <a:pt x="8217068" y="0"/>
                </a:lnTo>
                <a:lnTo>
                  <a:pt x="8217068" y="6799624"/>
                </a:lnTo>
                <a:lnTo>
                  <a:pt x="0" y="6799624"/>
                </a:lnTo>
                <a:lnTo>
                  <a:pt x="0" y="0"/>
                </a:lnTo>
                <a:close/>
              </a:path>
            </a:pathLst>
          </a:custGeom>
          <a:blipFill>
            <a:blip r:embed="rId5"/>
            <a:stretch>
              <a:fillRect l="0" t="0" r="0" b="0"/>
            </a:stretch>
          </a:blipFill>
        </p:spPr>
      </p:sp>
      <p:sp>
        <p:nvSpPr>
          <p:cNvPr name="Freeform 6" id="6"/>
          <p:cNvSpPr/>
          <p:nvPr/>
        </p:nvSpPr>
        <p:spPr>
          <a:xfrm flipH="false" flipV="false" rot="0">
            <a:off x="13737889" y="-3413880"/>
            <a:ext cx="7684389" cy="8229600"/>
          </a:xfrm>
          <a:custGeom>
            <a:avLst/>
            <a:gdLst/>
            <a:ahLst/>
            <a:cxnLst/>
            <a:rect r="r" b="b" t="t" l="l"/>
            <a:pathLst>
              <a:path h="8229600" w="7684389">
                <a:moveTo>
                  <a:pt x="0" y="0"/>
                </a:moveTo>
                <a:lnTo>
                  <a:pt x="7684389" y="0"/>
                </a:lnTo>
                <a:lnTo>
                  <a:pt x="7684389" y="8229600"/>
                </a:lnTo>
                <a:lnTo>
                  <a:pt x="0" y="8229600"/>
                </a:lnTo>
                <a:lnTo>
                  <a:pt x="0" y="0"/>
                </a:lnTo>
                <a:close/>
              </a:path>
            </a:pathLst>
          </a:custGeom>
          <a:blipFill>
            <a:blip r:embed="rId2"/>
            <a:stretch>
              <a:fillRect l="0" t="0" r="0" b="0"/>
            </a:stretch>
          </a:blipFill>
        </p:spPr>
      </p:sp>
    </p:spTree>
  </p:cSld>
  <p:clrMapOvr>
    <a:masterClrMapping/>
  </p:clrMapOvr>
</p:sld>
</file>

<file path=ppt/slides/slide43.xml><?xml version="1.0" encoding="utf-8"?>
<p:sld xmlns:p="http://schemas.openxmlformats.org/presentationml/2006/main" xmlns:a="http://schemas.openxmlformats.org/drawingml/2006/main" xmlns:r="http://schemas.openxmlformats.org/officeDocument/2006/relationships">
  <p:cSld>
    <p:bg>
      <p:bgPr>
        <a:solidFill>
          <a:srgbClr val="004369"/>
        </a:solidFill>
      </p:bgPr>
    </p:bg>
    <p:spTree>
      <p:nvGrpSpPr>
        <p:cNvPr id="1" name=""/>
        <p:cNvGrpSpPr/>
        <p:nvPr/>
      </p:nvGrpSpPr>
      <p:grpSpPr>
        <a:xfrm>
          <a:off x="0" y="0"/>
          <a:ext cx="0" cy="0"/>
          <a:chOff x="0" y="0"/>
          <a:chExt cx="0" cy="0"/>
        </a:xfrm>
      </p:grpSpPr>
      <p:grpSp>
        <p:nvGrpSpPr>
          <p:cNvPr name="Group 2" id="2"/>
          <p:cNvGrpSpPr/>
          <p:nvPr/>
        </p:nvGrpSpPr>
        <p:grpSpPr>
          <a:xfrm rot="0">
            <a:off x="1277505" y="7118596"/>
            <a:ext cx="7263022" cy="3168404"/>
            <a:chOff x="0" y="0"/>
            <a:chExt cx="1155423" cy="504039"/>
          </a:xfrm>
        </p:grpSpPr>
        <p:sp>
          <p:nvSpPr>
            <p:cNvPr name="Freeform 3" id="3"/>
            <p:cNvSpPr/>
            <p:nvPr/>
          </p:nvSpPr>
          <p:spPr>
            <a:xfrm flipH="false" flipV="false" rot="0">
              <a:off x="0" y="0"/>
              <a:ext cx="1155423" cy="504039"/>
            </a:xfrm>
            <a:custGeom>
              <a:avLst/>
              <a:gdLst/>
              <a:ahLst/>
              <a:cxnLst/>
              <a:rect r="r" b="b" t="t" l="l"/>
              <a:pathLst>
                <a:path h="504039" w="1155423">
                  <a:moveTo>
                    <a:pt x="24517" y="0"/>
                  </a:moveTo>
                  <a:lnTo>
                    <a:pt x="1130907" y="0"/>
                  </a:lnTo>
                  <a:cubicBezTo>
                    <a:pt x="1137409" y="0"/>
                    <a:pt x="1143645" y="2583"/>
                    <a:pt x="1148243" y="7181"/>
                  </a:cubicBezTo>
                  <a:cubicBezTo>
                    <a:pt x="1152840" y="11778"/>
                    <a:pt x="1155423" y="18014"/>
                    <a:pt x="1155423" y="24517"/>
                  </a:cubicBezTo>
                  <a:lnTo>
                    <a:pt x="1155423" y="479523"/>
                  </a:lnTo>
                  <a:cubicBezTo>
                    <a:pt x="1155423" y="486025"/>
                    <a:pt x="1152840" y="492261"/>
                    <a:pt x="1148243" y="496859"/>
                  </a:cubicBezTo>
                  <a:cubicBezTo>
                    <a:pt x="1143645" y="501456"/>
                    <a:pt x="1137409" y="504039"/>
                    <a:pt x="1130907" y="504039"/>
                  </a:cubicBezTo>
                  <a:lnTo>
                    <a:pt x="24517" y="504039"/>
                  </a:lnTo>
                  <a:cubicBezTo>
                    <a:pt x="18014" y="504039"/>
                    <a:pt x="11778" y="501456"/>
                    <a:pt x="7181" y="496859"/>
                  </a:cubicBezTo>
                  <a:cubicBezTo>
                    <a:pt x="2583" y="492261"/>
                    <a:pt x="0" y="486025"/>
                    <a:pt x="0" y="479523"/>
                  </a:cubicBezTo>
                  <a:lnTo>
                    <a:pt x="0" y="24517"/>
                  </a:lnTo>
                  <a:cubicBezTo>
                    <a:pt x="0" y="18014"/>
                    <a:pt x="2583" y="11778"/>
                    <a:pt x="7181" y="7181"/>
                  </a:cubicBezTo>
                  <a:cubicBezTo>
                    <a:pt x="11778" y="2583"/>
                    <a:pt x="18014" y="0"/>
                    <a:pt x="24517" y="0"/>
                  </a:cubicBezTo>
                  <a:close/>
                </a:path>
              </a:pathLst>
            </a:custGeom>
            <a:blipFill>
              <a:blip r:embed="rId3"/>
              <a:stretch>
                <a:fillRect l="0" t="-52821" r="0" b="0"/>
              </a:stretch>
            </a:blipFill>
            <a:ln w="47625" cap="rnd">
              <a:gradFill>
                <a:gsLst>
                  <a:gs pos="0">
                    <a:srgbClr val="54B1F2">
                      <a:alpha val="100000"/>
                    </a:srgbClr>
                  </a:gs>
                  <a:gs pos="100000">
                    <a:srgbClr val="0150AC">
                      <a:alpha val="100000"/>
                    </a:srgbClr>
                  </a:gs>
                </a:gsLst>
                <a:lin ang="5400000"/>
              </a:gradFill>
              <a:prstDash val="solid"/>
              <a:round/>
            </a:ln>
          </p:spPr>
        </p:sp>
      </p:grpSp>
      <p:grpSp>
        <p:nvGrpSpPr>
          <p:cNvPr name="Group 4" id="4"/>
          <p:cNvGrpSpPr/>
          <p:nvPr/>
        </p:nvGrpSpPr>
        <p:grpSpPr>
          <a:xfrm rot="0">
            <a:off x="8651824" y="5143500"/>
            <a:ext cx="3631511" cy="3417065"/>
            <a:chOff x="0" y="0"/>
            <a:chExt cx="535671" cy="504039"/>
          </a:xfrm>
        </p:grpSpPr>
        <p:sp>
          <p:nvSpPr>
            <p:cNvPr name="Freeform 5" id="5"/>
            <p:cNvSpPr/>
            <p:nvPr/>
          </p:nvSpPr>
          <p:spPr>
            <a:xfrm flipH="false" flipV="false" rot="0">
              <a:off x="0" y="0"/>
              <a:ext cx="535671" cy="504039"/>
            </a:xfrm>
            <a:custGeom>
              <a:avLst/>
              <a:gdLst/>
              <a:ahLst/>
              <a:cxnLst/>
              <a:rect r="r" b="b" t="t" l="l"/>
              <a:pathLst>
                <a:path h="504039" w="535671">
                  <a:moveTo>
                    <a:pt x="49033" y="0"/>
                  </a:moveTo>
                  <a:lnTo>
                    <a:pt x="486638" y="0"/>
                  </a:lnTo>
                  <a:cubicBezTo>
                    <a:pt x="499643" y="0"/>
                    <a:pt x="512115" y="5166"/>
                    <a:pt x="521310" y="14361"/>
                  </a:cubicBezTo>
                  <a:cubicBezTo>
                    <a:pt x="530506" y="23557"/>
                    <a:pt x="535671" y="36029"/>
                    <a:pt x="535671" y="49033"/>
                  </a:cubicBezTo>
                  <a:lnTo>
                    <a:pt x="535671" y="455006"/>
                  </a:lnTo>
                  <a:cubicBezTo>
                    <a:pt x="535671" y="468011"/>
                    <a:pt x="530506" y="480482"/>
                    <a:pt x="521310" y="489678"/>
                  </a:cubicBezTo>
                  <a:cubicBezTo>
                    <a:pt x="512115" y="498873"/>
                    <a:pt x="499643" y="504039"/>
                    <a:pt x="486638" y="504039"/>
                  </a:cubicBezTo>
                  <a:lnTo>
                    <a:pt x="49033" y="504039"/>
                  </a:lnTo>
                  <a:cubicBezTo>
                    <a:pt x="21953" y="504039"/>
                    <a:pt x="0" y="482086"/>
                    <a:pt x="0" y="455006"/>
                  </a:cubicBezTo>
                  <a:lnTo>
                    <a:pt x="0" y="49033"/>
                  </a:lnTo>
                  <a:cubicBezTo>
                    <a:pt x="0" y="21953"/>
                    <a:pt x="21953" y="0"/>
                    <a:pt x="49033" y="0"/>
                  </a:cubicBezTo>
                  <a:close/>
                </a:path>
              </a:pathLst>
            </a:custGeom>
            <a:blipFill>
              <a:blip r:embed="rId4"/>
              <a:stretch>
                <a:fillRect l="-29479" t="0" r="-37800" b="0"/>
              </a:stretch>
            </a:blipFill>
            <a:ln w="47625" cap="rnd">
              <a:gradFill>
                <a:gsLst>
                  <a:gs pos="0">
                    <a:srgbClr val="54B1F2">
                      <a:alpha val="100000"/>
                    </a:srgbClr>
                  </a:gs>
                  <a:gs pos="100000">
                    <a:srgbClr val="0150AC">
                      <a:alpha val="100000"/>
                    </a:srgbClr>
                  </a:gs>
                </a:gsLst>
                <a:lin ang="5400000"/>
              </a:gradFill>
              <a:prstDash val="solid"/>
              <a:round/>
            </a:ln>
          </p:spPr>
        </p:sp>
      </p:grpSp>
      <p:sp>
        <p:nvSpPr>
          <p:cNvPr name="Freeform 6" id="6"/>
          <p:cNvSpPr/>
          <p:nvPr/>
        </p:nvSpPr>
        <p:spPr>
          <a:xfrm flipH="false" flipV="false" rot="0">
            <a:off x="14006582" y="-3142420"/>
            <a:ext cx="7695030" cy="6607689"/>
          </a:xfrm>
          <a:custGeom>
            <a:avLst/>
            <a:gdLst/>
            <a:ahLst/>
            <a:cxnLst/>
            <a:rect r="r" b="b" t="t" l="l"/>
            <a:pathLst>
              <a:path h="6607689" w="7695030">
                <a:moveTo>
                  <a:pt x="0" y="0"/>
                </a:moveTo>
                <a:lnTo>
                  <a:pt x="7695030" y="0"/>
                </a:lnTo>
                <a:lnTo>
                  <a:pt x="7695030" y="6607688"/>
                </a:lnTo>
                <a:lnTo>
                  <a:pt x="0" y="6607688"/>
                </a:lnTo>
                <a:lnTo>
                  <a:pt x="0" y="0"/>
                </a:lnTo>
                <a:close/>
              </a:path>
            </a:pathLst>
          </a:custGeom>
          <a:blipFill>
            <a:blip r:embed="rId5">
              <a:alphaModFix amt="91000"/>
            </a:blip>
            <a:stretch>
              <a:fillRect l="0" t="0" r="0" b="0"/>
            </a:stretch>
          </a:blipFill>
        </p:spPr>
      </p:sp>
      <p:sp>
        <p:nvSpPr>
          <p:cNvPr name="TextBox 7" id="7"/>
          <p:cNvSpPr txBox="true"/>
          <p:nvPr/>
        </p:nvSpPr>
        <p:spPr>
          <a:xfrm rot="0">
            <a:off x="268072" y="199748"/>
            <a:ext cx="15235280" cy="4471669"/>
          </a:xfrm>
          <a:prstGeom prst="rect">
            <a:avLst/>
          </a:prstGeom>
        </p:spPr>
        <p:txBody>
          <a:bodyPr anchor="t" rtlCol="false" tIns="0" lIns="0" bIns="0" rIns="0">
            <a:spAutoFit/>
          </a:bodyPr>
          <a:lstStyle/>
          <a:p>
            <a:pPr algn="just">
              <a:lnSpc>
                <a:spcPts val="4480"/>
              </a:lnSpc>
              <a:spcBef>
                <a:spcPct val="0"/>
              </a:spcBef>
            </a:pPr>
            <a:r>
              <a:rPr lang="en-US" b="true" sz="3200">
                <a:solidFill>
                  <a:srgbClr val="FFFFFF"/>
                </a:solidFill>
                <a:latin typeface="Open Sans 1 Bold"/>
                <a:ea typeface="Open Sans 1 Bold"/>
                <a:cs typeface="Open Sans 1 Bold"/>
                <a:sym typeface="Open Sans 1 Bold"/>
              </a:rPr>
              <a:t>3</a:t>
            </a:r>
            <a:r>
              <a:rPr lang="en-US" b="true" sz="3200">
                <a:solidFill>
                  <a:srgbClr val="FFFFFF"/>
                </a:solidFill>
                <a:latin typeface="Open Sans 1 Bold"/>
                <a:ea typeface="Open Sans 1 Bold"/>
                <a:cs typeface="Open Sans 1 Bold"/>
                <a:sym typeface="Open Sans 1 Bold"/>
              </a:rPr>
              <a:t>. PROTÉGER LA FABRICATION DU LOGICIEL (LE "BUILD")</a:t>
            </a:r>
          </a:p>
          <a:p>
            <a:pPr algn="just">
              <a:lnSpc>
                <a:spcPts val="4480"/>
              </a:lnSpc>
              <a:spcBef>
                <a:spcPct val="0"/>
              </a:spcBef>
            </a:pPr>
          </a:p>
          <a:p>
            <a:pPr algn="just">
              <a:lnSpc>
                <a:spcPts val="4480"/>
              </a:lnSpc>
              <a:spcBef>
                <a:spcPct val="0"/>
              </a:spcBef>
            </a:pPr>
            <a:r>
              <a:rPr lang="en-US" sz="3200">
                <a:solidFill>
                  <a:srgbClr val="FFFFFF"/>
                </a:solidFill>
                <a:latin typeface="Open Sans 1"/>
                <a:ea typeface="Open Sans 1"/>
                <a:cs typeface="Open Sans 1"/>
                <a:sym typeface="Open Sans 1"/>
              </a:rPr>
              <a:t>Les attaques   réussissent parce que le code malveillant est généralement  injecté pendant la compilation du logiciel, chez l'éditeur lui-même.</a:t>
            </a:r>
          </a:p>
          <a:p>
            <a:pPr algn="just">
              <a:lnSpc>
                <a:spcPts val="4480"/>
              </a:lnSpc>
              <a:spcBef>
                <a:spcPct val="0"/>
              </a:spcBef>
            </a:pPr>
          </a:p>
          <a:p>
            <a:pPr algn="just">
              <a:lnSpc>
                <a:spcPts val="4480"/>
              </a:lnSpc>
              <a:spcBef>
                <a:spcPct val="0"/>
              </a:spcBef>
            </a:pPr>
            <a:r>
              <a:rPr lang="en-US" sz="3200">
                <a:solidFill>
                  <a:srgbClr val="FFFFFF"/>
                </a:solidFill>
                <a:latin typeface="Open Sans 1"/>
                <a:ea typeface="Open Sans 1"/>
                <a:cs typeface="Open Sans 1"/>
                <a:sym typeface="Open Sans 1"/>
              </a:rPr>
              <a:t>La leçon : il faut sécuriser l'environnement de développement et de compilation (la "chaîne de build"), et vérifier l'intégrité du code de bout en bout, pour s'assurer que ce qui est livré est exactement ce qui a été écrit.</a:t>
            </a:r>
          </a:p>
        </p:txBody>
      </p:sp>
    </p:spTree>
  </p:cSld>
  <p:clrMapOvr>
    <a:masterClrMapping/>
  </p:clrMapOvr>
</p:sld>
</file>

<file path=ppt/slides/slide44.xml><?xml version="1.0" encoding="utf-8"?>
<p:sld xmlns:p="http://schemas.openxmlformats.org/presentationml/2006/main" xmlns:a="http://schemas.openxmlformats.org/drawingml/2006/main" xmlns:r="http://schemas.openxmlformats.org/officeDocument/2006/relationships">
  <p:cSld>
    <p:bg>
      <p:bgPr>
        <a:solidFill>
          <a:srgbClr val="004369"/>
        </a:solidFill>
      </p:bgPr>
    </p:bg>
    <p:spTree>
      <p:nvGrpSpPr>
        <p:cNvPr id="1" name=""/>
        <p:cNvGrpSpPr/>
        <p:nvPr/>
      </p:nvGrpSpPr>
      <p:grpSpPr>
        <a:xfrm>
          <a:off x="0" y="0"/>
          <a:ext cx="0" cy="0"/>
          <a:chOff x="0" y="0"/>
          <a:chExt cx="0" cy="0"/>
        </a:xfrm>
      </p:grpSpPr>
      <p:sp>
        <p:nvSpPr>
          <p:cNvPr name="TextBox 2" id="2"/>
          <p:cNvSpPr txBox="true"/>
          <p:nvPr/>
        </p:nvSpPr>
        <p:spPr>
          <a:xfrm rot="0">
            <a:off x="217821" y="3994642"/>
            <a:ext cx="15335450" cy="4933950"/>
          </a:xfrm>
          <a:prstGeom prst="rect">
            <a:avLst/>
          </a:prstGeom>
        </p:spPr>
        <p:txBody>
          <a:bodyPr anchor="t" rtlCol="false" tIns="0" lIns="0" bIns="0" rIns="0">
            <a:spAutoFit/>
          </a:bodyPr>
          <a:lstStyle/>
          <a:p>
            <a:pPr algn="l">
              <a:lnSpc>
                <a:spcPts val="3973"/>
              </a:lnSpc>
              <a:spcBef>
                <a:spcPct val="0"/>
              </a:spcBef>
            </a:pPr>
            <a:r>
              <a:rPr lang="en-US" b="true" sz="3311">
                <a:solidFill>
                  <a:srgbClr val="FFFFFF"/>
                </a:solidFill>
                <a:latin typeface="Open Sans 1 Bold"/>
                <a:ea typeface="Open Sans 1 Bold"/>
                <a:cs typeface="Open Sans 1 Bold"/>
                <a:sym typeface="Open Sans 1 Bold"/>
              </a:rPr>
              <a:t>4</a:t>
            </a:r>
            <a:r>
              <a:rPr lang="en-US" b="true" sz="3311">
                <a:solidFill>
                  <a:srgbClr val="FFFFFF"/>
                </a:solidFill>
                <a:latin typeface="Open Sans 1 Bold"/>
                <a:ea typeface="Open Sans 1 Bold"/>
                <a:cs typeface="Open Sans 1 Bold"/>
                <a:sym typeface="Open Sans 1 Bold"/>
              </a:rPr>
              <a:t>. SÉCURISER LA CHAÎNE D'APPROVISIONNEMENT</a:t>
            </a:r>
          </a:p>
          <a:p>
            <a:pPr algn="l">
              <a:lnSpc>
                <a:spcPts val="3973"/>
              </a:lnSpc>
              <a:spcBef>
                <a:spcPct val="0"/>
              </a:spcBef>
            </a:pPr>
          </a:p>
          <a:p>
            <a:pPr algn="just">
              <a:lnSpc>
                <a:spcPts val="3493"/>
              </a:lnSpc>
              <a:spcBef>
                <a:spcPct val="0"/>
              </a:spcBef>
            </a:pPr>
            <a:r>
              <a:rPr lang="en-US" sz="2911">
                <a:solidFill>
                  <a:srgbClr val="FFFFFF"/>
                </a:solidFill>
                <a:latin typeface="Open Sans 1"/>
                <a:ea typeface="Open Sans 1"/>
                <a:cs typeface="Open Sans 1"/>
                <a:sym typeface="Open Sans 1"/>
              </a:rPr>
              <a:t>C'est la leçon centrale. </a:t>
            </a:r>
          </a:p>
          <a:p>
            <a:pPr algn="just">
              <a:lnSpc>
                <a:spcPts val="3493"/>
              </a:lnSpc>
              <a:spcBef>
                <a:spcPct val="0"/>
              </a:spcBef>
            </a:pPr>
          </a:p>
          <a:p>
            <a:pPr algn="just">
              <a:lnSpc>
                <a:spcPts val="3493"/>
              </a:lnSpc>
              <a:spcBef>
                <a:spcPct val="0"/>
              </a:spcBef>
            </a:pPr>
            <a:r>
              <a:rPr lang="en-US" sz="2911">
                <a:solidFill>
                  <a:srgbClr val="FFFFFF"/>
                </a:solidFill>
                <a:latin typeface="Open Sans 1"/>
                <a:ea typeface="Open Sans 1"/>
                <a:cs typeface="Open Sans 1"/>
                <a:sym typeface="Open Sans 1"/>
              </a:rPr>
              <a:t>Jusque-là, on protégeait surtout son propre périmètre (ses murs). SolarWinds a montré que le danger peut venir d'un fournisseur de confiance, par une porte qu'on a soi-même ouverte en installant une mise à jour légitime.</a:t>
            </a:r>
          </a:p>
          <a:p>
            <a:pPr algn="just">
              <a:lnSpc>
                <a:spcPts val="3493"/>
              </a:lnSpc>
              <a:spcBef>
                <a:spcPct val="0"/>
              </a:spcBef>
            </a:pPr>
          </a:p>
          <a:p>
            <a:pPr algn="just">
              <a:lnSpc>
                <a:spcPts val="3493"/>
              </a:lnSpc>
              <a:spcBef>
                <a:spcPct val="0"/>
              </a:spcBef>
            </a:pPr>
            <a:r>
              <a:rPr lang="en-US" b="true" sz="2911">
                <a:solidFill>
                  <a:srgbClr val="FFFFFF"/>
                </a:solidFill>
                <a:latin typeface="Open Sans 1 Bold"/>
                <a:ea typeface="Open Sans 1 Bold"/>
                <a:cs typeface="Open Sans 1 Bold"/>
                <a:sym typeface="Open Sans 1 Bold"/>
              </a:rPr>
              <a:t>La leçon </a:t>
            </a:r>
            <a:r>
              <a:rPr lang="en-US" sz="2911">
                <a:solidFill>
                  <a:srgbClr val="FFFFFF"/>
                </a:solidFill>
                <a:latin typeface="Open Sans 1"/>
                <a:ea typeface="Open Sans 1"/>
                <a:cs typeface="Open Sans 1"/>
                <a:sym typeface="Open Sans 1"/>
              </a:rPr>
              <a:t>: il faut désormais surveiller et évaluer la sécurité de ses fournisseurs et prestataires, pas seulement la sienne. On ne peut plus faire confiance aveuglément à un logiciel "parce qu'il est signé".</a:t>
            </a:r>
          </a:p>
        </p:txBody>
      </p:sp>
      <p:sp>
        <p:nvSpPr>
          <p:cNvPr name="Freeform 3" id="3"/>
          <p:cNvSpPr/>
          <p:nvPr/>
        </p:nvSpPr>
        <p:spPr>
          <a:xfrm flipH="false" flipV="false" rot="0">
            <a:off x="9986678" y="-984690"/>
            <a:ext cx="8960164" cy="6768658"/>
          </a:xfrm>
          <a:custGeom>
            <a:avLst/>
            <a:gdLst/>
            <a:ahLst/>
            <a:cxnLst/>
            <a:rect r="r" b="b" t="t" l="l"/>
            <a:pathLst>
              <a:path h="6768658" w="8960164">
                <a:moveTo>
                  <a:pt x="0" y="0"/>
                </a:moveTo>
                <a:lnTo>
                  <a:pt x="8960164" y="0"/>
                </a:lnTo>
                <a:lnTo>
                  <a:pt x="8960164" y="6768658"/>
                </a:lnTo>
                <a:lnTo>
                  <a:pt x="0" y="6768658"/>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Tree>
  </p:cSld>
  <p:clrMapOvr>
    <a:masterClrMapping/>
  </p:clrMapOvr>
</p:sld>
</file>

<file path=ppt/slides/slide45.xml><?xml version="1.0" encoding="utf-8"?>
<p:sld xmlns:p="http://schemas.openxmlformats.org/presentationml/2006/main" xmlns:a="http://schemas.openxmlformats.org/drawingml/2006/main" xmlns:r="http://schemas.openxmlformats.org/officeDocument/2006/relationships">
  <p:cSld>
    <p:bg>
      <p:bgPr>
        <a:solidFill>
          <a:srgbClr val="004369"/>
        </a:solidFill>
      </p:bgPr>
    </p:bg>
    <p:spTree>
      <p:nvGrpSpPr>
        <p:cNvPr id="1" name=""/>
        <p:cNvGrpSpPr/>
        <p:nvPr/>
      </p:nvGrpSpPr>
      <p:grpSpPr>
        <a:xfrm>
          <a:off x="0" y="0"/>
          <a:ext cx="0" cy="0"/>
          <a:chOff x="0" y="0"/>
          <a:chExt cx="0" cy="0"/>
        </a:xfrm>
      </p:grpSpPr>
      <p:sp>
        <p:nvSpPr>
          <p:cNvPr name="Freeform 2" id="2"/>
          <p:cNvSpPr/>
          <p:nvPr/>
        </p:nvSpPr>
        <p:spPr>
          <a:xfrm flipH="false" flipV="false" rot="0">
            <a:off x="5103767" y="1155089"/>
            <a:ext cx="7315200" cy="2093976"/>
          </a:xfrm>
          <a:custGeom>
            <a:avLst/>
            <a:gdLst/>
            <a:ahLst/>
            <a:cxnLst/>
            <a:rect r="r" b="b" t="t" l="l"/>
            <a:pathLst>
              <a:path h="2093976" w="7315200">
                <a:moveTo>
                  <a:pt x="0" y="0"/>
                </a:moveTo>
                <a:lnTo>
                  <a:pt x="7315200" y="0"/>
                </a:lnTo>
                <a:lnTo>
                  <a:pt x="7315200" y="2093976"/>
                </a:lnTo>
                <a:lnTo>
                  <a:pt x="0" y="2093976"/>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3319834" y="-3308694"/>
            <a:ext cx="8697067" cy="8229600"/>
          </a:xfrm>
          <a:custGeom>
            <a:avLst/>
            <a:gdLst/>
            <a:ahLst/>
            <a:cxnLst/>
            <a:rect r="r" b="b" t="t" l="l"/>
            <a:pathLst>
              <a:path h="8229600" w="8697067">
                <a:moveTo>
                  <a:pt x="0" y="0"/>
                </a:moveTo>
                <a:lnTo>
                  <a:pt x="8697068" y="0"/>
                </a:lnTo>
                <a:lnTo>
                  <a:pt x="8697068" y="8229600"/>
                </a:lnTo>
                <a:lnTo>
                  <a:pt x="0" y="8229600"/>
                </a:lnTo>
                <a:lnTo>
                  <a:pt x="0" y="0"/>
                </a:lnTo>
                <a:close/>
              </a:path>
            </a:pathLst>
          </a:custGeom>
          <a:blipFill>
            <a:blip r:embed="rId4">
              <a:alphaModFix amt="74000"/>
            </a:blip>
            <a:stretch>
              <a:fillRect l="0" t="0" r="0" b="0"/>
            </a:stretch>
          </a:blipFill>
        </p:spPr>
      </p:sp>
      <p:sp>
        <p:nvSpPr>
          <p:cNvPr name="TextBox 4" id="4"/>
          <p:cNvSpPr txBox="true"/>
          <p:nvPr/>
        </p:nvSpPr>
        <p:spPr>
          <a:xfrm rot="0">
            <a:off x="620084" y="4328631"/>
            <a:ext cx="16639216" cy="5154278"/>
          </a:xfrm>
          <a:prstGeom prst="rect">
            <a:avLst/>
          </a:prstGeom>
        </p:spPr>
        <p:txBody>
          <a:bodyPr anchor="t" rtlCol="false" tIns="0" lIns="0" bIns="0" rIns="0">
            <a:spAutoFit/>
          </a:bodyPr>
          <a:lstStyle/>
          <a:p>
            <a:pPr algn="l">
              <a:lnSpc>
                <a:spcPts val="3408"/>
              </a:lnSpc>
              <a:spcBef>
                <a:spcPct val="0"/>
              </a:spcBef>
            </a:pPr>
            <a:r>
              <a:rPr lang="en-US" b="true" sz="3098">
                <a:solidFill>
                  <a:srgbClr val="FFFFFF"/>
                </a:solidFill>
                <a:latin typeface="Open Sans 2 Bold"/>
                <a:ea typeface="Open Sans 2 Bold"/>
                <a:cs typeface="Open Sans 2 Bold"/>
                <a:sym typeface="Open Sans 2 Bold"/>
              </a:rPr>
              <a:t>            </a:t>
            </a:r>
            <a:r>
              <a:rPr lang="en-US" b="true" sz="3098">
                <a:solidFill>
                  <a:srgbClr val="FFFFFF"/>
                </a:solidFill>
                <a:latin typeface="Open Sans 2 Bold"/>
                <a:ea typeface="Open Sans 2 Bold"/>
                <a:cs typeface="Open Sans 2 Bold"/>
                <a:sym typeface="Open Sans 2 Bold"/>
              </a:rPr>
              <a:t>Au terme de cette étude, les Software Supply Chain Attack apparaîssent bien comme un tournant majeur de l'histoire de la cybersécurité. Au fond, SolarWinds, Ccleaner et Xz Utils ont imposé une idée simple mais bouleversante : dans un monde interconnecté, la sécurité d'une organisation ne dépend plus seulement d'elle-même, mais de tout son écosystème. Se protéger, aujourd'hui, c'est aussi apprendre à se méfier de ce en quoi l'on a le plus confiance. Mais ses affaires dépassent le seul cadre technique. En ciblant le cœur d'un État par l'intermédiaire d'une entreprise privée, elles brouillent la frontière entre cybercriminalité, espionnage et acte de guerre. Et c'est là que le débat s'ouvre : jusqu'où une cyberattaque peut-elle aller avant d'être considérée comme un véritable acte de guerre ? Et comment se défendre face à un adversaire invisible, que l'on ne peut même jamais désigner avec certitude ?</a:t>
            </a:r>
          </a:p>
        </p:txBody>
      </p:sp>
    </p:spTree>
  </p:cSld>
  <p:clrMapOvr>
    <a:masterClrMapping/>
  </p:clrMapOvr>
</p:sld>
</file>

<file path=ppt/slides/slide46.xml><?xml version="1.0" encoding="utf-8"?>
<p:sld xmlns:p="http://schemas.openxmlformats.org/presentationml/2006/main" xmlns:a="http://schemas.openxmlformats.org/drawingml/2006/main" xmlns:r="http://schemas.openxmlformats.org/officeDocument/2006/relationships">
  <p:cSld>
    <p:bg>
      <p:bgPr>
        <a:solidFill>
          <a:srgbClr val="004369"/>
        </a:solidFill>
      </p:bgPr>
    </p:bg>
    <p:spTree>
      <p:nvGrpSpPr>
        <p:cNvPr id="1" name=""/>
        <p:cNvGrpSpPr/>
        <p:nvPr/>
      </p:nvGrpSpPr>
      <p:grpSpPr>
        <a:xfrm>
          <a:off x="0" y="0"/>
          <a:ext cx="0" cy="0"/>
          <a:chOff x="0" y="0"/>
          <a:chExt cx="0" cy="0"/>
        </a:xfrm>
      </p:grpSpPr>
      <p:pic>
        <p:nvPicPr>
          <p:cNvPr name="Picture 2" id="2">
            <a:hlinkClick action="ppaction://media"/>
          </p:cNvPr>
          <p:cNvPicPr>
            <a:picLocks noChangeAspect="true"/>
          </p:cNvPicPr>
          <p:nvPr>
            <a:videoFile r:link="rId3"/>
            <p:extLst>
              <p:ext uri="{DAA4B4D4-6D71-4841-9C94-3DE7FCFB9230}">
                <p14:media xmlns:p14="http://schemas.microsoft.com/office/powerpoint/2010/main" r:embed="rId4"/>
              </p:ext>
            </p:extLst>
          </p:nvPr>
        </p:nvPicPr>
        <p:blipFill>
          <a:blip r:embed="rId2"/>
          <a:srcRect l="0" t="0" r="0" b="0"/>
          <a:stretch>
            <a:fillRect/>
          </a:stretch>
        </p:blipFill>
        <p:spPr>
          <a:xfrm flipH="false" flipV="false" rot="0">
            <a:off x="-3943097" y="-1817024"/>
            <a:ext cx="22827429" cy="12882807"/>
          </a:xfrm>
          <a:prstGeom prst="rect">
            <a:avLst/>
          </a:prstGeom>
        </p:spPr>
      </p:pic>
      <p:sp>
        <p:nvSpPr>
          <p:cNvPr name="Freeform 3" id="3"/>
          <p:cNvSpPr/>
          <p:nvPr/>
        </p:nvSpPr>
        <p:spPr>
          <a:xfrm flipH="false" flipV="false" rot="0">
            <a:off x="12910460" y="2955566"/>
            <a:ext cx="3660387" cy="3660387"/>
          </a:xfrm>
          <a:custGeom>
            <a:avLst/>
            <a:gdLst/>
            <a:ahLst/>
            <a:cxnLst/>
            <a:rect r="r" b="b" t="t" l="l"/>
            <a:pathLst>
              <a:path h="3660387" w="3660387">
                <a:moveTo>
                  <a:pt x="0" y="0"/>
                </a:moveTo>
                <a:lnTo>
                  <a:pt x="3660387" y="0"/>
                </a:lnTo>
                <a:lnTo>
                  <a:pt x="3660387" y="3660387"/>
                </a:lnTo>
                <a:lnTo>
                  <a:pt x="0" y="3660387"/>
                </a:lnTo>
                <a:lnTo>
                  <a:pt x="0" y="0"/>
                </a:lnTo>
                <a:close/>
              </a:path>
            </a:pathLst>
          </a:custGeom>
          <a:blipFill>
            <a:blip r:embed="rId5"/>
            <a:stretch>
              <a:fillRect l="0" t="0" r="0" b="0"/>
            </a:stretch>
          </a:blipFill>
        </p:spPr>
      </p:sp>
    </p:spTree>
  </p:cSld>
  <p:clrMapOvr>
    <a:masterClrMapping/>
  </p:clrMapOvr>
  <p:timing>
    <p:tnLst>
      <p:par>
        <p:cTn dur="indefinite" restart="never" nodeType="tmRoot">
          <p:childTnLst>
            <p:video>
              <p:cMediaNode vol="100000">
                <p:cTn fill="hold" display="false">
                  <p:stCondLst>
                    <p:cond delay="indefinite"/>
                  </p:stCondLst>
                </p:cTn>
                <p:tgtEl>
                  <p:spTgt spid="2"/>
                </p:tgtEl>
              </p:cMediaNode>
            </p:video>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DAHQGedDHPE</dc:identifier>
  <dcterms:modified xsi:type="dcterms:W3CDTF">2011-08-01T06:04:30Z</dcterms:modified>
  <cp:revision>1</cp:revision>
  <dc:title>Supply Chain Attack : L'effet domino de la cybersécurité</dc:title>
</cp:coreProperties>
</file>