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Lst>
  <p:notesMasterIdLst>
    <p:notesMasterId r:id="rId50"/>
  </p:notesMasterIdLst>
  <p:sldIdLst>
    <p:sldId id="256" r:id="rId2"/>
    <p:sldId id="306" r:id="rId3"/>
    <p:sldId id="258" r:id="rId4"/>
    <p:sldId id="257" r:id="rId5"/>
    <p:sldId id="259" r:id="rId6"/>
    <p:sldId id="260" r:id="rId7"/>
    <p:sldId id="261" r:id="rId8"/>
    <p:sldId id="263" r:id="rId9"/>
    <p:sldId id="264" r:id="rId10"/>
    <p:sldId id="265" r:id="rId11"/>
    <p:sldId id="266" r:id="rId12"/>
    <p:sldId id="267" r:id="rId13"/>
    <p:sldId id="268" r:id="rId14"/>
    <p:sldId id="269"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307" r:id="rId30"/>
    <p:sldId id="286" r:id="rId31"/>
    <p:sldId id="287" r:id="rId32"/>
    <p:sldId id="288" r:id="rId33"/>
    <p:sldId id="289" r:id="rId34"/>
    <p:sldId id="290" r:id="rId35"/>
    <p:sldId id="291" r:id="rId36"/>
    <p:sldId id="292" r:id="rId37"/>
    <p:sldId id="293" r:id="rId38"/>
    <p:sldId id="295" r:id="rId39"/>
    <p:sldId id="296" r:id="rId40"/>
    <p:sldId id="297" r:id="rId41"/>
    <p:sldId id="298" r:id="rId42"/>
    <p:sldId id="299" r:id="rId43"/>
    <p:sldId id="300" r:id="rId44"/>
    <p:sldId id="301" r:id="rId45"/>
    <p:sldId id="302" r:id="rId46"/>
    <p:sldId id="303" r:id="rId47"/>
    <p:sldId id="304" r:id="rId48"/>
    <p:sldId id="305" r:id="rId49"/>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86318" autoAdjust="0"/>
  </p:normalViewPr>
  <p:slideViewPr>
    <p:cSldViewPr snapToGrid="0" snapToObjects="1">
      <p:cViewPr varScale="1">
        <p:scale>
          <a:sx n="75" d="100"/>
          <a:sy n="75" d="100"/>
        </p:scale>
        <p:origin x="946"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322098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b="1" kern="1200" dirty="0" smtClean="0">
                <a:solidFill>
                  <a:schemeClr val="tx1"/>
                </a:solidFill>
                <a:effectLst/>
                <a:latin typeface="+mn-lt"/>
                <a:ea typeface="+mn-ea"/>
                <a:cs typeface="+mn-cs"/>
              </a:rPr>
              <a:t>Une entreprise autonome est une structure capable de fonctionner et de prendre des décisions de manière indépendante grâce à l’automatisation et à l’intelligence artificielle, avec une intervention humaine minimale.</a:t>
            </a:r>
          </a:p>
          <a:p>
            <a:endParaRPr lang="fr-FR" sz="1200" b="0" i="0" kern="1200" dirty="0" smtClean="0">
              <a:solidFill>
                <a:schemeClr val="tx1"/>
              </a:solidFill>
              <a:effectLst/>
              <a:latin typeface="+mn-lt"/>
              <a:ea typeface="+mn-ea"/>
              <a:cs typeface="+mn-cs"/>
            </a:endParaRPr>
          </a:p>
          <a:p>
            <a:r>
              <a:rPr lang="fr-FR" sz="1200" b="0" i="0" kern="1200" dirty="0" smtClean="0">
                <a:solidFill>
                  <a:schemeClr val="tx1"/>
                </a:solidFill>
                <a:effectLst/>
                <a:latin typeface="+mn-lt"/>
                <a:ea typeface="+mn-ea"/>
                <a:cs typeface="+mn-cs"/>
              </a:rPr>
              <a:t>Dans </a:t>
            </a:r>
            <a:r>
              <a:rPr lang="fr-FR" sz="1200" b="0" i="0" kern="1200" dirty="0" smtClean="0">
                <a:solidFill>
                  <a:schemeClr val="tx1"/>
                </a:solidFill>
                <a:effectLst/>
                <a:latin typeface="+mn-lt"/>
                <a:ea typeface="+mn-ea"/>
                <a:cs typeface="+mn-cs"/>
              </a:rPr>
              <a:t>l’entreprise autonome, l’automatisation </a:t>
            </a:r>
            <a:r>
              <a:rPr lang="fr-FR" sz="1200" b="0" i="0" kern="1200" dirty="0" err="1" smtClean="0">
                <a:solidFill>
                  <a:schemeClr val="tx1"/>
                </a:solidFill>
                <a:effectLst/>
                <a:latin typeface="+mn-lt"/>
                <a:ea typeface="+mn-ea"/>
                <a:cs typeface="+mn-cs"/>
              </a:rPr>
              <a:t>agentique</a:t>
            </a:r>
            <a:r>
              <a:rPr lang="fr-FR" sz="1200" b="0" i="0" kern="1200" dirty="0" smtClean="0">
                <a:solidFill>
                  <a:schemeClr val="tx1"/>
                </a:solidFill>
                <a:effectLst/>
                <a:latin typeface="+mn-lt"/>
                <a:ea typeface="+mn-ea"/>
                <a:cs typeface="+mn-cs"/>
              </a:rPr>
              <a:t> des processus (APA) permet d’atteindre des degrés d’efficacité, de flexibilité et d’adaptabilité des processus considérablement plus élevés. Les entreprises peuvent alors affecter les ressources auparavant chargées des opérations à des rôles d’innovation et de génération de revenus.</a:t>
            </a:r>
          </a:p>
          <a:p>
            <a:r>
              <a:rPr lang="en-US" sz="1200" dirty="0" err="1" smtClean="0">
                <a:solidFill>
                  <a:srgbClr val="E4E4F5"/>
                </a:solidFill>
                <a:latin typeface="Calibri" pitchFamily="34" charset="0"/>
                <a:ea typeface="Calibri" pitchFamily="34" charset="-122"/>
                <a:cs typeface="Calibri" pitchFamily="34" charset="-120"/>
              </a:rPr>
              <a:t>L'autonomie</a:t>
            </a:r>
            <a:r>
              <a:rPr lang="en-US" sz="1200" dirty="0" smtClean="0">
                <a:solidFill>
                  <a:srgbClr val="E4E4F5"/>
                </a:solidFill>
                <a:latin typeface="Calibri" pitchFamily="34" charset="0"/>
                <a:ea typeface="Calibri" pitchFamily="34" charset="-122"/>
                <a:cs typeface="Calibri" pitchFamily="34" charset="-120"/>
              </a:rPr>
              <a:t> </a:t>
            </a:r>
            <a:r>
              <a:rPr lang="en-US" sz="1200" dirty="0" err="1" smtClean="0">
                <a:solidFill>
                  <a:srgbClr val="E4E4F5"/>
                </a:solidFill>
                <a:latin typeface="Calibri" pitchFamily="34" charset="0"/>
                <a:ea typeface="Calibri" pitchFamily="34" charset="-122"/>
                <a:cs typeface="Calibri" pitchFamily="34" charset="-120"/>
              </a:rPr>
              <a:t>n'est</a:t>
            </a:r>
            <a:r>
              <a:rPr lang="en-US" sz="1200" dirty="0" smtClean="0">
                <a:solidFill>
                  <a:srgbClr val="E4E4F5"/>
                </a:solidFill>
                <a:latin typeface="Calibri" pitchFamily="34" charset="0"/>
                <a:ea typeface="Calibri" pitchFamily="34" charset="-122"/>
                <a:cs typeface="Calibri" pitchFamily="34" charset="-120"/>
              </a:rPr>
              <a:t> pas tout </a:t>
            </a:r>
            <a:r>
              <a:rPr lang="en-US" sz="1200" dirty="0" err="1" smtClean="0">
                <a:solidFill>
                  <a:srgbClr val="E4E4F5"/>
                </a:solidFill>
                <a:latin typeface="Calibri" pitchFamily="34" charset="0"/>
                <a:ea typeface="Calibri" pitchFamily="34" charset="-122"/>
                <a:cs typeface="Calibri" pitchFamily="34" charset="-120"/>
              </a:rPr>
              <a:t>ou</a:t>
            </a:r>
            <a:r>
              <a:rPr lang="en-US" sz="1200" dirty="0" smtClean="0">
                <a:solidFill>
                  <a:srgbClr val="E4E4F5"/>
                </a:solidFill>
                <a:latin typeface="Calibri" pitchFamily="34" charset="0"/>
                <a:ea typeface="Calibri" pitchFamily="34" charset="-122"/>
                <a:cs typeface="Calibri" pitchFamily="34" charset="-120"/>
              </a:rPr>
              <a:t> </a:t>
            </a:r>
            <a:r>
              <a:rPr lang="en-US" sz="1200" dirty="0" err="1" smtClean="0">
                <a:solidFill>
                  <a:srgbClr val="E4E4F5"/>
                </a:solidFill>
                <a:latin typeface="Calibri" pitchFamily="34" charset="0"/>
                <a:ea typeface="Calibri" pitchFamily="34" charset="-122"/>
                <a:cs typeface="Calibri" pitchFamily="34" charset="-120"/>
              </a:rPr>
              <a:t>rien</a:t>
            </a:r>
            <a:r>
              <a:rPr lang="en-US" sz="1200" dirty="0" smtClean="0">
                <a:solidFill>
                  <a:srgbClr val="E4E4F5"/>
                </a:solidFill>
                <a:latin typeface="Calibri" pitchFamily="34" charset="0"/>
                <a:ea typeface="Calibri" pitchFamily="34" charset="-122"/>
                <a:cs typeface="Calibri" pitchFamily="34" charset="-120"/>
              </a:rPr>
              <a:t> : </a:t>
            </a:r>
            <a:r>
              <a:rPr lang="en-US" sz="1200" dirty="0" err="1" smtClean="0">
                <a:solidFill>
                  <a:srgbClr val="E4E4F5"/>
                </a:solidFill>
                <a:latin typeface="Calibri" pitchFamily="34" charset="0"/>
                <a:ea typeface="Calibri" pitchFamily="34" charset="-122"/>
                <a:cs typeface="Calibri" pitchFamily="34" charset="-120"/>
              </a:rPr>
              <a:t>elle</a:t>
            </a:r>
            <a:r>
              <a:rPr lang="en-US" sz="1200" dirty="0" smtClean="0">
                <a:solidFill>
                  <a:srgbClr val="E4E4F5"/>
                </a:solidFill>
                <a:latin typeface="Calibri" pitchFamily="34" charset="0"/>
                <a:ea typeface="Calibri" pitchFamily="34" charset="-122"/>
                <a:cs typeface="Calibri" pitchFamily="34" charset="-120"/>
              </a:rPr>
              <a:t> </a:t>
            </a:r>
            <a:r>
              <a:rPr lang="en-US" sz="1200" dirty="0" err="1" smtClean="0">
                <a:solidFill>
                  <a:srgbClr val="E4E4F5"/>
                </a:solidFill>
                <a:latin typeface="Calibri" pitchFamily="34" charset="0"/>
                <a:ea typeface="Calibri" pitchFamily="34" charset="-122"/>
                <a:cs typeface="Calibri" pitchFamily="34" charset="-120"/>
              </a:rPr>
              <a:t>avance</a:t>
            </a:r>
            <a:r>
              <a:rPr lang="en-US" sz="1200" dirty="0" smtClean="0">
                <a:solidFill>
                  <a:srgbClr val="E4E4F5"/>
                </a:solidFill>
                <a:latin typeface="Calibri" pitchFamily="34" charset="0"/>
                <a:ea typeface="Calibri" pitchFamily="34" charset="-122"/>
                <a:cs typeface="Calibri" pitchFamily="34" charset="-120"/>
              </a:rPr>
              <a:t> par </a:t>
            </a:r>
            <a:r>
              <a:rPr lang="en-US" sz="1200" dirty="0" err="1" smtClean="0">
                <a:solidFill>
                  <a:srgbClr val="E4E4F5"/>
                </a:solidFill>
                <a:latin typeface="Calibri" pitchFamily="34" charset="0"/>
                <a:ea typeface="Calibri" pitchFamily="34" charset="-122"/>
                <a:cs typeface="Calibri" pitchFamily="34" charset="-120"/>
              </a:rPr>
              <a:t>étapes</a:t>
            </a:r>
            <a:r>
              <a:rPr lang="en-US" sz="1200" dirty="0" smtClean="0">
                <a:solidFill>
                  <a:srgbClr val="E4E4F5"/>
                </a:solidFill>
                <a:latin typeface="Calibri" pitchFamily="34" charset="0"/>
                <a:ea typeface="Calibri" pitchFamily="34" charset="-122"/>
                <a:cs typeface="Calibri" pitchFamily="34" charset="-120"/>
              </a:rPr>
              <a:t>, et </a:t>
            </a:r>
            <a:r>
              <a:rPr lang="en-US" sz="1200" dirty="0" err="1" smtClean="0">
                <a:solidFill>
                  <a:srgbClr val="E4E4F5"/>
                </a:solidFill>
                <a:latin typeface="Calibri" pitchFamily="34" charset="0"/>
                <a:ea typeface="Calibri" pitchFamily="34" charset="-122"/>
                <a:cs typeface="Calibri" pitchFamily="34" charset="-120"/>
              </a:rPr>
              <a:t>l'humain</a:t>
            </a:r>
            <a:r>
              <a:rPr lang="en-US" sz="1200" dirty="0" smtClean="0">
                <a:solidFill>
                  <a:srgbClr val="E4E4F5"/>
                </a:solidFill>
                <a:latin typeface="Calibri" pitchFamily="34" charset="0"/>
                <a:ea typeface="Calibri" pitchFamily="34" charset="-122"/>
                <a:cs typeface="Calibri" pitchFamily="34" charset="-120"/>
              </a:rPr>
              <a:t> </a:t>
            </a:r>
            <a:r>
              <a:rPr lang="en-US" sz="1200" dirty="0" err="1" smtClean="0">
                <a:solidFill>
                  <a:srgbClr val="E4E4F5"/>
                </a:solidFill>
                <a:latin typeface="Calibri" pitchFamily="34" charset="0"/>
                <a:ea typeface="Calibri" pitchFamily="34" charset="-122"/>
                <a:cs typeface="Calibri" pitchFamily="34" charset="-120"/>
              </a:rPr>
              <a:t>reste</a:t>
            </a:r>
            <a:r>
              <a:rPr lang="en-US" sz="1200" dirty="0" smtClean="0">
                <a:solidFill>
                  <a:srgbClr val="E4E4F5"/>
                </a:solidFill>
                <a:latin typeface="Calibri" pitchFamily="34" charset="0"/>
                <a:ea typeface="Calibri" pitchFamily="34" charset="-122"/>
                <a:cs typeface="Calibri" pitchFamily="34" charset="-120"/>
              </a:rPr>
              <a:t> </a:t>
            </a:r>
            <a:r>
              <a:rPr lang="en-US" sz="1200" dirty="0" err="1" smtClean="0">
                <a:solidFill>
                  <a:srgbClr val="E4E4F5"/>
                </a:solidFill>
                <a:latin typeface="Calibri" pitchFamily="34" charset="0"/>
                <a:ea typeface="Calibri" pitchFamily="34" charset="-122"/>
                <a:cs typeface="Calibri" pitchFamily="34" charset="-120"/>
              </a:rPr>
              <a:t>présent</a:t>
            </a:r>
            <a:r>
              <a:rPr lang="en-US" sz="1200" dirty="0" smtClean="0">
                <a:solidFill>
                  <a:srgbClr val="E4E4F5"/>
                </a:solidFill>
                <a:latin typeface="Calibri" pitchFamily="34" charset="0"/>
                <a:ea typeface="Calibri" pitchFamily="34" charset="-122"/>
                <a:cs typeface="Calibri" pitchFamily="34" charset="-120"/>
              </a:rPr>
              <a:t> — </a:t>
            </a:r>
            <a:r>
              <a:rPr lang="en-US" sz="1200" dirty="0" err="1" smtClean="0">
                <a:solidFill>
                  <a:srgbClr val="E4E4F5"/>
                </a:solidFill>
                <a:latin typeface="Calibri" pitchFamily="34" charset="0"/>
                <a:ea typeface="Calibri" pitchFamily="34" charset="-122"/>
                <a:cs typeface="Calibri" pitchFamily="34" charset="-120"/>
              </a:rPr>
              <a:t>mais</a:t>
            </a:r>
            <a:r>
              <a:rPr lang="en-US" sz="1200" dirty="0" smtClean="0">
                <a:solidFill>
                  <a:srgbClr val="E4E4F5"/>
                </a:solidFill>
                <a:latin typeface="Calibri" pitchFamily="34" charset="0"/>
                <a:ea typeface="Calibri" pitchFamily="34" charset="-122"/>
                <a:cs typeface="Calibri" pitchFamily="34" charset="-120"/>
              </a:rPr>
              <a:t> change de </a:t>
            </a:r>
            <a:r>
              <a:rPr lang="en-US" sz="1200" dirty="0" err="1" smtClean="0">
                <a:solidFill>
                  <a:srgbClr val="E4E4F5"/>
                </a:solidFill>
                <a:latin typeface="Calibri" pitchFamily="34" charset="0"/>
                <a:ea typeface="Calibri" pitchFamily="34" charset="-122"/>
                <a:cs typeface="Calibri" pitchFamily="34" charset="-120"/>
              </a:rPr>
              <a:t>rôle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b="1" dirty="0" smtClean="0"/>
              <a:t>10-30 %</a:t>
            </a:r>
            <a:r>
              <a:rPr lang="fr-FR" dirty="0" smtClean="0"/>
              <a:t> : c'est le niveau d'une entreprise qui </a:t>
            </a:r>
            <a:r>
              <a:rPr lang="fr-FR" i="1" dirty="0" smtClean="0"/>
              <a:t>débute</a:t>
            </a:r>
            <a:r>
              <a:rPr lang="fr-FR" dirty="0" smtClean="0"/>
              <a:t> avec l'IA — elle a automatisé une poignée de processus isolés (souvent des tâches répétitives), sans réelle transformation de sa façon de décider. </a:t>
            </a:r>
          </a:p>
          <a:p>
            <a:r>
              <a:rPr lang="fr-FR" b="1" dirty="0" smtClean="0"/>
              <a:t>50 %+</a:t>
            </a:r>
            <a:r>
              <a:rPr lang="fr-FR" dirty="0" smtClean="0"/>
              <a:t> : c'est le seuil d'une entreprise </a:t>
            </a:r>
            <a:r>
              <a:rPr lang="fr-FR" i="1" dirty="0" smtClean="0"/>
              <a:t>mature</a:t>
            </a:r>
            <a:r>
              <a:rPr lang="fr-FR" dirty="0" smtClean="0"/>
              <a:t>, où l'IA ne se contente plus d'exécuter mais prend en charge des processus de façon autonome, sans validation humaine systématique à chaque étape. </a:t>
            </a:r>
          </a:p>
          <a:p>
            <a:r>
              <a:rPr lang="fr-FR" b="1" dirty="0" smtClean="0"/>
              <a:t>80 %</a:t>
            </a:r>
            <a:r>
              <a:rPr lang="fr-FR" dirty="0" smtClean="0"/>
              <a:t> : c'est le plafond actuellement atteignable pour le travail total automatisable à un stade avancé — le niveau le plus poussé observé aujourd'hui.</a:t>
            </a:r>
          </a:p>
          <a:p>
            <a:endParaRPr lang="fr-FR" dirty="0" smtClean="0"/>
          </a:p>
          <a:p>
            <a:r>
              <a:rPr lang="fr-FR" dirty="0" smtClean="0"/>
              <a:t>la même entreprise peut passer de « quelques automatisations ponctuelles » à « la majorité de ses processus pilotés de façon autonome par l'IA », et ces trois chiffres marquent des paliers sur ce chemin plutôt que trois situations indépendantes.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Ce n'est pas de la science-fiction, c'est un cas documenté et juridiquement établi — la limite entre "l'IA assiste" et "l'IA décide" a déjà été franchie chez l'un des plus grands employeurs au monde. </a:t>
            </a:r>
          </a:p>
          <a:p>
            <a:r>
              <a:rPr lang="fr-FR" dirty="0" smtClean="0"/>
              <a:t>En 2019, </a:t>
            </a:r>
            <a:r>
              <a:rPr lang="fr-FR" i="1" dirty="0" smtClean="0"/>
              <a:t>The Verge</a:t>
            </a:r>
            <a:r>
              <a:rPr lang="fr-FR" dirty="0" smtClean="0"/>
              <a:t> publie une enquête basée sur des documents internes d'Amazon, obtenus dans le cadre d'une plainte officielle déposée devant une autorité américaine du travail </a:t>
            </a:r>
          </a:p>
          <a:p>
            <a:r>
              <a:rPr lang="fr-FR" dirty="0" smtClean="0"/>
              <a:t>Dans un seul entrepôt (Baltimore), Amazon a licencié environ 300 salariés en un an — un employé sur dix de ce site — pour manque de productivité. Le système s'appelle ADAPT. Il chronomètre chaque salarié, notamment leur « temps hors tâche » (pauses, ralentissements), et génère automatiquement des avertissements, puis des licenciements, quand les seuils sont dépassés.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Règlement Général sur la Protection des Données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En clair : le modèle apprend sur des données passées qui contiennent déjà les discriminations historiques du crédit (quartier, profil socio-économique, etc.). Plus il devient précis à prédire ces données, plus il reproduit fidèlement ces biais  avec en plus une fausse apparence de neutralité parce que c'est "juste des maths".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smtClean="0"/>
              <a:t>Que ce soit pour un crédit auto, un crédit conso, une carte de crédit ou un "paiement en 4 fois" (</a:t>
            </a:r>
            <a:r>
              <a:rPr lang="fr-FR" dirty="0" err="1" smtClean="0"/>
              <a:t>Klarna</a:t>
            </a:r>
            <a:r>
              <a:rPr lang="fr-FR" dirty="0" smtClean="0"/>
              <a:t>, PayPal </a:t>
            </a:r>
            <a:r>
              <a:rPr lang="fr-FR" dirty="0" err="1" smtClean="0"/>
              <a:t>Pay</a:t>
            </a:r>
            <a:r>
              <a:rPr lang="fr-FR" dirty="0" smtClean="0"/>
              <a:t> in 4, </a:t>
            </a:r>
            <a:r>
              <a:rPr lang="fr-FR" dirty="0" err="1" smtClean="0"/>
              <a:t>Cofidis</a:t>
            </a:r>
            <a:r>
              <a:rPr lang="fr-FR" dirty="0" smtClean="0"/>
              <a:t>...), la quasi-totalité des demandes de crédit en ligne aujourd'hui passent par un </a:t>
            </a:r>
            <a:r>
              <a:rPr lang="fr-FR" dirty="0" err="1" smtClean="0"/>
              <a:t>scoring</a:t>
            </a:r>
            <a:r>
              <a:rPr lang="fr-FR" dirty="0" smtClean="0"/>
              <a:t> algorithmique qui répond </a:t>
            </a:r>
            <a:r>
              <a:rPr lang="fr-FR" b="1" dirty="0" smtClean="0"/>
              <a:t>instantanément</a:t>
            </a:r>
            <a:r>
              <a:rPr lang="fr-FR" dirty="0" smtClean="0"/>
              <a:t> : accordé, refusé, ou transmis à un conseiller. Personne ne parle à un humain avant d'avoir la réponse.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fr-FR" dirty="0" smtClean="0"/>
              <a:t>Quand une IA prend une mauvaise décision — un recrutement raté, un licenciement injustifié, une fraude validée à tort, un crédit refusé injustement — la slide pose une question en apparence simple mais en réalité très difficile : </a:t>
            </a:r>
            <a:r>
              <a:rPr lang="fr-FR" b="1" dirty="0" smtClean="0"/>
              <a:t>qui porte la responsabilité de cette erreur ?</a:t>
            </a:r>
            <a:endParaRPr lang="fr-FR" dirty="0" smtClean="0"/>
          </a:p>
          <a:p>
            <a:pPr rtl="0"/>
            <a:r>
              <a:rPr lang="fr-FR" b="1" dirty="0" smtClean="0"/>
              <a:t>Les trois candidats possibles, et pourquoi aucun n'est satisfaisant</a:t>
            </a:r>
            <a:endParaRPr lang="fr-FR" dirty="0" smtClean="0"/>
          </a:p>
          <a:p>
            <a:pPr rtl="0"/>
            <a:r>
              <a:rPr lang="fr-FR" b="1" dirty="0" smtClean="0"/>
              <a:t>Le développeur du modèle</a:t>
            </a:r>
            <a:r>
              <a:rPr lang="fr-FR" dirty="0" smtClean="0"/>
              <a:t> : il a conçu l'algorithme, mais souvent sans savoir précisément comment l'entreprise l'utiliserait, ni sur quelles données elle l'entraînerait.</a:t>
            </a:r>
          </a:p>
          <a:p>
            <a:pPr rtl="0"/>
            <a:r>
              <a:rPr lang="fr-FR" b="1" dirty="0" smtClean="0"/>
              <a:t>L'entreprise qui l'a déployé</a:t>
            </a:r>
            <a:r>
              <a:rPr lang="fr-FR" dirty="0" smtClean="0"/>
              <a:t> : elle a mis le système en production, mais peut arguer qu'elle a fait confiance à un outil validé par des experts techniques.</a:t>
            </a:r>
          </a:p>
          <a:p>
            <a:pPr rtl="0"/>
            <a:r>
              <a:rPr lang="fr-FR" b="1" dirty="0" smtClean="0"/>
              <a:t>Le manager qui n'a pas vérifié</a:t>
            </a:r>
            <a:r>
              <a:rPr lang="fr-FR" dirty="0" smtClean="0"/>
              <a:t> : il aurait pu intervenir, mais dans les faits — comme le cas Amazon qu'on a vu — la supervision humaine est souvent symbolique plutôt que réelle.</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fr-FR" smtClean="0"/>
              <a:t>Modifiez le style du titre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Modifier le style des sous-titres du masque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528412840"/>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fr-FR" smtClean="0"/>
              <a:t>Modifiez le style du titre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2143796651"/>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fr-FR" smtClean="0"/>
              <a:t>Modifiez le style du titre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9/2/2026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2176497950"/>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1297730963"/>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smtClean="0"/>
              <a:t>Modifiez le style du titre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2497650279"/>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1146972460"/>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9/2/2026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2335033252"/>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fr-FR" smtClean="0"/>
              <a:t>Modifiez le style du titre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9/2/2026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3708945770"/>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9/2/2026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707271011"/>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fr-FR" smtClean="0"/>
              <a:t>Modifiez le style du titre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9/2/2026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1321160362"/>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smtClean="0"/>
              <a:t>Modifiez le style du titre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Modifier les styles du texte du masque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9/2/2026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092633695"/>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fr-FR" smtClean="0"/>
              <a:t>Modifiez le style du titre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9/2/2026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356610040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smtClean="0"/>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Modifier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9/2/2026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276115115"/>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fr-FR" smtClean="0"/>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Modifier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smtClean="0"/>
              <a:t>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9/2/2026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3859568463"/>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1618749775"/>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fr-FR" smtClean="0"/>
              <a:t>Modifiez le style du titre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extLst>
      <p:ext uri="{BB962C8B-B14F-4D97-AF65-F5344CB8AC3E}">
        <p14:creationId xmlns:p14="http://schemas.microsoft.com/office/powerpoint/2010/main" val="2279801386"/>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DEFAULT">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7640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fr-FR" smtClean="0"/>
              <a:t>Modifiez le style du titre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9/2/2026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a:t>
            </a:fld>
            <a:endParaRPr lang="en-US" dirty="0"/>
          </a:p>
        </p:txBody>
      </p:sp>
    </p:spTree>
    <p:extLst>
      <p:ext uri="{BB962C8B-B14F-4D97-AF65-F5344CB8AC3E}">
        <p14:creationId xmlns:p14="http://schemas.microsoft.com/office/powerpoint/2010/main" val="1452055079"/>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 id="2147483664" r:id="rId14"/>
    <p:sldLayoutId id="2147483665" r:id="rId15"/>
    <p:sldLayoutId id="2147483666" r:id="rId16"/>
    <p:sldLayoutId id="2147483667" r:id="rId17"/>
  </p:sldLayoutIdLst>
  <p:hf sldNum="0"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5.xml"/><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7.xml"/></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6.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5" name="Text 3"/>
          <p:cNvSpPr/>
          <p:nvPr/>
        </p:nvSpPr>
        <p:spPr>
          <a:xfrm>
            <a:off x="539496" y="128016"/>
            <a:ext cx="3519320" cy="320040"/>
          </a:xfrm>
          <a:prstGeom prst="rect">
            <a:avLst/>
          </a:prstGeom>
          <a:noFill/>
          <a:ln/>
        </p:spPr>
        <p:txBody>
          <a:bodyPr wrap="square" lIns="0" tIns="0" rIns="0" bIns="0" rtlCol="0" anchor="ctr"/>
          <a:lstStyle/>
          <a:p>
            <a:pPr marL="0" indent="0">
              <a:buNone/>
            </a:pPr>
            <a:r>
              <a:rPr lang="en-US" sz="1200" b="1" kern="0" spc="200" dirty="0" smtClean="0">
                <a:latin typeface="Bookman Old Style" panose="02050604050505020204" pitchFamily="18" charset="0"/>
                <a:ea typeface="Calibri" pitchFamily="34" charset="-122"/>
                <a:cs typeface="Calibri" pitchFamily="34" charset="-120"/>
              </a:rPr>
              <a:t>109e Edition du </a:t>
            </a:r>
            <a:r>
              <a:rPr lang="en-US" sz="1200" b="1" kern="0" spc="200" dirty="0" err="1" smtClean="0">
                <a:latin typeface="Bookman Old Style" panose="02050604050505020204" pitchFamily="18" charset="0"/>
                <a:ea typeface="Calibri" pitchFamily="34" charset="-122"/>
                <a:cs typeface="Calibri" pitchFamily="34" charset="-120"/>
              </a:rPr>
              <a:t>mercredi</a:t>
            </a:r>
            <a:r>
              <a:rPr lang="en-US" sz="1200" b="1" kern="0" spc="200" dirty="0" smtClean="0">
                <a:latin typeface="Bookman Old Style" panose="02050604050505020204" pitchFamily="18" charset="0"/>
                <a:ea typeface="Calibri" pitchFamily="34" charset="-122"/>
                <a:cs typeface="Calibri" pitchFamily="34" charset="-120"/>
              </a:rPr>
              <a:t> cyber</a:t>
            </a:r>
            <a:endParaRPr lang="en-US" sz="1200" dirty="0">
              <a:latin typeface="Bookman Old Style" panose="02050604050505020204" pitchFamily="18" charset="0"/>
            </a:endParaRPr>
          </a:p>
        </p:txBody>
      </p:sp>
      <p:sp>
        <p:nvSpPr>
          <p:cNvPr id="6" name="Text 4"/>
          <p:cNvSpPr/>
          <p:nvPr/>
        </p:nvSpPr>
        <p:spPr>
          <a:xfrm>
            <a:off x="2596896" y="1549908"/>
            <a:ext cx="7699248" cy="1371600"/>
          </a:xfrm>
          <a:prstGeom prst="rect">
            <a:avLst/>
          </a:prstGeom>
          <a:noFill/>
          <a:ln/>
        </p:spPr>
        <p:txBody>
          <a:bodyPr wrap="square" lIns="0" tIns="0" rIns="0" bIns="0" rtlCol="0" anchor="ctr"/>
          <a:lstStyle/>
          <a:p>
            <a:pPr marL="0" indent="0">
              <a:buNone/>
            </a:pPr>
            <a:r>
              <a:rPr lang="en-US" sz="4800" b="1" dirty="0" smtClean="0">
                <a:latin typeface="Cambria" pitchFamily="34" charset="0"/>
                <a:ea typeface="Cambria" pitchFamily="34" charset="-122"/>
                <a:cs typeface="Cambria" pitchFamily="34" charset="-120"/>
              </a:rPr>
              <a:t>L'ENTREPRISE AUTONOME</a:t>
            </a:r>
            <a:endParaRPr lang="en-US" sz="4800" dirty="0"/>
          </a:p>
        </p:txBody>
      </p:sp>
      <p:sp>
        <p:nvSpPr>
          <p:cNvPr id="7" name="Text 5"/>
          <p:cNvSpPr/>
          <p:nvPr/>
        </p:nvSpPr>
        <p:spPr>
          <a:xfrm>
            <a:off x="4480560" y="2647188"/>
            <a:ext cx="4105656" cy="914400"/>
          </a:xfrm>
          <a:prstGeom prst="rect">
            <a:avLst/>
          </a:prstGeom>
          <a:noFill/>
          <a:ln/>
        </p:spPr>
        <p:txBody>
          <a:bodyPr wrap="square" lIns="0" tIns="0" rIns="0" bIns="0" rtlCol="0" anchor="ctr"/>
          <a:lstStyle/>
          <a:p>
            <a:pPr marL="0" indent="0">
              <a:buNone/>
            </a:pPr>
            <a:r>
              <a:rPr lang="en-US" sz="2400" i="1" dirty="0">
                <a:solidFill>
                  <a:srgbClr val="002060"/>
                </a:solidFill>
                <a:latin typeface="Calibri" pitchFamily="34" charset="0"/>
                <a:ea typeface="Calibri" pitchFamily="34" charset="-122"/>
                <a:cs typeface="Calibri" pitchFamily="34" charset="-120"/>
              </a:rPr>
              <a:t>Quand l'IA prend des décisions</a:t>
            </a:r>
            <a:endParaRPr lang="en-US" sz="2400" dirty="0">
              <a:solidFill>
                <a:srgbClr val="002060"/>
              </a:solidFill>
            </a:endParaRPr>
          </a:p>
        </p:txBody>
      </p:sp>
      <p:sp>
        <p:nvSpPr>
          <p:cNvPr id="8" name="Shape 6"/>
          <p:cNvSpPr/>
          <p:nvPr/>
        </p:nvSpPr>
        <p:spPr>
          <a:xfrm>
            <a:off x="5440680" y="3497580"/>
            <a:ext cx="2011680" cy="45720"/>
          </a:xfrm>
          <a:prstGeom prst="rect">
            <a:avLst/>
          </a:prstGeom>
          <a:solidFill>
            <a:srgbClr val="00D2B4"/>
          </a:solidFill>
          <a:ln/>
        </p:spPr>
      </p:sp>
      <p:sp>
        <p:nvSpPr>
          <p:cNvPr id="10" name="Text 8"/>
          <p:cNvSpPr/>
          <p:nvPr/>
        </p:nvSpPr>
        <p:spPr>
          <a:xfrm>
            <a:off x="2139696" y="6135624"/>
            <a:ext cx="7315200" cy="365760"/>
          </a:xfrm>
          <a:prstGeom prst="rect">
            <a:avLst/>
          </a:prstGeom>
          <a:noFill/>
          <a:ln/>
        </p:spPr>
        <p:txBody>
          <a:bodyPr wrap="square" lIns="0" tIns="0" rIns="0" bIns="0" rtlCol="0" anchor="ctr"/>
          <a:lstStyle/>
          <a:p>
            <a:pPr marL="0" indent="0">
              <a:buNone/>
            </a:pPr>
            <a:r>
              <a:rPr lang="en-US" sz="2000" b="1" dirty="0" smtClean="0">
                <a:latin typeface="Calibri" pitchFamily="34" charset="0"/>
                <a:ea typeface="Calibri" pitchFamily="34" charset="-122"/>
                <a:cs typeface="Calibri" pitchFamily="34" charset="-120"/>
              </a:rPr>
              <a:t>Presenté par le SLT TCHATCHOUANG Larry Berlin</a:t>
            </a:r>
            <a:endParaRPr lang="en-US" sz="2000" b="1" dirty="0"/>
          </a:p>
        </p:txBody>
      </p:sp>
      <p:pic>
        <p:nvPicPr>
          <p:cNvPr id="13" name="Imag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6216" y="3429000"/>
            <a:ext cx="3078247" cy="3072384"/>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4"/>
          <p:cNvSpPr/>
          <p:nvPr/>
        </p:nvSpPr>
        <p:spPr>
          <a:xfrm>
            <a:off x="3828536" y="235318"/>
            <a:ext cx="4839602" cy="1371600"/>
          </a:xfrm>
          <a:prstGeom prst="rect">
            <a:avLst/>
          </a:prstGeom>
          <a:noFill/>
          <a:ln/>
        </p:spPr>
        <p:txBody>
          <a:bodyPr wrap="square" lIns="0" tIns="0" rIns="0" bIns="0" rtlCol="0" anchor="ctr"/>
          <a:lstStyle/>
          <a:p>
            <a:pPr marL="0" indent="0">
              <a:buNone/>
            </a:pPr>
            <a:r>
              <a:rPr lang="en-US" sz="4800" b="1" dirty="0" smtClean="0">
                <a:solidFill>
                  <a:srgbClr val="002060"/>
                </a:solidFill>
                <a:latin typeface="Cambria" pitchFamily="34" charset="0"/>
                <a:ea typeface="Cambria" pitchFamily="34" charset="-122"/>
                <a:cs typeface="Cambria" pitchFamily="34" charset="-120"/>
              </a:rPr>
              <a:t>IDEE MAITRESSE</a:t>
            </a:r>
            <a:endParaRPr lang="en-US" sz="4800" dirty="0">
              <a:solidFill>
                <a:srgbClr val="002060"/>
              </a:solidFill>
            </a:endParaRPr>
          </a:p>
        </p:txBody>
      </p:sp>
      <p:sp>
        <p:nvSpPr>
          <p:cNvPr id="5" name="ZoneTexte 4">
            <a:extLst>
              <a:ext uri="{FF2B5EF4-FFF2-40B4-BE49-F238E27FC236}">
                <a16:creationId xmlns:a16="http://schemas.microsoft.com/office/drawing/2014/main" id="{0B9352D6-4E0B-AC38-D13A-DAA5F9ECB9C8}"/>
              </a:ext>
            </a:extLst>
          </p:cNvPr>
          <p:cNvSpPr txBox="1"/>
          <p:nvPr/>
        </p:nvSpPr>
        <p:spPr>
          <a:xfrm>
            <a:off x="4084924" y="6386199"/>
            <a:ext cx="4326826" cy="369332"/>
          </a:xfrm>
          <a:prstGeom prst="rect">
            <a:avLst/>
          </a:prstGeom>
          <a:noFill/>
        </p:spPr>
        <p:txBody>
          <a:bodyPr wrap="none" rtlCol="0">
            <a:spAutoFit/>
            <a:scene3d>
              <a:camera prst="orthographicFront"/>
              <a:lightRig rig="soft" dir="t">
                <a:rot lat="0" lon="0" rev="15600000"/>
              </a:lightRig>
            </a:scene3d>
            <a:sp3d extrusionH="57150" prstMaterial="softEdge">
              <a:bevelT w="25400" h="38100"/>
            </a:sp3d>
          </a:bodyPr>
          <a:lstStyle/>
          <a:p>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I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am</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Helios</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Elite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Soldier</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of the Digital</a:t>
            </a:r>
          </a:p>
        </p:txBody>
      </p:sp>
      <p:sp>
        <p:nvSpPr>
          <p:cNvPr id="6" name="Rectangle 5"/>
          <p:cNvSpPr/>
          <p:nvPr/>
        </p:nvSpPr>
        <p:spPr>
          <a:xfrm>
            <a:off x="2568102" y="2062264"/>
            <a:ext cx="8511702" cy="290857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algn="just">
              <a:lnSpc>
                <a:spcPct val="150000"/>
              </a:lnSpc>
            </a:pPr>
            <a:r>
              <a:rPr lang="fr-FR" dirty="0"/>
              <a:t>L'intelligence artificielle ne se contente plus d'assister l'entreprise, elle commence à la </a:t>
            </a:r>
            <a:r>
              <a:rPr lang="fr-FR" dirty="0" smtClean="0"/>
              <a:t>diriger et </a:t>
            </a:r>
            <a:r>
              <a:rPr lang="fr-FR" dirty="0"/>
              <a:t>le jour où elle décidera seule qui l'on embauche, qui l'on licencie, qui mérite un prêt, sera peut-être arrivé avant que nous ayons décidé si nous le voulions.</a:t>
            </a:r>
          </a:p>
        </p:txBody>
      </p:sp>
    </p:spTree>
    <p:extLst>
      <p:ext uri="{BB962C8B-B14F-4D97-AF65-F5344CB8AC3E}">
        <p14:creationId xmlns:p14="http://schemas.microsoft.com/office/powerpoint/2010/main" val="27816628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45820" y="911437"/>
            <a:ext cx="5486400" cy="320040"/>
          </a:xfrm>
          <a:prstGeom prst="rect">
            <a:avLst/>
          </a:prstGeom>
          <a:noFill/>
          <a:ln/>
        </p:spPr>
        <p:txBody>
          <a:bodyPr wrap="square" lIns="0" tIns="0" rIns="0" bIns="0" rtlCol="0" anchor="ctr"/>
          <a:lstStyle/>
          <a:p>
            <a:pPr marL="0" indent="0">
              <a:buNone/>
            </a:pPr>
            <a:r>
              <a:rPr lang="en-US" sz="4000" b="1" kern="0" spc="200" dirty="0" smtClean="0">
                <a:solidFill>
                  <a:srgbClr val="6C5CE7"/>
                </a:solidFill>
                <a:latin typeface="Calibri" pitchFamily="34" charset="0"/>
                <a:ea typeface="Calibri" pitchFamily="34" charset="-122"/>
                <a:cs typeface="Calibri" pitchFamily="34" charset="-120"/>
              </a:rPr>
              <a:t>PLAN</a:t>
            </a:r>
            <a:endParaRPr lang="en-US" sz="4000" dirty="0"/>
          </a:p>
        </p:txBody>
      </p:sp>
      <p:sp>
        <p:nvSpPr>
          <p:cNvPr id="4" name="Shape 2"/>
          <p:cNvSpPr/>
          <p:nvPr/>
        </p:nvSpPr>
        <p:spPr>
          <a:xfrm>
            <a:off x="822960" y="1691640"/>
            <a:ext cx="5120640" cy="1371600"/>
          </a:xfrm>
          <a:prstGeom prst="roundRect">
            <a:avLst>
              <a:gd name="adj" fmla="val 5333"/>
            </a:avLst>
          </a:prstGeom>
          <a:solidFill>
            <a:srgbClr val="FFFFFF"/>
          </a:solidFill>
          <a:ln w="12700">
            <a:solidFill>
              <a:srgbClr val="DADCEC"/>
            </a:solidFill>
            <a:prstDash val="solid"/>
          </a:ln>
        </p:spPr>
      </p:sp>
      <p:sp>
        <p:nvSpPr>
          <p:cNvPr id="5" name="Text 3"/>
          <p:cNvSpPr/>
          <p:nvPr/>
        </p:nvSpPr>
        <p:spPr>
          <a:xfrm>
            <a:off x="1051560" y="1856232"/>
            <a:ext cx="914400" cy="1005840"/>
          </a:xfrm>
          <a:prstGeom prst="rect">
            <a:avLst/>
          </a:prstGeom>
          <a:noFill/>
          <a:ln/>
        </p:spPr>
        <p:txBody>
          <a:bodyPr wrap="square" lIns="0" tIns="0" rIns="0" bIns="0" rtlCol="0" anchor="ctr"/>
          <a:lstStyle/>
          <a:p>
            <a:pPr marL="0" indent="0">
              <a:buNone/>
            </a:pPr>
            <a:r>
              <a:rPr lang="en-US" sz="3000" b="1" dirty="0">
                <a:solidFill>
                  <a:srgbClr val="6C5CE7"/>
                </a:solidFill>
                <a:latin typeface="Cambria" pitchFamily="34" charset="0"/>
                <a:ea typeface="Cambria" pitchFamily="34" charset="-122"/>
                <a:cs typeface="Cambria" pitchFamily="34" charset="-120"/>
              </a:rPr>
              <a:t>01</a:t>
            </a:r>
            <a:endParaRPr lang="en-US" sz="3000" dirty="0"/>
          </a:p>
        </p:txBody>
      </p:sp>
      <p:sp>
        <p:nvSpPr>
          <p:cNvPr id="6" name="Text 4"/>
          <p:cNvSpPr/>
          <p:nvPr/>
        </p:nvSpPr>
        <p:spPr>
          <a:xfrm>
            <a:off x="1920240" y="1874520"/>
            <a:ext cx="3840480" cy="411480"/>
          </a:xfrm>
          <a:prstGeom prst="rect">
            <a:avLst/>
          </a:prstGeom>
          <a:noFill/>
          <a:ln/>
        </p:spPr>
        <p:txBody>
          <a:bodyPr wrap="square" lIns="0" tIns="0" rIns="0" bIns="0" rtlCol="0" anchor="ctr"/>
          <a:lstStyle/>
          <a:p>
            <a:pPr marL="0" indent="0">
              <a:buNone/>
            </a:pPr>
            <a:r>
              <a:rPr lang="en-US" sz="1600" b="1" dirty="0">
                <a:solidFill>
                  <a:srgbClr val="1B1E33"/>
                </a:solidFill>
                <a:latin typeface="Calibri" pitchFamily="34" charset="0"/>
                <a:ea typeface="Calibri" pitchFamily="34" charset="-122"/>
                <a:cs typeface="Calibri" pitchFamily="34" charset="-120"/>
              </a:rPr>
              <a:t>Contexte</a:t>
            </a:r>
            <a:endParaRPr lang="en-US" sz="1600" dirty="0"/>
          </a:p>
        </p:txBody>
      </p:sp>
      <p:sp>
        <p:nvSpPr>
          <p:cNvPr id="7" name="Text 5"/>
          <p:cNvSpPr/>
          <p:nvPr/>
        </p:nvSpPr>
        <p:spPr>
          <a:xfrm>
            <a:off x="1920240" y="2286000"/>
            <a:ext cx="3840480" cy="685800"/>
          </a:xfrm>
          <a:prstGeom prst="rect">
            <a:avLst/>
          </a:prstGeom>
          <a:noFill/>
          <a:ln/>
        </p:spPr>
        <p:txBody>
          <a:bodyPr wrap="square" lIns="0" tIns="0" rIns="0" bIns="0" rtlCol="0" anchor="ctr"/>
          <a:lstStyle/>
          <a:p>
            <a:pPr marL="0" indent="0">
              <a:buNone/>
            </a:pPr>
            <a:r>
              <a:rPr lang="en-US" sz="1150" dirty="0">
                <a:solidFill>
                  <a:srgbClr val="5A5E78"/>
                </a:solidFill>
                <a:latin typeface="Calibri" pitchFamily="34" charset="0"/>
                <a:ea typeface="Calibri" pitchFamily="34" charset="-122"/>
                <a:cs typeface="Calibri" pitchFamily="34" charset="-120"/>
              </a:rPr>
              <a:t>L'essor de l'entreprise autonome et de la décision algorithmique</a:t>
            </a:r>
            <a:endParaRPr lang="en-US" sz="1150" dirty="0"/>
          </a:p>
        </p:txBody>
      </p:sp>
      <p:sp>
        <p:nvSpPr>
          <p:cNvPr id="8" name="Shape 6"/>
          <p:cNvSpPr/>
          <p:nvPr/>
        </p:nvSpPr>
        <p:spPr>
          <a:xfrm>
            <a:off x="6309360" y="1691640"/>
            <a:ext cx="5120640" cy="1371600"/>
          </a:xfrm>
          <a:prstGeom prst="roundRect">
            <a:avLst>
              <a:gd name="adj" fmla="val 5333"/>
            </a:avLst>
          </a:prstGeom>
          <a:solidFill>
            <a:srgbClr val="FFFFFF"/>
          </a:solidFill>
          <a:ln w="12700">
            <a:solidFill>
              <a:srgbClr val="DADCEC"/>
            </a:solidFill>
            <a:prstDash val="solid"/>
          </a:ln>
        </p:spPr>
      </p:sp>
      <p:sp>
        <p:nvSpPr>
          <p:cNvPr id="9" name="Text 7"/>
          <p:cNvSpPr/>
          <p:nvPr/>
        </p:nvSpPr>
        <p:spPr>
          <a:xfrm>
            <a:off x="6537960" y="1856232"/>
            <a:ext cx="914400" cy="1005840"/>
          </a:xfrm>
          <a:prstGeom prst="rect">
            <a:avLst/>
          </a:prstGeom>
          <a:noFill/>
          <a:ln/>
        </p:spPr>
        <p:txBody>
          <a:bodyPr wrap="square" lIns="0" tIns="0" rIns="0" bIns="0" rtlCol="0" anchor="ctr"/>
          <a:lstStyle/>
          <a:p>
            <a:pPr marL="0" indent="0">
              <a:buNone/>
            </a:pPr>
            <a:r>
              <a:rPr lang="en-US" sz="3000" b="1" dirty="0">
                <a:solidFill>
                  <a:srgbClr val="6C5CE7"/>
                </a:solidFill>
                <a:latin typeface="Cambria" pitchFamily="34" charset="0"/>
                <a:ea typeface="Cambria" pitchFamily="34" charset="-122"/>
                <a:cs typeface="Cambria" pitchFamily="34" charset="-120"/>
              </a:rPr>
              <a:t>02</a:t>
            </a:r>
            <a:endParaRPr lang="en-US" sz="3000" dirty="0"/>
          </a:p>
        </p:txBody>
      </p:sp>
      <p:sp>
        <p:nvSpPr>
          <p:cNvPr id="10" name="Text 8"/>
          <p:cNvSpPr/>
          <p:nvPr/>
        </p:nvSpPr>
        <p:spPr>
          <a:xfrm>
            <a:off x="7406640" y="1874520"/>
            <a:ext cx="3840480" cy="411480"/>
          </a:xfrm>
          <a:prstGeom prst="rect">
            <a:avLst/>
          </a:prstGeom>
          <a:noFill/>
          <a:ln/>
        </p:spPr>
        <p:txBody>
          <a:bodyPr wrap="square" lIns="0" tIns="0" rIns="0" bIns="0" rtlCol="0" anchor="ctr"/>
          <a:lstStyle/>
          <a:p>
            <a:pPr marL="0" indent="0">
              <a:buNone/>
            </a:pPr>
            <a:r>
              <a:rPr lang="en-US" sz="1600" b="1" dirty="0">
                <a:solidFill>
                  <a:srgbClr val="1B1E33"/>
                </a:solidFill>
                <a:latin typeface="Calibri" pitchFamily="34" charset="0"/>
                <a:ea typeface="Calibri" pitchFamily="34" charset="-122"/>
                <a:cs typeface="Calibri" pitchFamily="34" charset="-120"/>
              </a:rPr>
              <a:t>Recruter</a:t>
            </a:r>
            <a:endParaRPr lang="en-US" sz="1600" dirty="0"/>
          </a:p>
        </p:txBody>
      </p:sp>
      <p:sp>
        <p:nvSpPr>
          <p:cNvPr id="11" name="Text 9"/>
          <p:cNvSpPr/>
          <p:nvPr/>
        </p:nvSpPr>
        <p:spPr>
          <a:xfrm>
            <a:off x="7406640" y="2286000"/>
            <a:ext cx="3840480" cy="685800"/>
          </a:xfrm>
          <a:prstGeom prst="rect">
            <a:avLst/>
          </a:prstGeom>
          <a:noFill/>
          <a:ln/>
        </p:spPr>
        <p:txBody>
          <a:bodyPr wrap="square" lIns="0" tIns="0" rIns="0" bIns="0" rtlCol="0" anchor="ctr"/>
          <a:lstStyle/>
          <a:p>
            <a:pPr marL="0" indent="0">
              <a:buNone/>
            </a:pPr>
            <a:r>
              <a:rPr lang="en-US" sz="1150" dirty="0">
                <a:solidFill>
                  <a:srgbClr val="5A5E78"/>
                </a:solidFill>
                <a:latin typeface="Calibri" pitchFamily="34" charset="0"/>
                <a:ea typeface="Calibri" pitchFamily="34" charset="-122"/>
                <a:cs typeface="Calibri" pitchFamily="34" charset="-120"/>
              </a:rPr>
              <a:t>L'IA peut-elle choisir qui rejoint l'entreprise ?</a:t>
            </a:r>
            <a:endParaRPr lang="en-US" sz="1150" dirty="0"/>
          </a:p>
        </p:txBody>
      </p:sp>
      <p:sp>
        <p:nvSpPr>
          <p:cNvPr id="12" name="Shape 10"/>
          <p:cNvSpPr/>
          <p:nvPr/>
        </p:nvSpPr>
        <p:spPr>
          <a:xfrm>
            <a:off x="822960" y="3291840"/>
            <a:ext cx="5120640" cy="1371600"/>
          </a:xfrm>
          <a:prstGeom prst="roundRect">
            <a:avLst>
              <a:gd name="adj" fmla="val 5333"/>
            </a:avLst>
          </a:prstGeom>
          <a:solidFill>
            <a:srgbClr val="FFFFFF"/>
          </a:solidFill>
          <a:ln w="12700">
            <a:solidFill>
              <a:srgbClr val="DADCEC"/>
            </a:solidFill>
            <a:prstDash val="solid"/>
          </a:ln>
        </p:spPr>
      </p:sp>
      <p:sp>
        <p:nvSpPr>
          <p:cNvPr id="13" name="Text 11"/>
          <p:cNvSpPr/>
          <p:nvPr/>
        </p:nvSpPr>
        <p:spPr>
          <a:xfrm>
            <a:off x="1051560" y="3456432"/>
            <a:ext cx="914400" cy="1005840"/>
          </a:xfrm>
          <a:prstGeom prst="rect">
            <a:avLst/>
          </a:prstGeom>
          <a:noFill/>
          <a:ln/>
        </p:spPr>
        <p:txBody>
          <a:bodyPr wrap="square" lIns="0" tIns="0" rIns="0" bIns="0" rtlCol="0" anchor="ctr"/>
          <a:lstStyle/>
          <a:p>
            <a:pPr marL="0" indent="0">
              <a:buNone/>
            </a:pPr>
            <a:r>
              <a:rPr lang="en-US" sz="3000" b="1" dirty="0">
                <a:solidFill>
                  <a:srgbClr val="6C5CE7"/>
                </a:solidFill>
                <a:latin typeface="Cambria" pitchFamily="34" charset="0"/>
                <a:ea typeface="Cambria" pitchFamily="34" charset="-122"/>
                <a:cs typeface="Cambria" pitchFamily="34" charset="-120"/>
              </a:rPr>
              <a:t>03</a:t>
            </a:r>
            <a:endParaRPr lang="en-US" sz="3000" dirty="0"/>
          </a:p>
        </p:txBody>
      </p:sp>
      <p:sp>
        <p:nvSpPr>
          <p:cNvPr id="14" name="Text 12"/>
          <p:cNvSpPr/>
          <p:nvPr/>
        </p:nvSpPr>
        <p:spPr>
          <a:xfrm>
            <a:off x="1920240" y="3474720"/>
            <a:ext cx="3840480" cy="411480"/>
          </a:xfrm>
          <a:prstGeom prst="rect">
            <a:avLst/>
          </a:prstGeom>
          <a:noFill/>
          <a:ln/>
        </p:spPr>
        <p:txBody>
          <a:bodyPr wrap="square" lIns="0" tIns="0" rIns="0" bIns="0" rtlCol="0" anchor="ctr"/>
          <a:lstStyle/>
          <a:p>
            <a:pPr marL="0" indent="0">
              <a:buNone/>
            </a:pPr>
            <a:r>
              <a:rPr lang="en-US" sz="1600" b="1" dirty="0">
                <a:solidFill>
                  <a:srgbClr val="1B1E33"/>
                </a:solidFill>
                <a:latin typeface="Calibri" pitchFamily="34" charset="0"/>
                <a:ea typeface="Calibri" pitchFamily="34" charset="-122"/>
                <a:cs typeface="Calibri" pitchFamily="34" charset="-120"/>
              </a:rPr>
              <a:t>Licencier</a:t>
            </a:r>
            <a:endParaRPr lang="en-US" sz="1600" dirty="0"/>
          </a:p>
        </p:txBody>
      </p:sp>
      <p:sp>
        <p:nvSpPr>
          <p:cNvPr id="15" name="Text 13"/>
          <p:cNvSpPr/>
          <p:nvPr/>
        </p:nvSpPr>
        <p:spPr>
          <a:xfrm>
            <a:off x="1920240" y="3886200"/>
            <a:ext cx="3840480" cy="685800"/>
          </a:xfrm>
          <a:prstGeom prst="rect">
            <a:avLst/>
          </a:prstGeom>
          <a:noFill/>
          <a:ln/>
        </p:spPr>
        <p:txBody>
          <a:bodyPr wrap="square" lIns="0" tIns="0" rIns="0" bIns="0" rtlCol="0" anchor="ctr"/>
          <a:lstStyle/>
          <a:p>
            <a:pPr marL="0" indent="0">
              <a:buNone/>
            </a:pPr>
            <a:r>
              <a:rPr lang="en-US" sz="1150" dirty="0">
                <a:solidFill>
                  <a:srgbClr val="5A5E78"/>
                </a:solidFill>
                <a:latin typeface="Calibri" pitchFamily="34" charset="0"/>
                <a:ea typeface="Calibri" pitchFamily="34" charset="-122"/>
                <a:cs typeface="Calibri" pitchFamily="34" charset="-120"/>
              </a:rPr>
              <a:t>L'IA peut-elle décider qui la quitte ?</a:t>
            </a:r>
            <a:endParaRPr lang="en-US" sz="1150" dirty="0"/>
          </a:p>
        </p:txBody>
      </p:sp>
      <p:sp>
        <p:nvSpPr>
          <p:cNvPr id="16" name="Shape 14"/>
          <p:cNvSpPr/>
          <p:nvPr/>
        </p:nvSpPr>
        <p:spPr>
          <a:xfrm>
            <a:off x="6309360" y="3291840"/>
            <a:ext cx="5120640" cy="1371600"/>
          </a:xfrm>
          <a:prstGeom prst="roundRect">
            <a:avLst>
              <a:gd name="adj" fmla="val 5333"/>
            </a:avLst>
          </a:prstGeom>
          <a:solidFill>
            <a:srgbClr val="FFFFFF"/>
          </a:solidFill>
          <a:ln w="12700">
            <a:solidFill>
              <a:srgbClr val="DADCEC"/>
            </a:solidFill>
            <a:prstDash val="solid"/>
          </a:ln>
        </p:spPr>
      </p:sp>
      <p:sp>
        <p:nvSpPr>
          <p:cNvPr id="17" name="Text 15"/>
          <p:cNvSpPr/>
          <p:nvPr/>
        </p:nvSpPr>
        <p:spPr>
          <a:xfrm>
            <a:off x="6537960" y="3456432"/>
            <a:ext cx="914400" cy="1005840"/>
          </a:xfrm>
          <a:prstGeom prst="rect">
            <a:avLst/>
          </a:prstGeom>
          <a:noFill/>
          <a:ln/>
        </p:spPr>
        <p:txBody>
          <a:bodyPr wrap="square" lIns="0" tIns="0" rIns="0" bIns="0" rtlCol="0" anchor="ctr"/>
          <a:lstStyle/>
          <a:p>
            <a:pPr marL="0" indent="0">
              <a:buNone/>
            </a:pPr>
            <a:r>
              <a:rPr lang="en-US" sz="3000" b="1" dirty="0">
                <a:solidFill>
                  <a:srgbClr val="6C5CE7"/>
                </a:solidFill>
                <a:latin typeface="Cambria" pitchFamily="34" charset="0"/>
                <a:ea typeface="Cambria" pitchFamily="34" charset="-122"/>
                <a:cs typeface="Cambria" pitchFamily="34" charset="-120"/>
              </a:rPr>
              <a:t>04</a:t>
            </a:r>
            <a:endParaRPr lang="en-US" sz="3000" dirty="0"/>
          </a:p>
        </p:txBody>
      </p:sp>
      <p:sp>
        <p:nvSpPr>
          <p:cNvPr id="18" name="Text 16"/>
          <p:cNvSpPr/>
          <p:nvPr/>
        </p:nvSpPr>
        <p:spPr>
          <a:xfrm>
            <a:off x="7406640" y="3474720"/>
            <a:ext cx="3840480" cy="411480"/>
          </a:xfrm>
          <a:prstGeom prst="rect">
            <a:avLst/>
          </a:prstGeom>
          <a:noFill/>
          <a:ln/>
        </p:spPr>
        <p:txBody>
          <a:bodyPr wrap="square" lIns="0" tIns="0" rIns="0" bIns="0" rtlCol="0" anchor="ctr"/>
          <a:lstStyle/>
          <a:p>
            <a:pPr marL="0" indent="0">
              <a:buNone/>
            </a:pPr>
            <a:r>
              <a:rPr lang="en-US" sz="1600" b="1" dirty="0">
                <a:solidFill>
                  <a:srgbClr val="1B1E33"/>
                </a:solidFill>
                <a:latin typeface="Calibri" pitchFamily="34" charset="0"/>
                <a:ea typeface="Calibri" pitchFamily="34" charset="-122"/>
                <a:cs typeface="Calibri" pitchFamily="34" charset="-120"/>
              </a:rPr>
              <a:t>Valider une dépense</a:t>
            </a:r>
            <a:endParaRPr lang="en-US" sz="1600" dirty="0"/>
          </a:p>
        </p:txBody>
      </p:sp>
      <p:sp>
        <p:nvSpPr>
          <p:cNvPr id="19" name="Text 17"/>
          <p:cNvSpPr/>
          <p:nvPr/>
        </p:nvSpPr>
        <p:spPr>
          <a:xfrm>
            <a:off x="7406640" y="3886200"/>
            <a:ext cx="3840480" cy="685800"/>
          </a:xfrm>
          <a:prstGeom prst="rect">
            <a:avLst/>
          </a:prstGeom>
          <a:noFill/>
          <a:ln/>
        </p:spPr>
        <p:txBody>
          <a:bodyPr wrap="square" lIns="0" tIns="0" rIns="0" bIns="0" rtlCol="0" anchor="ctr"/>
          <a:lstStyle/>
          <a:p>
            <a:pPr marL="0" indent="0">
              <a:buNone/>
            </a:pPr>
            <a:r>
              <a:rPr lang="en-US" sz="1150" dirty="0">
                <a:solidFill>
                  <a:srgbClr val="5A5E78"/>
                </a:solidFill>
                <a:latin typeface="Calibri" pitchFamily="34" charset="0"/>
                <a:ea typeface="Calibri" pitchFamily="34" charset="-122"/>
                <a:cs typeface="Calibri" pitchFamily="34" charset="-120"/>
              </a:rPr>
              <a:t>L'IA peut-elle gérer l'argent de l'entreprise ?</a:t>
            </a:r>
            <a:endParaRPr lang="en-US" sz="1150" dirty="0"/>
          </a:p>
        </p:txBody>
      </p:sp>
      <p:sp>
        <p:nvSpPr>
          <p:cNvPr id="20" name="Shape 18"/>
          <p:cNvSpPr/>
          <p:nvPr/>
        </p:nvSpPr>
        <p:spPr>
          <a:xfrm>
            <a:off x="1234440" y="4873752"/>
            <a:ext cx="4709160" cy="1371600"/>
          </a:xfrm>
          <a:prstGeom prst="roundRect">
            <a:avLst>
              <a:gd name="adj" fmla="val 5333"/>
            </a:avLst>
          </a:prstGeom>
          <a:solidFill>
            <a:srgbClr val="FFFFFF"/>
          </a:solidFill>
          <a:ln w="12700">
            <a:solidFill>
              <a:srgbClr val="DADCEC"/>
            </a:solidFill>
            <a:prstDash val="solid"/>
          </a:ln>
        </p:spPr>
      </p:sp>
      <p:sp>
        <p:nvSpPr>
          <p:cNvPr id="21" name="Text 19"/>
          <p:cNvSpPr/>
          <p:nvPr/>
        </p:nvSpPr>
        <p:spPr>
          <a:xfrm>
            <a:off x="1508760" y="5055699"/>
            <a:ext cx="914400" cy="1005840"/>
          </a:xfrm>
          <a:prstGeom prst="rect">
            <a:avLst/>
          </a:prstGeom>
          <a:noFill/>
          <a:ln/>
        </p:spPr>
        <p:txBody>
          <a:bodyPr wrap="square" lIns="0" tIns="0" rIns="0" bIns="0" rtlCol="0" anchor="ctr"/>
          <a:lstStyle/>
          <a:p>
            <a:pPr marL="0" indent="0">
              <a:buNone/>
            </a:pPr>
            <a:r>
              <a:rPr lang="en-US" sz="3000" b="1" dirty="0">
                <a:solidFill>
                  <a:srgbClr val="6C5CE7"/>
                </a:solidFill>
                <a:latin typeface="Cambria" pitchFamily="34" charset="0"/>
                <a:ea typeface="Cambria" pitchFamily="34" charset="-122"/>
                <a:cs typeface="Cambria" pitchFamily="34" charset="-120"/>
              </a:rPr>
              <a:t>05</a:t>
            </a:r>
            <a:endParaRPr lang="en-US" sz="3000" dirty="0"/>
          </a:p>
        </p:txBody>
      </p:sp>
      <p:sp>
        <p:nvSpPr>
          <p:cNvPr id="22" name="Text 20"/>
          <p:cNvSpPr/>
          <p:nvPr/>
        </p:nvSpPr>
        <p:spPr>
          <a:xfrm>
            <a:off x="2164684" y="5045249"/>
            <a:ext cx="3840480" cy="411480"/>
          </a:xfrm>
          <a:prstGeom prst="rect">
            <a:avLst/>
          </a:prstGeom>
          <a:noFill/>
          <a:ln/>
        </p:spPr>
        <p:txBody>
          <a:bodyPr wrap="square" lIns="0" tIns="0" rIns="0" bIns="0" rtlCol="0" anchor="ctr"/>
          <a:lstStyle/>
          <a:p>
            <a:pPr marL="0" indent="0">
              <a:buNone/>
            </a:pPr>
            <a:r>
              <a:rPr lang="en-US" sz="1600" b="1" dirty="0">
                <a:solidFill>
                  <a:srgbClr val="1B1E33"/>
                </a:solidFill>
                <a:latin typeface="Calibri" pitchFamily="34" charset="0"/>
                <a:ea typeface="Calibri" pitchFamily="34" charset="-122"/>
                <a:cs typeface="Calibri" pitchFamily="34" charset="-120"/>
              </a:rPr>
              <a:t>Accorder un prêt</a:t>
            </a:r>
            <a:endParaRPr lang="en-US" sz="1600" dirty="0"/>
          </a:p>
        </p:txBody>
      </p:sp>
      <p:sp>
        <p:nvSpPr>
          <p:cNvPr id="23" name="Text 21"/>
          <p:cNvSpPr/>
          <p:nvPr/>
        </p:nvSpPr>
        <p:spPr>
          <a:xfrm>
            <a:off x="2164684" y="5456729"/>
            <a:ext cx="3840480" cy="685800"/>
          </a:xfrm>
          <a:prstGeom prst="rect">
            <a:avLst/>
          </a:prstGeom>
          <a:noFill/>
          <a:ln/>
        </p:spPr>
        <p:txBody>
          <a:bodyPr wrap="square" lIns="0" tIns="0" rIns="0" bIns="0" rtlCol="0" anchor="ctr"/>
          <a:lstStyle/>
          <a:p>
            <a:pPr marL="0" indent="0">
              <a:buNone/>
            </a:pPr>
            <a:r>
              <a:rPr lang="en-US" sz="1150" dirty="0">
                <a:solidFill>
                  <a:srgbClr val="5A5E78"/>
                </a:solidFill>
                <a:latin typeface="Calibri" pitchFamily="34" charset="0"/>
                <a:ea typeface="Calibri" pitchFamily="34" charset="-122"/>
                <a:cs typeface="Calibri" pitchFamily="34" charset="-120"/>
              </a:rPr>
              <a:t>L'IA peut-elle décider qui mérite un crédit ?</a:t>
            </a:r>
            <a:endParaRPr lang="en-US" sz="1150" dirty="0"/>
          </a:p>
        </p:txBody>
      </p:sp>
      <p:sp>
        <p:nvSpPr>
          <p:cNvPr id="24" name="Shape 22"/>
          <p:cNvSpPr/>
          <p:nvPr/>
        </p:nvSpPr>
        <p:spPr>
          <a:xfrm>
            <a:off x="6309360" y="4852736"/>
            <a:ext cx="5120640" cy="1371600"/>
          </a:xfrm>
          <a:prstGeom prst="roundRect">
            <a:avLst>
              <a:gd name="adj" fmla="val 5333"/>
            </a:avLst>
          </a:prstGeom>
          <a:solidFill>
            <a:srgbClr val="FFFFFF"/>
          </a:solidFill>
          <a:ln w="12700">
            <a:solidFill>
              <a:srgbClr val="DADCEC"/>
            </a:solidFill>
            <a:prstDash val="solid"/>
          </a:ln>
        </p:spPr>
      </p:sp>
      <p:sp>
        <p:nvSpPr>
          <p:cNvPr id="25" name="Text 23"/>
          <p:cNvSpPr/>
          <p:nvPr/>
        </p:nvSpPr>
        <p:spPr>
          <a:xfrm>
            <a:off x="6549867" y="5035616"/>
            <a:ext cx="914400" cy="1005840"/>
          </a:xfrm>
          <a:prstGeom prst="rect">
            <a:avLst/>
          </a:prstGeom>
          <a:noFill/>
          <a:ln/>
        </p:spPr>
        <p:txBody>
          <a:bodyPr wrap="square" lIns="0" tIns="0" rIns="0" bIns="0" rtlCol="0" anchor="ctr"/>
          <a:lstStyle/>
          <a:p>
            <a:pPr marL="0" indent="0">
              <a:buNone/>
            </a:pPr>
            <a:r>
              <a:rPr lang="en-US" sz="3000" b="1" dirty="0">
                <a:solidFill>
                  <a:srgbClr val="6C5CE7"/>
                </a:solidFill>
                <a:latin typeface="Cambria" pitchFamily="34" charset="0"/>
                <a:ea typeface="Cambria" pitchFamily="34" charset="-122"/>
                <a:cs typeface="Cambria" pitchFamily="34" charset="-120"/>
              </a:rPr>
              <a:t>06</a:t>
            </a:r>
            <a:endParaRPr lang="en-US" sz="3000" dirty="0"/>
          </a:p>
        </p:txBody>
      </p:sp>
      <p:sp>
        <p:nvSpPr>
          <p:cNvPr id="26" name="Text 24"/>
          <p:cNvSpPr/>
          <p:nvPr/>
        </p:nvSpPr>
        <p:spPr>
          <a:xfrm>
            <a:off x="7452360" y="5039766"/>
            <a:ext cx="3840480" cy="411480"/>
          </a:xfrm>
          <a:prstGeom prst="rect">
            <a:avLst/>
          </a:prstGeom>
          <a:noFill/>
          <a:ln/>
        </p:spPr>
        <p:txBody>
          <a:bodyPr wrap="square" lIns="0" tIns="0" rIns="0" bIns="0" rtlCol="0" anchor="ctr"/>
          <a:lstStyle/>
          <a:p>
            <a:pPr marL="0" indent="0">
              <a:buNone/>
            </a:pPr>
            <a:r>
              <a:rPr lang="en-US" sz="1600" b="1" dirty="0">
                <a:solidFill>
                  <a:srgbClr val="1B1E33"/>
                </a:solidFill>
                <a:latin typeface="Calibri" pitchFamily="34" charset="0"/>
                <a:ea typeface="Calibri" pitchFamily="34" charset="-122"/>
                <a:cs typeface="Calibri" pitchFamily="34" charset="-120"/>
              </a:rPr>
              <a:t>Synthèse &amp; débat</a:t>
            </a:r>
            <a:endParaRPr lang="en-US" sz="1600" dirty="0"/>
          </a:p>
        </p:txBody>
      </p:sp>
      <p:sp>
        <p:nvSpPr>
          <p:cNvPr id="27" name="Text 25"/>
          <p:cNvSpPr/>
          <p:nvPr/>
        </p:nvSpPr>
        <p:spPr>
          <a:xfrm>
            <a:off x="7452360" y="5456729"/>
            <a:ext cx="3840480" cy="685800"/>
          </a:xfrm>
          <a:prstGeom prst="rect">
            <a:avLst/>
          </a:prstGeom>
          <a:noFill/>
          <a:ln/>
        </p:spPr>
        <p:txBody>
          <a:bodyPr wrap="square" lIns="0" tIns="0" rIns="0" bIns="0" rtlCol="0" anchor="ctr"/>
          <a:lstStyle/>
          <a:p>
            <a:pPr marL="0" indent="0">
              <a:buNone/>
            </a:pPr>
            <a:r>
              <a:rPr lang="en-US" sz="1150" dirty="0">
                <a:solidFill>
                  <a:srgbClr val="5A5E78"/>
                </a:solidFill>
                <a:latin typeface="Calibri" pitchFamily="34" charset="0"/>
                <a:ea typeface="Calibri" pitchFamily="34" charset="-122"/>
                <a:cs typeface="Calibri" pitchFamily="34" charset="-120"/>
              </a:rPr>
              <a:t>Gouvernance, responsabilité et régulation</a:t>
            </a:r>
            <a:endParaRPr lang="en-US" sz="1150" dirty="0"/>
          </a:p>
        </p:txBody>
      </p:sp>
      <p:sp>
        <p:nvSpPr>
          <p:cNvPr id="28" name="Text 26"/>
          <p:cNvSpPr/>
          <p:nvPr/>
        </p:nvSpPr>
        <p:spPr>
          <a:xfrm>
            <a:off x="11365992" y="6400800"/>
            <a:ext cx="548640" cy="320040"/>
          </a:xfrm>
          <a:prstGeom prst="rect">
            <a:avLst/>
          </a:prstGeom>
          <a:noFill/>
          <a:ln/>
        </p:spPr>
        <p:txBody>
          <a:bodyPr wrap="square" rtlCol="0" anchor="ctr"/>
          <a:lstStyle/>
          <a:p>
            <a:pPr marL="0" indent="0" algn="r">
              <a:buNone/>
            </a:pPr>
            <a:r>
              <a:rPr lang="en-US" sz="1000" dirty="0">
                <a:solidFill>
                  <a:srgbClr val="A7AAC4"/>
                </a:solidFill>
                <a:latin typeface="Calibri" pitchFamily="34" charset="0"/>
                <a:ea typeface="Calibri" pitchFamily="34" charset="-122"/>
                <a:cs typeface="Calibri" pitchFamily="34" charset="-120"/>
              </a:rPr>
              <a:t>03</a:t>
            </a:r>
            <a:endParaRPr lang="en-US" sz="1000" dirty="0"/>
          </a:p>
        </p:txBody>
      </p:sp>
      <p:sp>
        <p:nvSpPr>
          <p:cNvPr id="29" name="ZoneTexte 28">
            <a:extLst>
              <a:ext uri="{FF2B5EF4-FFF2-40B4-BE49-F238E27FC236}">
                <a16:creationId xmlns:a16="http://schemas.microsoft.com/office/drawing/2014/main" id="{0B9352D6-4E0B-AC38-D13A-DAA5F9ECB9C8}"/>
              </a:ext>
            </a:extLst>
          </p:cNvPr>
          <p:cNvSpPr txBox="1"/>
          <p:nvPr/>
        </p:nvSpPr>
        <p:spPr>
          <a:xfrm>
            <a:off x="4084924" y="6386199"/>
            <a:ext cx="4326826" cy="369332"/>
          </a:xfrm>
          <a:prstGeom prst="rect">
            <a:avLst/>
          </a:prstGeom>
          <a:noFill/>
        </p:spPr>
        <p:txBody>
          <a:bodyPr wrap="none" rtlCol="0">
            <a:spAutoFit/>
            <a:scene3d>
              <a:camera prst="orthographicFront"/>
              <a:lightRig rig="soft" dir="t">
                <a:rot lat="0" lon="0" rev="15600000"/>
              </a:lightRig>
            </a:scene3d>
            <a:sp3d extrusionH="57150" prstMaterial="softEdge">
              <a:bevelT w="25400" h="38100"/>
            </a:sp3d>
          </a:bodyPr>
          <a:lstStyle/>
          <a:p>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I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am</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Helios</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Elite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Soldier</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of the Digital</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3" name="Text 1"/>
          <p:cNvSpPr/>
          <p:nvPr/>
        </p:nvSpPr>
        <p:spPr>
          <a:xfrm>
            <a:off x="822960" y="1005840"/>
            <a:ext cx="6949440" cy="2194560"/>
          </a:xfrm>
          <a:prstGeom prst="rect">
            <a:avLst/>
          </a:prstGeom>
          <a:noFill/>
          <a:ln/>
        </p:spPr>
        <p:txBody>
          <a:bodyPr wrap="square" lIns="0" tIns="0" rIns="0" bIns="0" rtlCol="0" anchor="ctr"/>
          <a:lstStyle/>
          <a:p>
            <a:pPr marL="0" indent="0">
              <a:buNone/>
            </a:pPr>
            <a:r>
              <a:rPr lang="en-US" sz="2600" b="1" dirty="0">
                <a:solidFill>
                  <a:srgbClr val="002060"/>
                </a:solidFill>
                <a:latin typeface="Cambria" pitchFamily="34" charset="0"/>
                <a:ea typeface="Cambria" pitchFamily="34" charset="-122"/>
                <a:cs typeface="Cambria" pitchFamily="34" charset="-120"/>
              </a:rPr>
              <a:t>Une décision sur combien est déjà prise par un algorithme, quelque part dans votre parcours professionnel ?</a:t>
            </a:r>
            <a:endParaRPr lang="en-US" sz="2600" dirty="0">
              <a:solidFill>
                <a:srgbClr val="002060"/>
              </a:solidFill>
            </a:endParaRPr>
          </a:p>
        </p:txBody>
      </p:sp>
      <p:sp>
        <p:nvSpPr>
          <p:cNvPr id="4" name="Text 2"/>
          <p:cNvSpPr/>
          <p:nvPr/>
        </p:nvSpPr>
        <p:spPr>
          <a:xfrm>
            <a:off x="1906620" y="3291840"/>
            <a:ext cx="5500019" cy="1097280"/>
          </a:xfrm>
          <a:prstGeom prst="rect">
            <a:avLst/>
          </a:prstGeom>
          <a:noFill/>
          <a:ln/>
        </p:spPr>
        <p:txBody>
          <a:bodyPr wrap="square" lIns="0" tIns="0" rIns="0" bIns="0" rtlCol="0" anchor="ctr"/>
          <a:lstStyle/>
          <a:p>
            <a:pPr marL="0" indent="0">
              <a:buNone/>
            </a:pPr>
            <a:r>
              <a:rPr lang="en-US" dirty="0">
                <a:latin typeface="Calibri" pitchFamily="34" charset="0"/>
                <a:ea typeface="Calibri" pitchFamily="34" charset="-122"/>
                <a:cs typeface="Calibri" pitchFamily="34" charset="-120"/>
              </a:rPr>
              <a:t>Recrutement, évaluation de performance, augmentation, accès au crédit, assurance… l'IA décisionnelle est déjà </a:t>
            </a:r>
            <a:r>
              <a:rPr lang="en-US" dirty="0" smtClean="0">
                <a:latin typeface="Calibri" pitchFamily="34" charset="0"/>
                <a:ea typeface="Calibri" pitchFamily="34" charset="-122"/>
                <a:cs typeface="Calibri" pitchFamily="34" charset="-120"/>
              </a:rPr>
              <a:t>partout, </a:t>
            </a:r>
            <a:r>
              <a:rPr lang="en-US" dirty="0" err="1" smtClean="0">
                <a:latin typeface="Calibri" pitchFamily="34" charset="0"/>
                <a:ea typeface="Calibri" pitchFamily="34" charset="-122"/>
                <a:cs typeface="Calibri" pitchFamily="34" charset="-120"/>
              </a:rPr>
              <a:t>souvent</a:t>
            </a:r>
            <a:r>
              <a:rPr lang="en-US" dirty="0" smtClean="0">
                <a:latin typeface="Calibri" pitchFamily="34" charset="0"/>
                <a:ea typeface="Calibri" pitchFamily="34" charset="-122"/>
                <a:cs typeface="Calibri" pitchFamily="34" charset="-120"/>
              </a:rPr>
              <a:t> </a:t>
            </a:r>
            <a:r>
              <a:rPr lang="en-US" dirty="0">
                <a:latin typeface="Calibri" pitchFamily="34" charset="0"/>
                <a:ea typeface="Calibri" pitchFamily="34" charset="-122"/>
                <a:cs typeface="Calibri" pitchFamily="34" charset="-120"/>
              </a:rPr>
              <a:t>sans que nous nous en rendions compte.</a:t>
            </a:r>
            <a:endParaRPr lang="en-US" dirty="0"/>
          </a:p>
        </p:txBody>
      </p:sp>
      <p:sp>
        <p:nvSpPr>
          <p:cNvPr id="5" name="Shape 3"/>
          <p:cNvSpPr/>
          <p:nvPr/>
        </p:nvSpPr>
        <p:spPr>
          <a:xfrm>
            <a:off x="8138160" y="1005840"/>
            <a:ext cx="3246120" cy="4206240"/>
          </a:xfrm>
          <a:prstGeom prst="roundRect">
            <a:avLst>
              <a:gd name="adj" fmla="val 3380"/>
            </a:avLst>
          </a:prstGeom>
          <a:solidFill>
            <a:srgbClr val="1B1E42"/>
          </a:solidFill>
          <a:ln/>
        </p:spPr>
      </p:sp>
      <p:sp>
        <p:nvSpPr>
          <p:cNvPr id="6" name="Text 4"/>
          <p:cNvSpPr/>
          <p:nvPr/>
        </p:nvSpPr>
        <p:spPr>
          <a:xfrm>
            <a:off x="8138160" y="1371600"/>
            <a:ext cx="3246120" cy="1005840"/>
          </a:xfrm>
          <a:prstGeom prst="rect">
            <a:avLst/>
          </a:prstGeom>
          <a:noFill/>
          <a:ln/>
        </p:spPr>
        <p:txBody>
          <a:bodyPr wrap="square" lIns="0" tIns="0" rIns="0" bIns="0" rtlCol="0" anchor="ctr"/>
          <a:lstStyle/>
          <a:p>
            <a:pPr marL="0" indent="0" algn="ctr">
              <a:buNone/>
            </a:pPr>
            <a:r>
              <a:rPr lang="en-US" sz="5400" b="1" dirty="0">
                <a:solidFill>
                  <a:srgbClr val="00D2B4"/>
                </a:solidFill>
                <a:latin typeface="Cambria" pitchFamily="34" charset="0"/>
                <a:ea typeface="Cambria" pitchFamily="34" charset="-122"/>
                <a:cs typeface="Cambria" pitchFamily="34" charset="-120"/>
              </a:rPr>
              <a:t>83%</a:t>
            </a:r>
            <a:endParaRPr lang="en-US" sz="5400" dirty="0"/>
          </a:p>
        </p:txBody>
      </p:sp>
      <p:sp>
        <p:nvSpPr>
          <p:cNvPr id="7" name="Text 5"/>
          <p:cNvSpPr/>
          <p:nvPr/>
        </p:nvSpPr>
        <p:spPr>
          <a:xfrm>
            <a:off x="8366760" y="2423160"/>
            <a:ext cx="2788920" cy="1280160"/>
          </a:xfrm>
          <a:prstGeom prst="rect">
            <a:avLst/>
          </a:prstGeom>
          <a:noFill/>
          <a:ln/>
        </p:spPr>
        <p:txBody>
          <a:bodyPr wrap="square" lIns="0" tIns="0" rIns="0" bIns="0" rtlCol="0" anchor="ctr"/>
          <a:lstStyle/>
          <a:p>
            <a:pPr marL="0" indent="0" algn="ctr">
              <a:buNone/>
            </a:pPr>
            <a:r>
              <a:rPr lang="en-US" sz="1250" dirty="0">
                <a:solidFill>
                  <a:srgbClr val="FFFFFF"/>
                </a:solidFill>
                <a:latin typeface="Calibri" pitchFamily="34" charset="0"/>
                <a:ea typeface="Calibri" pitchFamily="34" charset="-122"/>
                <a:cs typeface="Calibri" pitchFamily="34" charset="-120"/>
              </a:rPr>
              <a:t>des grandes entreprises utilisent déjà l'IA dans au moins un processus RH ou financier</a:t>
            </a:r>
            <a:endParaRPr lang="en-US" sz="1250" dirty="0"/>
          </a:p>
        </p:txBody>
      </p:sp>
      <p:sp>
        <p:nvSpPr>
          <p:cNvPr id="8" name="Shape 6"/>
          <p:cNvSpPr/>
          <p:nvPr/>
        </p:nvSpPr>
        <p:spPr>
          <a:xfrm>
            <a:off x="8366760" y="3794760"/>
            <a:ext cx="2788920" cy="0"/>
          </a:xfrm>
          <a:prstGeom prst="line">
            <a:avLst/>
          </a:prstGeom>
          <a:noFill/>
          <a:ln w="12700">
            <a:solidFill>
              <a:srgbClr val="34375C"/>
            </a:solidFill>
            <a:prstDash val="solid"/>
          </a:ln>
        </p:spPr>
      </p:sp>
      <p:sp>
        <p:nvSpPr>
          <p:cNvPr id="9" name="Text 7"/>
          <p:cNvSpPr/>
          <p:nvPr/>
        </p:nvSpPr>
        <p:spPr>
          <a:xfrm>
            <a:off x="8366760" y="3931920"/>
            <a:ext cx="2788920" cy="1097280"/>
          </a:xfrm>
          <a:prstGeom prst="rect">
            <a:avLst/>
          </a:prstGeom>
          <a:noFill/>
          <a:ln/>
        </p:spPr>
        <p:txBody>
          <a:bodyPr wrap="square" lIns="0" tIns="0" rIns="0" bIns="0" rtlCol="0" anchor="ctr"/>
          <a:lstStyle/>
          <a:p>
            <a:pPr marL="0" indent="0" algn="ctr">
              <a:buNone/>
            </a:pPr>
            <a:r>
              <a:rPr lang="en-US" sz="1000" i="1" dirty="0">
                <a:solidFill>
                  <a:srgbClr val="8A8DB0"/>
                </a:solidFill>
                <a:latin typeface="Calibri" pitchFamily="34" charset="0"/>
                <a:ea typeface="Calibri" pitchFamily="34" charset="-122"/>
                <a:cs typeface="Calibri" pitchFamily="34" charset="-120"/>
              </a:rPr>
              <a:t>Source : enquêtes sectorielles RH &amp; FinTech, 2025-2026</a:t>
            </a:r>
            <a:endParaRPr lang="en-US" sz="1000" dirty="0"/>
          </a:p>
        </p:txBody>
      </p:sp>
      <p:sp>
        <p:nvSpPr>
          <p:cNvPr id="10" name="Text 8"/>
          <p:cNvSpPr/>
          <p:nvPr/>
        </p:nvSpPr>
        <p:spPr>
          <a:xfrm>
            <a:off x="11365992" y="6400800"/>
            <a:ext cx="548640" cy="320040"/>
          </a:xfrm>
          <a:prstGeom prst="rect">
            <a:avLst/>
          </a:prstGeom>
          <a:noFill/>
          <a:ln/>
        </p:spPr>
        <p:txBody>
          <a:bodyPr wrap="square" rtlCol="0" anchor="ctr"/>
          <a:lstStyle/>
          <a:p>
            <a:pPr marL="0" indent="0" algn="r">
              <a:buNone/>
            </a:pPr>
            <a:r>
              <a:rPr lang="en-US" sz="1000" dirty="0">
                <a:solidFill>
                  <a:srgbClr val="8A8DB0"/>
                </a:solidFill>
                <a:latin typeface="Calibri" pitchFamily="34" charset="0"/>
                <a:ea typeface="Calibri" pitchFamily="34" charset="-122"/>
                <a:cs typeface="Calibri" pitchFamily="34" charset="-120"/>
              </a:rPr>
              <a:t>02</a:t>
            </a:r>
            <a:endParaRPr lang="en-US" sz="1000" dirty="0"/>
          </a:p>
        </p:txBody>
      </p:sp>
      <p:sp>
        <p:nvSpPr>
          <p:cNvPr id="11" name="ZoneTexte 10">
            <a:extLst>
              <a:ext uri="{FF2B5EF4-FFF2-40B4-BE49-F238E27FC236}">
                <a16:creationId xmlns:a16="http://schemas.microsoft.com/office/drawing/2014/main" id="{0B9352D6-4E0B-AC38-D13A-DAA5F9ECB9C8}"/>
              </a:ext>
            </a:extLst>
          </p:cNvPr>
          <p:cNvSpPr txBox="1"/>
          <p:nvPr/>
        </p:nvSpPr>
        <p:spPr>
          <a:xfrm>
            <a:off x="4084924" y="6386199"/>
            <a:ext cx="4326826" cy="369332"/>
          </a:xfrm>
          <a:prstGeom prst="rect">
            <a:avLst/>
          </a:prstGeom>
          <a:noFill/>
        </p:spPr>
        <p:txBody>
          <a:bodyPr wrap="none" rtlCol="0">
            <a:spAutoFit/>
            <a:scene3d>
              <a:camera prst="orthographicFront"/>
              <a:lightRig rig="soft" dir="t">
                <a:rot lat="0" lon="0" rev="15600000"/>
              </a:lightRig>
            </a:scene3d>
            <a:sp3d extrusionH="57150" prstMaterial="softEdge">
              <a:bevelT w="25400" h="38100"/>
            </a:sp3d>
          </a:bodyPr>
          <a:lstStyle/>
          <a:p>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I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am</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Helios</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Elite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Soldier</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of the Digital</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3" name="Text 1"/>
          <p:cNvSpPr/>
          <p:nvPr/>
        </p:nvSpPr>
        <p:spPr>
          <a:xfrm>
            <a:off x="1216152" y="420624"/>
            <a:ext cx="10424160" cy="731520"/>
          </a:xfrm>
          <a:prstGeom prst="rect">
            <a:avLst/>
          </a:prstGeom>
          <a:noFill/>
          <a:ln/>
        </p:spPr>
        <p:txBody>
          <a:bodyPr wrap="square" lIns="0" tIns="0" rIns="0" bIns="0" rtlCol="0" anchor="ctr"/>
          <a:lstStyle/>
          <a:p>
            <a:pPr marL="0" indent="0">
              <a:buNone/>
            </a:pPr>
            <a:r>
              <a:rPr lang="en-US" sz="2700" b="1" dirty="0">
                <a:solidFill>
                  <a:srgbClr val="1B1E33"/>
                </a:solidFill>
                <a:latin typeface="Cambria" pitchFamily="34" charset="0"/>
                <a:ea typeface="Cambria" pitchFamily="34" charset="-122"/>
                <a:cs typeface="Cambria" pitchFamily="34" charset="-120"/>
              </a:rPr>
              <a:t>Qu'est-ce qu'une « entreprise autonome » ?</a:t>
            </a:r>
            <a:endParaRPr lang="en-US" sz="2700" dirty="0"/>
          </a:p>
        </p:txBody>
      </p:sp>
      <p:sp>
        <p:nvSpPr>
          <p:cNvPr id="4" name="Shape 2"/>
          <p:cNvSpPr/>
          <p:nvPr/>
        </p:nvSpPr>
        <p:spPr>
          <a:xfrm>
            <a:off x="1158861" y="2825498"/>
            <a:ext cx="100584" cy="100584"/>
          </a:xfrm>
          <a:prstGeom prst="ellipse">
            <a:avLst/>
          </a:prstGeom>
          <a:solidFill>
            <a:srgbClr val="6C5CE7"/>
          </a:solidFill>
          <a:ln/>
        </p:spPr>
      </p:sp>
      <p:sp>
        <p:nvSpPr>
          <p:cNvPr id="5" name="Text 3"/>
          <p:cNvSpPr/>
          <p:nvPr/>
        </p:nvSpPr>
        <p:spPr>
          <a:xfrm>
            <a:off x="1433181" y="2743202"/>
            <a:ext cx="6217920" cy="64008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C'est une entreprise capable de fonctionner, de s'adapter et de s'améliorer par elle-même, avec le moins d'intervention humaine possible.</a:t>
            </a:r>
            <a:endParaRPr lang="en-US" sz="1600" dirty="0"/>
          </a:p>
        </p:txBody>
      </p:sp>
      <p:sp>
        <p:nvSpPr>
          <p:cNvPr id="6" name="Shape 4"/>
          <p:cNvSpPr/>
          <p:nvPr/>
        </p:nvSpPr>
        <p:spPr>
          <a:xfrm>
            <a:off x="1158861" y="3602738"/>
            <a:ext cx="100584" cy="100584"/>
          </a:xfrm>
          <a:prstGeom prst="ellipse">
            <a:avLst/>
          </a:prstGeom>
          <a:solidFill>
            <a:srgbClr val="6C5CE7"/>
          </a:solidFill>
          <a:ln/>
        </p:spPr>
      </p:sp>
      <p:sp>
        <p:nvSpPr>
          <p:cNvPr id="7" name="Text 5"/>
          <p:cNvSpPr/>
          <p:nvPr/>
        </p:nvSpPr>
        <p:spPr>
          <a:xfrm>
            <a:off x="1433181" y="3520442"/>
            <a:ext cx="6217920" cy="64008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Concrètement, des « agents IA » ne se contentent plus de proposer une décision : ils la prennent et l'exécutent, du début à la fin d'un processus.</a:t>
            </a:r>
            <a:endParaRPr lang="en-US" sz="1600" dirty="0"/>
          </a:p>
        </p:txBody>
      </p:sp>
      <p:sp>
        <p:nvSpPr>
          <p:cNvPr id="8" name="Shape 6"/>
          <p:cNvSpPr/>
          <p:nvPr/>
        </p:nvSpPr>
        <p:spPr>
          <a:xfrm>
            <a:off x="1158861" y="4379978"/>
            <a:ext cx="100584" cy="100584"/>
          </a:xfrm>
          <a:prstGeom prst="ellipse">
            <a:avLst/>
          </a:prstGeom>
          <a:solidFill>
            <a:srgbClr val="6C5CE7"/>
          </a:solidFill>
          <a:ln/>
        </p:spPr>
      </p:sp>
      <p:sp>
        <p:nvSpPr>
          <p:cNvPr id="9" name="Text 7"/>
          <p:cNvSpPr/>
          <p:nvPr/>
        </p:nvSpPr>
        <p:spPr>
          <a:xfrm>
            <a:off x="1433181" y="4297682"/>
            <a:ext cx="6217920" cy="64008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Une entreprise classique automatise 10 à 30 % de ses processus. Une entreprise autonome dépasse souvent 50 %, jusqu'à 80 % du travail total.</a:t>
            </a:r>
            <a:endParaRPr lang="en-US" sz="1600" dirty="0"/>
          </a:p>
        </p:txBody>
      </p:sp>
      <p:sp>
        <p:nvSpPr>
          <p:cNvPr id="10" name="Shape 8"/>
          <p:cNvSpPr/>
          <p:nvPr/>
        </p:nvSpPr>
        <p:spPr>
          <a:xfrm>
            <a:off x="1158861" y="5157218"/>
            <a:ext cx="100584" cy="100584"/>
          </a:xfrm>
          <a:prstGeom prst="ellipse">
            <a:avLst/>
          </a:prstGeom>
          <a:solidFill>
            <a:srgbClr val="6C5CE7"/>
          </a:solidFill>
          <a:ln/>
        </p:spPr>
      </p:sp>
      <p:sp>
        <p:nvSpPr>
          <p:cNvPr id="11" name="Text 9"/>
          <p:cNvSpPr/>
          <p:nvPr/>
        </p:nvSpPr>
        <p:spPr>
          <a:xfrm>
            <a:off x="1433181" y="5074922"/>
            <a:ext cx="6217920" cy="64008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L'objectif affiché n'est pas de supprimer les humains, mais de les déplacer : moins de tâches répétitives, plus de décisions stratégiques.</a:t>
            </a:r>
            <a:endParaRPr lang="en-US" sz="1600" dirty="0"/>
          </a:p>
        </p:txBody>
      </p:sp>
      <p:sp>
        <p:nvSpPr>
          <p:cNvPr id="14" name="Text 12"/>
          <p:cNvSpPr/>
          <p:nvPr/>
        </p:nvSpPr>
        <p:spPr>
          <a:xfrm>
            <a:off x="8046720" y="2651760"/>
            <a:ext cx="3017520" cy="3200400"/>
          </a:xfrm>
          <a:prstGeom prst="rect">
            <a:avLst/>
          </a:prstGeom>
          <a:noFill/>
          <a:ln/>
        </p:spPr>
        <p:txBody>
          <a:bodyPr wrap="square" lIns="0" tIns="0" rIns="0" bIns="0" rtlCol="0" anchor="ctr"/>
          <a:lstStyle/>
          <a:p>
            <a:pPr marL="0" indent="0">
              <a:buNone/>
            </a:pPr>
            <a:r>
              <a:rPr lang="en-US" sz="1250" dirty="0" smtClean="0">
                <a:solidFill>
                  <a:srgbClr val="E4E4F5"/>
                </a:solidFill>
                <a:latin typeface="Calibri" pitchFamily="34" charset="0"/>
                <a:ea typeface="Calibri" pitchFamily="34" charset="-122"/>
                <a:cs typeface="Calibri" pitchFamily="34" charset="-120"/>
              </a:rPr>
              <a:t>.</a:t>
            </a:r>
            <a:endParaRPr lang="en-US" sz="1250" dirty="0"/>
          </a:p>
        </p:txBody>
      </p:sp>
      <p:sp>
        <p:nvSpPr>
          <p:cNvPr id="15" name="Text 13"/>
          <p:cNvSpPr/>
          <p:nvPr/>
        </p:nvSpPr>
        <p:spPr>
          <a:xfrm>
            <a:off x="11365992" y="6400800"/>
            <a:ext cx="548640" cy="320040"/>
          </a:xfrm>
          <a:prstGeom prst="rect">
            <a:avLst/>
          </a:prstGeom>
          <a:noFill/>
          <a:ln/>
        </p:spPr>
        <p:txBody>
          <a:bodyPr wrap="square" rtlCol="0" anchor="ctr"/>
          <a:lstStyle/>
          <a:p>
            <a:pPr marL="0" indent="0" algn="r">
              <a:buNone/>
            </a:pPr>
            <a:r>
              <a:rPr lang="en-US" sz="1000" dirty="0">
                <a:solidFill>
                  <a:srgbClr val="A7AAC4"/>
                </a:solidFill>
                <a:latin typeface="Calibri" pitchFamily="34" charset="0"/>
                <a:ea typeface="Calibri" pitchFamily="34" charset="-122"/>
                <a:cs typeface="Calibri" pitchFamily="34" charset="-120"/>
              </a:rPr>
              <a:t>04</a:t>
            </a:r>
            <a:endParaRPr lang="en-US" sz="1000" dirty="0"/>
          </a:p>
        </p:txBody>
      </p:sp>
      <p:pic>
        <p:nvPicPr>
          <p:cNvPr id="18" name="Imag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8923" y="2926082"/>
            <a:ext cx="4155709" cy="2367176"/>
          </a:xfrm>
          <a:prstGeom prst="rect">
            <a:avLst/>
          </a:prstGeom>
        </p:spPr>
      </p:pic>
      <p:sp>
        <p:nvSpPr>
          <p:cNvPr id="19" name="ZoneTexte 18"/>
          <p:cNvSpPr txBox="1"/>
          <p:nvPr/>
        </p:nvSpPr>
        <p:spPr>
          <a:xfrm>
            <a:off x="1158861" y="1464906"/>
            <a:ext cx="10755771" cy="646331"/>
          </a:xfrm>
          <a:prstGeom prst="rect">
            <a:avLst/>
          </a:prstGeom>
          <a:noFill/>
        </p:spPr>
        <p:txBody>
          <a:bodyPr wrap="square" rtlCol="0">
            <a:spAutoFit/>
          </a:bodyPr>
          <a:lstStyle/>
          <a:p>
            <a:r>
              <a:rPr lang="fr-FR" dirty="0">
                <a:latin typeface="Times New Roman" panose="02020603050405020304" pitchFamily="18" charset="0"/>
                <a:cs typeface="Times New Roman" panose="02020603050405020304" pitchFamily="18" charset="0"/>
              </a:rPr>
              <a:t>Une entreprise autonome est une entreprise qui peut fonctionner, s’adapter et optimiser les flux de travail par elle-même, avec une intervention humaine minimale.</a:t>
            </a:r>
          </a:p>
        </p:txBody>
      </p:sp>
      <p:sp>
        <p:nvSpPr>
          <p:cNvPr id="20" name="ZoneTexte 19">
            <a:extLst>
              <a:ext uri="{FF2B5EF4-FFF2-40B4-BE49-F238E27FC236}">
                <a16:creationId xmlns:a16="http://schemas.microsoft.com/office/drawing/2014/main" id="{0B9352D6-4E0B-AC38-D13A-DAA5F9ECB9C8}"/>
              </a:ext>
            </a:extLst>
          </p:cNvPr>
          <p:cNvSpPr txBox="1"/>
          <p:nvPr/>
        </p:nvSpPr>
        <p:spPr>
          <a:xfrm>
            <a:off x="4084924" y="6386199"/>
            <a:ext cx="4326826" cy="369332"/>
          </a:xfrm>
          <a:prstGeom prst="rect">
            <a:avLst/>
          </a:prstGeom>
          <a:noFill/>
        </p:spPr>
        <p:txBody>
          <a:bodyPr wrap="none" rtlCol="0">
            <a:spAutoFit/>
            <a:scene3d>
              <a:camera prst="orthographicFront"/>
              <a:lightRig rig="soft" dir="t">
                <a:rot lat="0" lon="0" rev="15600000"/>
              </a:lightRig>
            </a:scene3d>
            <a:sp3d extrusionH="57150" prstMaterial="softEdge">
              <a:bevelT w="25400" h="38100"/>
            </a:sp3d>
          </a:bodyPr>
          <a:lstStyle/>
          <a:p>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I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am</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Helios</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Elite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Soldier</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of the Digital</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22960" y="502920"/>
            <a:ext cx="5486400" cy="320040"/>
          </a:xfrm>
          <a:prstGeom prst="rect">
            <a:avLst/>
          </a:prstGeom>
          <a:noFill/>
          <a:ln/>
        </p:spPr>
        <p:txBody>
          <a:bodyPr wrap="square" lIns="0" tIns="0" rIns="0" bIns="0" rtlCol="0" anchor="ctr"/>
          <a:lstStyle/>
          <a:p>
            <a:pPr marL="0" indent="0">
              <a:buNone/>
            </a:pPr>
            <a:r>
              <a:rPr lang="en-US" sz="1200" b="1" kern="0" spc="200" dirty="0">
                <a:solidFill>
                  <a:srgbClr val="6C5CE7"/>
                </a:solidFill>
                <a:latin typeface="Calibri" pitchFamily="34" charset="0"/>
                <a:ea typeface="Calibri" pitchFamily="34" charset="-122"/>
                <a:cs typeface="Calibri" pitchFamily="34" charset="-120"/>
              </a:rPr>
              <a:t>CONTEXTE</a:t>
            </a:r>
            <a:endParaRPr lang="en-US" sz="1200" dirty="0"/>
          </a:p>
        </p:txBody>
      </p:sp>
      <p:sp>
        <p:nvSpPr>
          <p:cNvPr id="3" name="Text 1"/>
          <p:cNvSpPr/>
          <p:nvPr/>
        </p:nvSpPr>
        <p:spPr>
          <a:xfrm>
            <a:off x="822960" y="868680"/>
            <a:ext cx="10058400" cy="640080"/>
          </a:xfrm>
          <a:prstGeom prst="rect">
            <a:avLst/>
          </a:prstGeom>
          <a:noFill/>
          <a:ln/>
        </p:spPr>
        <p:txBody>
          <a:bodyPr wrap="square" lIns="0" tIns="0" rIns="0" bIns="0" rtlCol="0" anchor="ctr"/>
          <a:lstStyle/>
          <a:p>
            <a:pPr marL="0" indent="0">
              <a:buNone/>
            </a:pPr>
            <a:r>
              <a:rPr lang="en-US" sz="2700" b="1" dirty="0">
                <a:solidFill>
                  <a:srgbClr val="1B1E33"/>
                </a:solidFill>
                <a:latin typeface="Cambria" pitchFamily="34" charset="0"/>
                <a:ea typeface="Cambria" pitchFamily="34" charset="-122"/>
                <a:cs typeface="Cambria" pitchFamily="34" charset="-120"/>
              </a:rPr>
              <a:t>Le chemin vers l'entreprise autonome</a:t>
            </a:r>
            <a:endParaRPr lang="en-US" sz="2700" dirty="0"/>
          </a:p>
        </p:txBody>
      </p:sp>
      <p:sp>
        <p:nvSpPr>
          <p:cNvPr id="4" name="Text 2"/>
          <p:cNvSpPr/>
          <p:nvPr/>
        </p:nvSpPr>
        <p:spPr>
          <a:xfrm>
            <a:off x="822960" y="1417320"/>
            <a:ext cx="10058400" cy="365760"/>
          </a:xfrm>
          <a:prstGeom prst="rect">
            <a:avLst/>
          </a:prstGeom>
          <a:noFill/>
          <a:ln/>
        </p:spPr>
        <p:txBody>
          <a:bodyPr wrap="square" lIns="0" tIns="0" rIns="0" bIns="0" rtlCol="0" anchor="ctr"/>
          <a:lstStyle/>
          <a:p>
            <a:pPr marL="0" indent="0">
              <a:buNone/>
            </a:pPr>
            <a:r>
              <a:rPr lang="en-US" sz="1250" i="1" dirty="0">
                <a:solidFill>
                  <a:srgbClr val="5A5E78"/>
                </a:solidFill>
                <a:latin typeface="Calibri" pitchFamily="34" charset="0"/>
                <a:ea typeface="Calibri" pitchFamily="34" charset="-122"/>
                <a:cs typeface="Calibri" pitchFamily="34" charset="-120"/>
              </a:rPr>
              <a:t>Peu d'entreprises basculent d'un coup. La plupart avancent par étapes.</a:t>
            </a:r>
            <a:endParaRPr lang="en-US" sz="1250" dirty="0"/>
          </a:p>
        </p:txBody>
      </p:sp>
      <p:sp>
        <p:nvSpPr>
          <p:cNvPr id="5" name="Shape 3"/>
          <p:cNvSpPr/>
          <p:nvPr/>
        </p:nvSpPr>
        <p:spPr>
          <a:xfrm>
            <a:off x="1429452" y="2591106"/>
            <a:ext cx="1965960" cy="3566160"/>
          </a:xfrm>
          <a:prstGeom prst="roundRect">
            <a:avLst>
              <a:gd name="adj" fmla="val 3721"/>
            </a:avLst>
          </a:prstGeom>
          <a:solidFill>
            <a:srgbClr val="FFFFFF"/>
          </a:solidFill>
          <a:ln w="12700">
            <a:solidFill>
              <a:schemeClr val="accent3"/>
            </a:solidFill>
            <a:prstDash val="solid"/>
          </a:ln>
        </p:spPr>
      </p:sp>
      <p:sp>
        <p:nvSpPr>
          <p:cNvPr id="6" name="Shape 4"/>
          <p:cNvSpPr/>
          <p:nvPr/>
        </p:nvSpPr>
        <p:spPr>
          <a:xfrm>
            <a:off x="2156400" y="2819706"/>
            <a:ext cx="512064" cy="512064"/>
          </a:xfrm>
          <a:prstGeom prst="ellipse">
            <a:avLst/>
          </a:prstGeom>
          <a:solidFill>
            <a:srgbClr val="6C5CE7"/>
          </a:solidFill>
          <a:ln/>
        </p:spPr>
      </p:sp>
      <p:sp>
        <p:nvSpPr>
          <p:cNvPr id="7" name="Text 5"/>
          <p:cNvSpPr/>
          <p:nvPr/>
        </p:nvSpPr>
        <p:spPr>
          <a:xfrm>
            <a:off x="2120664" y="2769414"/>
            <a:ext cx="512064" cy="512064"/>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1</a:t>
            </a:r>
            <a:endParaRPr lang="en-US" sz="1800" dirty="0"/>
          </a:p>
        </p:txBody>
      </p:sp>
      <p:sp>
        <p:nvSpPr>
          <p:cNvPr id="8" name="Text 6"/>
          <p:cNvSpPr/>
          <p:nvPr/>
        </p:nvSpPr>
        <p:spPr>
          <a:xfrm>
            <a:off x="1539180" y="3459786"/>
            <a:ext cx="1746504" cy="411480"/>
          </a:xfrm>
          <a:prstGeom prst="rect">
            <a:avLst/>
          </a:prstGeom>
          <a:noFill/>
          <a:ln/>
        </p:spPr>
        <p:txBody>
          <a:bodyPr wrap="square" lIns="0" tIns="0" rIns="0" bIns="0" rtlCol="0" anchor="ctr"/>
          <a:lstStyle/>
          <a:p>
            <a:pPr marL="0" indent="0" algn="ctr">
              <a:buNone/>
            </a:pPr>
            <a:r>
              <a:rPr lang="en-US" sz="1600" b="1" dirty="0">
                <a:solidFill>
                  <a:srgbClr val="1B1E33"/>
                </a:solidFill>
                <a:latin typeface="Calibri" pitchFamily="34" charset="0"/>
                <a:ea typeface="Calibri" pitchFamily="34" charset="-122"/>
                <a:cs typeface="Calibri" pitchFamily="34" charset="-120"/>
              </a:rPr>
              <a:t>L'IA aide</a:t>
            </a:r>
            <a:endParaRPr lang="en-US" sz="1600" dirty="0"/>
          </a:p>
        </p:txBody>
      </p:sp>
      <p:sp>
        <p:nvSpPr>
          <p:cNvPr id="9" name="Text 7"/>
          <p:cNvSpPr/>
          <p:nvPr/>
        </p:nvSpPr>
        <p:spPr>
          <a:xfrm>
            <a:off x="1566612" y="3916986"/>
            <a:ext cx="1691640" cy="2103120"/>
          </a:xfrm>
          <a:prstGeom prst="rect">
            <a:avLst/>
          </a:prstGeom>
          <a:noFill/>
          <a:ln/>
        </p:spPr>
        <p:txBody>
          <a:bodyPr wrap="square" lIns="0" tIns="0" rIns="0" bIns="0" rtlCol="0" anchor="ctr"/>
          <a:lstStyle/>
          <a:p>
            <a:pPr marL="0" indent="0" algn="ctr">
              <a:buNone/>
            </a:pPr>
            <a:r>
              <a:rPr lang="en-US" sz="1400" dirty="0">
                <a:solidFill>
                  <a:srgbClr val="5A5E78"/>
                </a:solidFill>
                <a:latin typeface="Calibri" pitchFamily="34" charset="0"/>
                <a:ea typeface="Calibri" pitchFamily="34" charset="-122"/>
                <a:cs typeface="Calibri" pitchFamily="34" charset="-120"/>
              </a:rPr>
              <a:t>Un humain décide. L'IA fournit des données et des analyses.</a:t>
            </a:r>
            <a:endParaRPr lang="en-US" sz="1400" dirty="0"/>
          </a:p>
        </p:txBody>
      </p:sp>
      <p:sp>
        <p:nvSpPr>
          <p:cNvPr id="10" name="Shape 8"/>
          <p:cNvSpPr/>
          <p:nvPr/>
        </p:nvSpPr>
        <p:spPr>
          <a:xfrm>
            <a:off x="3505140" y="2591106"/>
            <a:ext cx="1965960" cy="3566160"/>
          </a:xfrm>
          <a:prstGeom prst="roundRect">
            <a:avLst>
              <a:gd name="adj" fmla="val 3721"/>
            </a:avLst>
          </a:prstGeom>
          <a:solidFill>
            <a:srgbClr val="FFFFFF"/>
          </a:solidFill>
          <a:ln w="12700">
            <a:solidFill>
              <a:schemeClr val="accent3"/>
            </a:solidFill>
            <a:prstDash val="solid"/>
          </a:ln>
        </p:spPr>
      </p:sp>
      <p:sp>
        <p:nvSpPr>
          <p:cNvPr id="11" name="Shape 9"/>
          <p:cNvSpPr/>
          <p:nvPr/>
        </p:nvSpPr>
        <p:spPr>
          <a:xfrm>
            <a:off x="4232088" y="2819706"/>
            <a:ext cx="512064" cy="512064"/>
          </a:xfrm>
          <a:prstGeom prst="ellipse">
            <a:avLst/>
          </a:prstGeom>
          <a:solidFill>
            <a:srgbClr val="6C5CE7"/>
          </a:solidFill>
          <a:ln/>
        </p:spPr>
      </p:sp>
      <p:sp>
        <p:nvSpPr>
          <p:cNvPr id="12" name="Text 10"/>
          <p:cNvSpPr/>
          <p:nvPr/>
        </p:nvSpPr>
        <p:spPr>
          <a:xfrm>
            <a:off x="4232088" y="2810562"/>
            <a:ext cx="512064" cy="512064"/>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2</a:t>
            </a:r>
            <a:endParaRPr lang="en-US" sz="1800" dirty="0"/>
          </a:p>
        </p:txBody>
      </p:sp>
      <p:sp>
        <p:nvSpPr>
          <p:cNvPr id="13" name="Text 11"/>
          <p:cNvSpPr/>
          <p:nvPr/>
        </p:nvSpPr>
        <p:spPr>
          <a:xfrm>
            <a:off x="3614868" y="3459786"/>
            <a:ext cx="1746504" cy="411480"/>
          </a:xfrm>
          <a:prstGeom prst="rect">
            <a:avLst/>
          </a:prstGeom>
          <a:noFill/>
          <a:ln/>
        </p:spPr>
        <p:txBody>
          <a:bodyPr wrap="square" lIns="0" tIns="0" rIns="0" bIns="0" rtlCol="0" anchor="ctr"/>
          <a:lstStyle/>
          <a:p>
            <a:pPr marL="0" indent="0" algn="ctr">
              <a:buNone/>
            </a:pPr>
            <a:r>
              <a:rPr lang="en-US" sz="1600" b="1" dirty="0">
                <a:solidFill>
                  <a:srgbClr val="1B1E33"/>
                </a:solidFill>
                <a:latin typeface="Calibri" pitchFamily="34" charset="0"/>
                <a:ea typeface="Calibri" pitchFamily="34" charset="-122"/>
                <a:cs typeface="Calibri" pitchFamily="34" charset="-120"/>
              </a:rPr>
              <a:t>L'IA conseille</a:t>
            </a:r>
            <a:endParaRPr lang="en-US" sz="1600" dirty="0"/>
          </a:p>
        </p:txBody>
      </p:sp>
      <p:sp>
        <p:nvSpPr>
          <p:cNvPr id="14" name="Text 12"/>
          <p:cNvSpPr/>
          <p:nvPr/>
        </p:nvSpPr>
        <p:spPr>
          <a:xfrm>
            <a:off x="3642300" y="3916986"/>
            <a:ext cx="1691640" cy="2103120"/>
          </a:xfrm>
          <a:prstGeom prst="rect">
            <a:avLst/>
          </a:prstGeom>
          <a:noFill/>
          <a:ln/>
        </p:spPr>
        <p:txBody>
          <a:bodyPr wrap="square" lIns="0" tIns="0" rIns="0" bIns="0" rtlCol="0" anchor="ctr"/>
          <a:lstStyle/>
          <a:p>
            <a:pPr marL="0" indent="0" algn="ctr">
              <a:buNone/>
            </a:pPr>
            <a:r>
              <a:rPr lang="en-US" sz="1400" dirty="0">
                <a:solidFill>
                  <a:srgbClr val="5A5E78"/>
                </a:solidFill>
                <a:latin typeface="Calibri" pitchFamily="34" charset="0"/>
                <a:ea typeface="Calibri" pitchFamily="34" charset="-122"/>
                <a:cs typeface="Calibri" pitchFamily="34" charset="-120"/>
              </a:rPr>
              <a:t>L'IA recommande une décision. L'humain choisit, éclairé.</a:t>
            </a:r>
            <a:endParaRPr lang="en-US" sz="1400" dirty="0"/>
          </a:p>
        </p:txBody>
      </p:sp>
      <p:sp>
        <p:nvSpPr>
          <p:cNvPr id="15" name="Shape 13"/>
          <p:cNvSpPr/>
          <p:nvPr/>
        </p:nvSpPr>
        <p:spPr>
          <a:xfrm>
            <a:off x="5580828" y="2591106"/>
            <a:ext cx="1965960" cy="3566160"/>
          </a:xfrm>
          <a:prstGeom prst="roundRect">
            <a:avLst>
              <a:gd name="adj" fmla="val 3721"/>
            </a:avLst>
          </a:prstGeom>
          <a:solidFill>
            <a:srgbClr val="FFFFFF"/>
          </a:solidFill>
          <a:ln w="12700">
            <a:solidFill>
              <a:schemeClr val="accent3"/>
            </a:solidFill>
            <a:prstDash val="solid"/>
          </a:ln>
        </p:spPr>
      </p:sp>
      <p:sp>
        <p:nvSpPr>
          <p:cNvPr id="16" name="Shape 14"/>
          <p:cNvSpPr/>
          <p:nvPr/>
        </p:nvSpPr>
        <p:spPr>
          <a:xfrm>
            <a:off x="6307776" y="2819706"/>
            <a:ext cx="512064" cy="512064"/>
          </a:xfrm>
          <a:prstGeom prst="ellipse">
            <a:avLst/>
          </a:prstGeom>
          <a:solidFill>
            <a:srgbClr val="6C5CE7"/>
          </a:solidFill>
          <a:ln/>
        </p:spPr>
      </p:sp>
      <p:sp>
        <p:nvSpPr>
          <p:cNvPr id="17" name="Text 15"/>
          <p:cNvSpPr/>
          <p:nvPr/>
        </p:nvSpPr>
        <p:spPr>
          <a:xfrm>
            <a:off x="6307776" y="2810562"/>
            <a:ext cx="512064" cy="512064"/>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3</a:t>
            </a:r>
            <a:endParaRPr lang="en-US" sz="1800" dirty="0"/>
          </a:p>
        </p:txBody>
      </p:sp>
      <p:sp>
        <p:nvSpPr>
          <p:cNvPr id="18" name="Text 16"/>
          <p:cNvSpPr/>
          <p:nvPr/>
        </p:nvSpPr>
        <p:spPr>
          <a:xfrm>
            <a:off x="5690556" y="3459786"/>
            <a:ext cx="1746504" cy="411480"/>
          </a:xfrm>
          <a:prstGeom prst="rect">
            <a:avLst/>
          </a:prstGeom>
          <a:noFill/>
          <a:ln/>
        </p:spPr>
        <p:txBody>
          <a:bodyPr wrap="square" lIns="0" tIns="0" rIns="0" bIns="0" rtlCol="0" anchor="ctr"/>
          <a:lstStyle/>
          <a:p>
            <a:pPr marL="0" indent="0" algn="ctr">
              <a:buNone/>
            </a:pPr>
            <a:r>
              <a:rPr lang="en-US" sz="1600" b="1" dirty="0">
                <a:solidFill>
                  <a:srgbClr val="1B1E33"/>
                </a:solidFill>
                <a:latin typeface="Calibri" pitchFamily="34" charset="0"/>
                <a:ea typeface="Calibri" pitchFamily="34" charset="-122"/>
                <a:cs typeface="Calibri" pitchFamily="34" charset="-120"/>
              </a:rPr>
              <a:t>L'IA partage</a:t>
            </a:r>
            <a:endParaRPr lang="en-US" sz="1600" dirty="0"/>
          </a:p>
        </p:txBody>
      </p:sp>
      <p:sp>
        <p:nvSpPr>
          <p:cNvPr id="19" name="Text 17"/>
          <p:cNvSpPr/>
          <p:nvPr/>
        </p:nvSpPr>
        <p:spPr>
          <a:xfrm>
            <a:off x="5717988" y="3916986"/>
            <a:ext cx="1691640" cy="2103120"/>
          </a:xfrm>
          <a:prstGeom prst="rect">
            <a:avLst/>
          </a:prstGeom>
          <a:noFill/>
          <a:ln/>
        </p:spPr>
        <p:txBody>
          <a:bodyPr wrap="square" lIns="0" tIns="0" rIns="0" bIns="0" rtlCol="0" anchor="ctr"/>
          <a:lstStyle/>
          <a:p>
            <a:pPr marL="0" indent="0" algn="ctr">
              <a:buNone/>
            </a:pPr>
            <a:r>
              <a:rPr lang="en-US" sz="1400" dirty="0">
                <a:solidFill>
                  <a:srgbClr val="5A5E78"/>
                </a:solidFill>
                <a:latin typeface="Calibri" pitchFamily="34" charset="0"/>
                <a:ea typeface="Calibri" pitchFamily="34" charset="-122"/>
                <a:cs typeface="Calibri" pitchFamily="34" charset="-120"/>
              </a:rPr>
              <a:t>L'humain et l'IA décident ensemble, à parts plus égales.</a:t>
            </a:r>
            <a:endParaRPr lang="en-US" sz="1400" dirty="0"/>
          </a:p>
        </p:txBody>
      </p:sp>
      <p:sp>
        <p:nvSpPr>
          <p:cNvPr id="20" name="Shape 18"/>
          <p:cNvSpPr/>
          <p:nvPr/>
        </p:nvSpPr>
        <p:spPr>
          <a:xfrm>
            <a:off x="7656516" y="2591106"/>
            <a:ext cx="1965960" cy="3566160"/>
          </a:xfrm>
          <a:prstGeom prst="roundRect">
            <a:avLst>
              <a:gd name="adj" fmla="val 3721"/>
            </a:avLst>
          </a:prstGeom>
          <a:solidFill>
            <a:srgbClr val="FFFFFF"/>
          </a:solidFill>
          <a:ln w="12700">
            <a:solidFill>
              <a:schemeClr val="accent3"/>
            </a:solidFill>
            <a:prstDash val="solid"/>
          </a:ln>
        </p:spPr>
      </p:sp>
      <p:sp>
        <p:nvSpPr>
          <p:cNvPr id="21" name="Shape 19"/>
          <p:cNvSpPr/>
          <p:nvPr/>
        </p:nvSpPr>
        <p:spPr>
          <a:xfrm>
            <a:off x="8383464" y="2819706"/>
            <a:ext cx="512064" cy="512064"/>
          </a:xfrm>
          <a:prstGeom prst="ellipse">
            <a:avLst/>
          </a:prstGeom>
          <a:solidFill>
            <a:srgbClr val="6C5CE7"/>
          </a:solidFill>
          <a:ln/>
        </p:spPr>
      </p:sp>
      <p:sp>
        <p:nvSpPr>
          <p:cNvPr id="22" name="Text 20"/>
          <p:cNvSpPr/>
          <p:nvPr/>
        </p:nvSpPr>
        <p:spPr>
          <a:xfrm>
            <a:off x="8401332" y="2819706"/>
            <a:ext cx="512064" cy="512064"/>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4</a:t>
            </a:r>
            <a:endParaRPr lang="en-US" sz="1800" dirty="0"/>
          </a:p>
        </p:txBody>
      </p:sp>
      <p:sp>
        <p:nvSpPr>
          <p:cNvPr id="23" name="Text 21"/>
          <p:cNvSpPr/>
          <p:nvPr/>
        </p:nvSpPr>
        <p:spPr>
          <a:xfrm>
            <a:off x="7766244" y="3459786"/>
            <a:ext cx="1746504" cy="411480"/>
          </a:xfrm>
          <a:prstGeom prst="rect">
            <a:avLst/>
          </a:prstGeom>
          <a:noFill/>
          <a:ln/>
        </p:spPr>
        <p:txBody>
          <a:bodyPr wrap="square" lIns="0" tIns="0" rIns="0" bIns="0" rtlCol="0" anchor="ctr"/>
          <a:lstStyle/>
          <a:p>
            <a:pPr marL="0" indent="0" algn="ctr">
              <a:buNone/>
            </a:pPr>
            <a:r>
              <a:rPr lang="en-US" sz="1600" b="1" dirty="0">
                <a:solidFill>
                  <a:srgbClr val="1B1E33"/>
                </a:solidFill>
                <a:latin typeface="Calibri" pitchFamily="34" charset="0"/>
                <a:ea typeface="Calibri" pitchFamily="34" charset="-122"/>
                <a:cs typeface="Calibri" pitchFamily="34" charset="-120"/>
              </a:rPr>
              <a:t>L'IA exécute</a:t>
            </a:r>
            <a:endParaRPr lang="en-US" sz="1600" dirty="0"/>
          </a:p>
        </p:txBody>
      </p:sp>
      <p:sp>
        <p:nvSpPr>
          <p:cNvPr id="24" name="Text 22"/>
          <p:cNvSpPr/>
          <p:nvPr/>
        </p:nvSpPr>
        <p:spPr>
          <a:xfrm>
            <a:off x="7793676" y="3916986"/>
            <a:ext cx="1691640" cy="2103120"/>
          </a:xfrm>
          <a:prstGeom prst="rect">
            <a:avLst/>
          </a:prstGeom>
          <a:noFill/>
          <a:ln/>
        </p:spPr>
        <p:txBody>
          <a:bodyPr wrap="square" lIns="0" tIns="0" rIns="0" bIns="0" rtlCol="0" anchor="ctr"/>
          <a:lstStyle/>
          <a:p>
            <a:pPr marL="0" indent="0" algn="ctr">
              <a:buNone/>
            </a:pPr>
            <a:r>
              <a:rPr lang="en-US" sz="1400" dirty="0">
                <a:solidFill>
                  <a:srgbClr val="5A5E78"/>
                </a:solidFill>
                <a:latin typeface="Calibri" pitchFamily="34" charset="0"/>
                <a:ea typeface="Calibri" pitchFamily="34" charset="-122"/>
                <a:cs typeface="Calibri" pitchFamily="34" charset="-120"/>
              </a:rPr>
              <a:t>L'IA agit seule sur le terrain. L'humain supervise et corrige.</a:t>
            </a:r>
            <a:endParaRPr lang="en-US" sz="1400" dirty="0"/>
          </a:p>
        </p:txBody>
      </p:sp>
      <p:sp>
        <p:nvSpPr>
          <p:cNvPr id="25" name="Shape 23"/>
          <p:cNvSpPr/>
          <p:nvPr/>
        </p:nvSpPr>
        <p:spPr>
          <a:xfrm>
            <a:off x="9732204" y="2591106"/>
            <a:ext cx="1965960" cy="3566160"/>
          </a:xfrm>
          <a:prstGeom prst="roundRect">
            <a:avLst>
              <a:gd name="adj" fmla="val 3721"/>
            </a:avLst>
          </a:prstGeom>
          <a:solidFill>
            <a:srgbClr val="FFFFFF"/>
          </a:solidFill>
          <a:ln w="12700">
            <a:solidFill>
              <a:schemeClr val="accent3"/>
            </a:solidFill>
            <a:prstDash val="solid"/>
          </a:ln>
        </p:spPr>
      </p:sp>
      <p:sp>
        <p:nvSpPr>
          <p:cNvPr id="26" name="Shape 24"/>
          <p:cNvSpPr/>
          <p:nvPr/>
        </p:nvSpPr>
        <p:spPr>
          <a:xfrm>
            <a:off x="10459152" y="2819706"/>
            <a:ext cx="512064" cy="512064"/>
          </a:xfrm>
          <a:prstGeom prst="ellipse">
            <a:avLst/>
          </a:prstGeom>
          <a:solidFill>
            <a:srgbClr val="00D2B4"/>
          </a:solidFill>
          <a:ln/>
        </p:spPr>
      </p:sp>
      <p:sp>
        <p:nvSpPr>
          <p:cNvPr id="27" name="Text 25"/>
          <p:cNvSpPr/>
          <p:nvPr/>
        </p:nvSpPr>
        <p:spPr>
          <a:xfrm>
            <a:off x="10494888" y="2819706"/>
            <a:ext cx="512064" cy="512064"/>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5</a:t>
            </a:r>
            <a:endParaRPr lang="en-US" sz="1800" dirty="0"/>
          </a:p>
        </p:txBody>
      </p:sp>
      <p:sp>
        <p:nvSpPr>
          <p:cNvPr id="28" name="Text 26"/>
          <p:cNvSpPr/>
          <p:nvPr/>
        </p:nvSpPr>
        <p:spPr>
          <a:xfrm>
            <a:off x="9841932" y="3459786"/>
            <a:ext cx="1746504" cy="411480"/>
          </a:xfrm>
          <a:prstGeom prst="rect">
            <a:avLst/>
          </a:prstGeom>
          <a:noFill/>
          <a:ln/>
        </p:spPr>
        <p:txBody>
          <a:bodyPr wrap="square" lIns="0" tIns="0" rIns="0" bIns="0" rtlCol="0" anchor="ctr"/>
          <a:lstStyle/>
          <a:p>
            <a:pPr marL="0" indent="0" algn="ctr">
              <a:buNone/>
            </a:pPr>
            <a:r>
              <a:rPr lang="en-US" sz="1600" b="1" dirty="0">
                <a:solidFill>
                  <a:srgbClr val="1B1E33"/>
                </a:solidFill>
                <a:latin typeface="Calibri" pitchFamily="34" charset="0"/>
                <a:ea typeface="Calibri" pitchFamily="34" charset="-122"/>
                <a:cs typeface="Calibri" pitchFamily="34" charset="-120"/>
              </a:rPr>
              <a:t>L'IA gère</a:t>
            </a:r>
            <a:endParaRPr lang="en-US" sz="1600" dirty="0"/>
          </a:p>
        </p:txBody>
      </p:sp>
      <p:sp>
        <p:nvSpPr>
          <p:cNvPr id="29" name="Text 27"/>
          <p:cNvSpPr/>
          <p:nvPr/>
        </p:nvSpPr>
        <p:spPr>
          <a:xfrm>
            <a:off x="9869364" y="3916986"/>
            <a:ext cx="1691640" cy="2103120"/>
          </a:xfrm>
          <a:prstGeom prst="rect">
            <a:avLst/>
          </a:prstGeom>
          <a:noFill/>
          <a:ln/>
        </p:spPr>
        <p:txBody>
          <a:bodyPr wrap="square" lIns="0" tIns="0" rIns="0" bIns="0" rtlCol="0" anchor="ctr"/>
          <a:lstStyle/>
          <a:p>
            <a:pPr marL="0" indent="0" algn="ctr">
              <a:buNone/>
            </a:pPr>
            <a:r>
              <a:rPr lang="en-US" sz="1400" dirty="0">
                <a:solidFill>
                  <a:srgbClr val="5A5E78"/>
                </a:solidFill>
                <a:latin typeface="Calibri" pitchFamily="34" charset="0"/>
                <a:ea typeface="Calibri" pitchFamily="34" charset="-122"/>
                <a:cs typeface="Calibri" pitchFamily="34" charset="-120"/>
              </a:rPr>
              <a:t>L'IA pilote le processus de bout en bout. L'humain fixe le cap.</a:t>
            </a:r>
            <a:endParaRPr lang="en-US" sz="1400" dirty="0"/>
          </a:p>
        </p:txBody>
      </p:sp>
      <p:sp>
        <p:nvSpPr>
          <p:cNvPr id="30" name="Text 28"/>
          <p:cNvSpPr/>
          <p:nvPr/>
        </p:nvSpPr>
        <p:spPr>
          <a:xfrm>
            <a:off x="11365992" y="6400800"/>
            <a:ext cx="548640" cy="320040"/>
          </a:xfrm>
          <a:prstGeom prst="rect">
            <a:avLst/>
          </a:prstGeom>
          <a:noFill/>
          <a:ln/>
        </p:spPr>
        <p:txBody>
          <a:bodyPr wrap="square" rtlCol="0" anchor="ctr"/>
          <a:lstStyle/>
          <a:p>
            <a:pPr marL="0" indent="0" algn="r">
              <a:buNone/>
            </a:pPr>
            <a:r>
              <a:rPr lang="en-US" sz="1000" dirty="0">
                <a:solidFill>
                  <a:srgbClr val="A7AAC4"/>
                </a:solidFill>
                <a:latin typeface="Calibri" pitchFamily="34" charset="0"/>
                <a:ea typeface="Calibri" pitchFamily="34" charset="-122"/>
                <a:cs typeface="Calibri" pitchFamily="34" charset="-120"/>
              </a:rPr>
              <a:t>05</a:t>
            </a:r>
            <a:endParaRPr lang="en-US" sz="1000" dirty="0"/>
          </a:p>
        </p:txBody>
      </p:sp>
      <p:sp>
        <p:nvSpPr>
          <p:cNvPr id="31" name="ZoneTexte 30">
            <a:extLst>
              <a:ext uri="{FF2B5EF4-FFF2-40B4-BE49-F238E27FC236}">
                <a16:creationId xmlns:a16="http://schemas.microsoft.com/office/drawing/2014/main" id="{0B9352D6-4E0B-AC38-D13A-DAA5F9ECB9C8}"/>
              </a:ext>
            </a:extLst>
          </p:cNvPr>
          <p:cNvSpPr txBox="1"/>
          <p:nvPr/>
        </p:nvSpPr>
        <p:spPr>
          <a:xfrm>
            <a:off x="4084924" y="6386199"/>
            <a:ext cx="4326826" cy="369332"/>
          </a:xfrm>
          <a:prstGeom prst="rect">
            <a:avLst/>
          </a:prstGeom>
          <a:noFill/>
        </p:spPr>
        <p:txBody>
          <a:bodyPr wrap="none" rtlCol="0">
            <a:spAutoFit/>
            <a:scene3d>
              <a:camera prst="orthographicFront"/>
              <a:lightRig rig="soft" dir="t">
                <a:rot lat="0" lon="0" rev="15600000"/>
              </a:lightRig>
            </a:scene3d>
            <a:sp3d extrusionH="57150" prstMaterial="softEdge">
              <a:bevelT w="25400" h="38100"/>
            </a:sp3d>
          </a:bodyPr>
          <a:lstStyle/>
          <a:p>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I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am</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Helios</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Elite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Soldier</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of the Digital</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22960" y="502920"/>
            <a:ext cx="5486400" cy="320040"/>
          </a:xfrm>
          <a:prstGeom prst="rect">
            <a:avLst/>
          </a:prstGeom>
          <a:noFill/>
          <a:ln/>
        </p:spPr>
        <p:txBody>
          <a:bodyPr wrap="square" lIns="0" tIns="0" rIns="0" bIns="0" rtlCol="0" anchor="ctr"/>
          <a:lstStyle/>
          <a:p>
            <a:pPr marL="0" indent="0">
              <a:buNone/>
            </a:pPr>
            <a:r>
              <a:rPr lang="en-US" sz="1200" b="1" kern="0" spc="200" dirty="0">
                <a:solidFill>
                  <a:srgbClr val="00D2B4"/>
                </a:solidFill>
                <a:latin typeface="Calibri" pitchFamily="34" charset="0"/>
                <a:ea typeface="Calibri" pitchFamily="34" charset="-122"/>
                <a:cs typeface="Calibri" pitchFamily="34" charset="-120"/>
              </a:rPr>
              <a:t>CONTEXTE — L'ÉCART SE CREUSE</a:t>
            </a:r>
            <a:endParaRPr lang="en-US" sz="1200" dirty="0"/>
          </a:p>
        </p:txBody>
      </p:sp>
      <p:sp>
        <p:nvSpPr>
          <p:cNvPr id="3" name="Text 1"/>
          <p:cNvSpPr/>
          <p:nvPr/>
        </p:nvSpPr>
        <p:spPr>
          <a:xfrm>
            <a:off x="822960" y="868680"/>
            <a:ext cx="10424160" cy="640080"/>
          </a:xfrm>
          <a:prstGeom prst="rect">
            <a:avLst/>
          </a:prstGeom>
          <a:noFill/>
          <a:ln/>
        </p:spPr>
        <p:txBody>
          <a:bodyPr wrap="square" lIns="0" tIns="0" rIns="0" bIns="0" rtlCol="0" anchor="ctr"/>
          <a:lstStyle/>
          <a:p>
            <a:pPr marL="0" indent="0">
              <a:buNone/>
            </a:pPr>
            <a:r>
              <a:rPr lang="en-US" sz="2700" b="1" dirty="0">
                <a:solidFill>
                  <a:srgbClr val="002060"/>
                </a:solidFill>
                <a:latin typeface="Cambria" pitchFamily="34" charset="0"/>
                <a:ea typeface="Cambria" pitchFamily="34" charset="-122"/>
                <a:cs typeface="Cambria" pitchFamily="34" charset="-120"/>
              </a:rPr>
              <a:t>Automatiser une tâche n'est pas devenir autonome</a:t>
            </a:r>
            <a:endParaRPr lang="en-US" sz="2700" dirty="0">
              <a:solidFill>
                <a:srgbClr val="002060"/>
              </a:solidFill>
            </a:endParaRPr>
          </a:p>
        </p:txBody>
      </p:sp>
      <p:sp>
        <p:nvSpPr>
          <p:cNvPr id="4" name="Text 2"/>
          <p:cNvSpPr/>
          <p:nvPr/>
        </p:nvSpPr>
        <p:spPr>
          <a:xfrm>
            <a:off x="822960" y="1417320"/>
            <a:ext cx="10058400" cy="457200"/>
          </a:xfrm>
          <a:prstGeom prst="rect">
            <a:avLst/>
          </a:prstGeom>
          <a:noFill/>
          <a:ln/>
        </p:spPr>
        <p:txBody>
          <a:bodyPr wrap="square" lIns="0" tIns="0" rIns="0" bIns="0" rtlCol="0" anchor="ctr"/>
          <a:lstStyle/>
          <a:p>
            <a:pPr marL="0" indent="0">
              <a:buNone/>
            </a:pPr>
            <a:r>
              <a:rPr lang="en-US" sz="1600" dirty="0">
                <a:latin typeface="Calibri" pitchFamily="34" charset="0"/>
                <a:ea typeface="Calibri" pitchFamily="34" charset="-122"/>
                <a:cs typeface="Calibri" pitchFamily="34" charset="-120"/>
              </a:rPr>
              <a:t>La différence entre une entreprise qui « fait un peu d'automatisation » et une entreprise réellement autonome se voit dans les chiffres.</a:t>
            </a:r>
            <a:endParaRPr lang="en-US" sz="1600" dirty="0"/>
          </a:p>
        </p:txBody>
      </p:sp>
      <p:sp>
        <p:nvSpPr>
          <p:cNvPr id="5" name="Shape 3"/>
          <p:cNvSpPr/>
          <p:nvPr/>
        </p:nvSpPr>
        <p:spPr>
          <a:xfrm>
            <a:off x="822960" y="2286000"/>
            <a:ext cx="3322320" cy="3291840"/>
          </a:xfrm>
          <a:prstGeom prst="roundRect">
            <a:avLst>
              <a:gd name="adj" fmla="val 2778"/>
            </a:avLst>
          </a:prstGeom>
          <a:solidFill>
            <a:srgbClr val="1B1E42"/>
          </a:solidFill>
          <a:ln/>
        </p:spPr>
      </p:sp>
      <p:sp>
        <p:nvSpPr>
          <p:cNvPr id="6" name="Text 4"/>
          <p:cNvSpPr/>
          <p:nvPr/>
        </p:nvSpPr>
        <p:spPr>
          <a:xfrm>
            <a:off x="822960" y="2606040"/>
            <a:ext cx="3322320" cy="1005840"/>
          </a:xfrm>
          <a:prstGeom prst="rect">
            <a:avLst/>
          </a:prstGeom>
          <a:noFill/>
          <a:ln/>
        </p:spPr>
        <p:txBody>
          <a:bodyPr wrap="square" lIns="0" tIns="0" rIns="0" bIns="0" rtlCol="0" anchor="ctr"/>
          <a:lstStyle/>
          <a:p>
            <a:pPr marL="0" indent="0" algn="ctr">
              <a:buNone/>
            </a:pPr>
            <a:r>
              <a:rPr lang="en-US" sz="3400" b="1" dirty="0">
                <a:solidFill>
                  <a:srgbClr val="00D2B4"/>
                </a:solidFill>
                <a:latin typeface="Cambria" pitchFamily="34" charset="0"/>
                <a:ea typeface="Cambria" pitchFamily="34" charset="-122"/>
                <a:cs typeface="Cambria" pitchFamily="34" charset="-120"/>
              </a:rPr>
              <a:t>10-30%</a:t>
            </a:r>
            <a:endParaRPr lang="en-US" sz="3400" dirty="0"/>
          </a:p>
        </p:txBody>
      </p:sp>
      <p:sp>
        <p:nvSpPr>
          <p:cNvPr id="7" name="Text 5"/>
          <p:cNvSpPr/>
          <p:nvPr/>
        </p:nvSpPr>
        <p:spPr>
          <a:xfrm>
            <a:off x="1005840" y="3657600"/>
            <a:ext cx="2956560" cy="1737360"/>
          </a:xfrm>
          <a:prstGeom prst="rect">
            <a:avLst/>
          </a:prstGeom>
          <a:noFill/>
          <a:ln/>
        </p:spPr>
        <p:txBody>
          <a:bodyPr wrap="square" lIns="0" tIns="0" rIns="0" bIns="0" rtlCol="0" anchor="ctr"/>
          <a:lstStyle/>
          <a:p>
            <a:pPr marL="0" indent="0" algn="ctr">
              <a:buNone/>
            </a:pPr>
            <a:r>
              <a:rPr lang="en-US" sz="1150" dirty="0">
                <a:solidFill>
                  <a:srgbClr val="E4E4F5"/>
                </a:solidFill>
                <a:latin typeface="Calibri" pitchFamily="34" charset="0"/>
                <a:ea typeface="Calibri" pitchFamily="34" charset="-122"/>
                <a:cs typeface="Calibri" pitchFamily="34" charset="-120"/>
              </a:rPr>
              <a:t>des processus automatisés dans une entreprise qui débute avec l'IA</a:t>
            </a:r>
            <a:endParaRPr lang="en-US" sz="1150" dirty="0"/>
          </a:p>
        </p:txBody>
      </p:sp>
      <p:sp>
        <p:nvSpPr>
          <p:cNvPr id="8" name="Shape 6"/>
          <p:cNvSpPr/>
          <p:nvPr/>
        </p:nvSpPr>
        <p:spPr>
          <a:xfrm>
            <a:off x="4419600" y="2286000"/>
            <a:ext cx="3322320" cy="3291840"/>
          </a:xfrm>
          <a:prstGeom prst="roundRect">
            <a:avLst>
              <a:gd name="adj" fmla="val 2778"/>
            </a:avLst>
          </a:prstGeom>
          <a:solidFill>
            <a:srgbClr val="1B1E42"/>
          </a:solidFill>
          <a:ln/>
        </p:spPr>
      </p:sp>
      <p:sp>
        <p:nvSpPr>
          <p:cNvPr id="9" name="Text 7"/>
          <p:cNvSpPr/>
          <p:nvPr/>
        </p:nvSpPr>
        <p:spPr>
          <a:xfrm>
            <a:off x="4419600" y="2606040"/>
            <a:ext cx="3322320" cy="1005840"/>
          </a:xfrm>
          <a:prstGeom prst="rect">
            <a:avLst/>
          </a:prstGeom>
          <a:noFill/>
          <a:ln/>
        </p:spPr>
        <p:txBody>
          <a:bodyPr wrap="square" lIns="0" tIns="0" rIns="0" bIns="0" rtlCol="0" anchor="ctr"/>
          <a:lstStyle/>
          <a:p>
            <a:pPr marL="0" indent="0" algn="ctr">
              <a:buNone/>
            </a:pPr>
            <a:r>
              <a:rPr lang="en-US" sz="3400" b="1" dirty="0">
                <a:solidFill>
                  <a:srgbClr val="00D2B4"/>
                </a:solidFill>
                <a:latin typeface="Cambria" pitchFamily="34" charset="0"/>
                <a:ea typeface="Cambria" pitchFamily="34" charset="-122"/>
                <a:cs typeface="Cambria" pitchFamily="34" charset="-120"/>
              </a:rPr>
              <a:t>50%+</a:t>
            </a:r>
            <a:endParaRPr lang="en-US" sz="3400" dirty="0"/>
          </a:p>
        </p:txBody>
      </p:sp>
      <p:sp>
        <p:nvSpPr>
          <p:cNvPr id="10" name="Text 8"/>
          <p:cNvSpPr/>
          <p:nvPr/>
        </p:nvSpPr>
        <p:spPr>
          <a:xfrm>
            <a:off x="4602480" y="3657600"/>
            <a:ext cx="2956560" cy="1737360"/>
          </a:xfrm>
          <a:prstGeom prst="rect">
            <a:avLst/>
          </a:prstGeom>
          <a:noFill/>
          <a:ln/>
        </p:spPr>
        <p:txBody>
          <a:bodyPr wrap="square" lIns="0" tIns="0" rIns="0" bIns="0" rtlCol="0" anchor="ctr"/>
          <a:lstStyle/>
          <a:p>
            <a:pPr marL="0" indent="0" algn="ctr">
              <a:buNone/>
            </a:pPr>
            <a:r>
              <a:rPr lang="en-US" sz="1150" dirty="0">
                <a:solidFill>
                  <a:srgbClr val="E4E4F5"/>
                </a:solidFill>
                <a:latin typeface="Calibri" pitchFamily="34" charset="0"/>
                <a:ea typeface="Calibri" pitchFamily="34" charset="-122"/>
                <a:cs typeface="Calibri" pitchFamily="34" charset="-120"/>
              </a:rPr>
              <a:t>des processus pris en charge de façon autonome dans une entreprise mature</a:t>
            </a:r>
            <a:endParaRPr lang="en-US" sz="1150" dirty="0"/>
          </a:p>
        </p:txBody>
      </p:sp>
      <p:sp>
        <p:nvSpPr>
          <p:cNvPr id="11" name="Shape 9"/>
          <p:cNvSpPr/>
          <p:nvPr/>
        </p:nvSpPr>
        <p:spPr>
          <a:xfrm>
            <a:off x="8016240" y="2286000"/>
            <a:ext cx="3322320" cy="3291840"/>
          </a:xfrm>
          <a:prstGeom prst="roundRect">
            <a:avLst>
              <a:gd name="adj" fmla="val 2778"/>
            </a:avLst>
          </a:prstGeom>
          <a:solidFill>
            <a:srgbClr val="1B1E42"/>
          </a:solidFill>
          <a:ln/>
        </p:spPr>
      </p:sp>
      <p:sp>
        <p:nvSpPr>
          <p:cNvPr id="12" name="Text 10"/>
          <p:cNvSpPr/>
          <p:nvPr/>
        </p:nvSpPr>
        <p:spPr>
          <a:xfrm>
            <a:off x="8016240" y="2606040"/>
            <a:ext cx="3322320" cy="1005840"/>
          </a:xfrm>
          <a:prstGeom prst="rect">
            <a:avLst/>
          </a:prstGeom>
          <a:noFill/>
          <a:ln/>
        </p:spPr>
        <p:txBody>
          <a:bodyPr wrap="square" lIns="0" tIns="0" rIns="0" bIns="0" rtlCol="0" anchor="ctr"/>
          <a:lstStyle/>
          <a:p>
            <a:pPr marL="0" indent="0" algn="ctr">
              <a:buNone/>
            </a:pPr>
            <a:r>
              <a:rPr lang="en-US" sz="3400" b="1" dirty="0">
                <a:solidFill>
                  <a:srgbClr val="00D2B4"/>
                </a:solidFill>
                <a:latin typeface="Cambria" pitchFamily="34" charset="0"/>
                <a:ea typeface="Cambria" pitchFamily="34" charset="-122"/>
                <a:cs typeface="Cambria" pitchFamily="34" charset="-120"/>
              </a:rPr>
              <a:t>80%</a:t>
            </a:r>
            <a:endParaRPr lang="en-US" sz="3400" dirty="0"/>
          </a:p>
        </p:txBody>
      </p:sp>
      <p:sp>
        <p:nvSpPr>
          <p:cNvPr id="13" name="Text 11"/>
          <p:cNvSpPr/>
          <p:nvPr/>
        </p:nvSpPr>
        <p:spPr>
          <a:xfrm>
            <a:off x="8199120" y="3657600"/>
            <a:ext cx="2956560" cy="1737360"/>
          </a:xfrm>
          <a:prstGeom prst="rect">
            <a:avLst/>
          </a:prstGeom>
          <a:noFill/>
          <a:ln/>
        </p:spPr>
        <p:txBody>
          <a:bodyPr wrap="square" lIns="0" tIns="0" rIns="0" bIns="0" rtlCol="0" anchor="ctr"/>
          <a:lstStyle/>
          <a:p>
            <a:pPr marL="0" indent="0" algn="ctr">
              <a:buNone/>
            </a:pPr>
            <a:r>
              <a:rPr lang="en-US" sz="1150" dirty="0">
                <a:solidFill>
                  <a:srgbClr val="E4E4F5"/>
                </a:solidFill>
                <a:latin typeface="Calibri" pitchFamily="34" charset="0"/>
                <a:ea typeface="Calibri" pitchFamily="34" charset="-122"/>
                <a:cs typeface="Calibri" pitchFamily="34" charset="-120"/>
              </a:rPr>
              <a:t>du travail total qui peut être automatisé à ce stade avancé</a:t>
            </a:r>
            <a:endParaRPr lang="en-US" sz="1150" dirty="0"/>
          </a:p>
        </p:txBody>
      </p:sp>
      <p:sp>
        <p:nvSpPr>
          <p:cNvPr id="14" name="Text 12"/>
          <p:cNvSpPr/>
          <p:nvPr/>
        </p:nvSpPr>
        <p:spPr>
          <a:xfrm>
            <a:off x="11365992" y="6400800"/>
            <a:ext cx="548640" cy="320040"/>
          </a:xfrm>
          <a:prstGeom prst="rect">
            <a:avLst/>
          </a:prstGeom>
          <a:noFill/>
          <a:ln/>
        </p:spPr>
        <p:txBody>
          <a:bodyPr wrap="square" rtlCol="0" anchor="ctr"/>
          <a:lstStyle/>
          <a:p>
            <a:pPr marL="0" indent="0" algn="r">
              <a:buNone/>
            </a:pPr>
            <a:r>
              <a:rPr lang="en-US" sz="1000" dirty="0">
                <a:solidFill>
                  <a:srgbClr val="8A8DB0"/>
                </a:solidFill>
                <a:latin typeface="Calibri" pitchFamily="34" charset="0"/>
                <a:ea typeface="Calibri" pitchFamily="34" charset="-122"/>
                <a:cs typeface="Calibri" pitchFamily="34" charset="-120"/>
              </a:rPr>
              <a:t>06</a:t>
            </a:r>
            <a:endParaRPr lang="en-US" sz="1000" dirty="0"/>
          </a:p>
        </p:txBody>
      </p:sp>
      <p:sp>
        <p:nvSpPr>
          <p:cNvPr id="15" name="ZoneTexte 14">
            <a:extLst>
              <a:ext uri="{FF2B5EF4-FFF2-40B4-BE49-F238E27FC236}">
                <a16:creationId xmlns:a16="http://schemas.microsoft.com/office/drawing/2014/main" id="{0B9352D6-4E0B-AC38-D13A-DAA5F9ECB9C8}"/>
              </a:ext>
            </a:extLst>
          </p:cNvPr>
          <p:cNvSpPr txBox="1"/>
          <p:nvPr/>
        </p:nvSpPr>
        <p:spPr>
          <a:xfrm>
            <a:off x="4084924" y="6386199"/>
            <a:ext cx="4326826" cy="369332"/>
          </a:xfrm>
          <a:prstGeom prst="rect">
            <a:avLst/>
          </a:prstGeom>
          <a:noFill/>
        </p:spPr>
        <p:txBody>
          <a:bodyPr wrap="none" rtlCol="0">
            <a:spAutoFit/>
            <a:scene3d>
              <a:camera prst="orthographicFront"/>
              <a:lightRig rig="soft" dir="t">
                <a:rot lat="0" lon="0" rev="15600000"/>
              </a:lightRig>
            </a:scene3d>
            <a:sp3d extrusionH="57150" prstMaterial="softEdge">
              <a:bevelT w="25400" h="38100"/>
            </a:sp3d>
          </a:bodyPr>
          <a:lstStyle/>
          <a:p>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I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am</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Helios</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Elite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Soldier</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of the Digital</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22960" y="502920"/>
            <a:ext cx="5486400" cy="320040"/>
          </a:xfrm>
          <a:prstGeom prst="rect">
            <a:avLst/>
          </a:prstGeom>
          <a:noFill/>
          <a:ln/>
        </p:spPr>
        <p:txBody>
          <a:bodyPr wrap="square" lIns="0" tIns="0" rIns="0" bIns="0" rtlCol="0" anchor="ctr"/>
          <a:lstStyle/>
          <a:p>
            <a:pPr marL="0" indent="0">
              <a:buNone/>
            </a:pPr>
            <a:r>
              <a:rPr lang="en-US" sz="1200" b="1" kern="0" spc="200" dirty="0">
                <a:solidFill>
                  <a:srgbClr val="6C5CE7"/>
                </a:solidFill>
                <a:latin typeface="Calibri" pitchFamily="34" charset="0"/>
                <a:ea typeface="Calibri" pitchFamily="34" charset="-122"/>
                <a:cs typeface="Calibri" pitchFamily="34" charset="-120"/>
              </a:rPr>
              <a:t>CONTEXTE</a:t>
            </a:r>
            <a:endParaRPr lang="en-US" sz="1200" dirty="0"/>
          </a:p>
        </p:txBody>
      </p:sp>
      <p:sp>
        <p:nvSpPr>
          <p:cNvPr id="3" name="Text 1"/>
          <p:cNvSpPr/>
          <p:nvPr/>
        </p:nvSpPr>
        <p:spPr>
          <a:xfrm>
            <a:off x="822960" y="868680"/>
            <a:ext cx="10058400" cy="640080"/>
          </a:xfrm>
          <a:prstGeom prst="rect">
            <a:avLst/>
          </a:prstGeom>
          <a:noFill/>
          <a:ln/>
        </p:spPr>
        <p:txBody>
          <a:bodyPr wrap="square" lIns="0" tIns="0" rIns="0" bIns="0" rtlCol="0" anchor="ctr"/>
          <a:lstStyle/>
          <a:p>
            <a:pPr marL="0" indent="0">
              <a:buNone/>
            </a:pPr>
            <a:r>
              <a:rPr lang="en-US" sz="2700" b="1" dirty="0">
                <a:solidFill>
                  <a:srgbClr val="1B1E33"/>
                </a:solidFill>
                <a:latin typeface="Cambria" pitchFamily="34" charset="0"/>
                <a:ea typeface="Cambria" pitchFamily="34" charset="-122"/>
                <a:cs typeface="Cambria" pitchFamily="34" charset="-120"/>
              </a:rPr>
              <a:t>Où l'IA décide déjà, aujourd'hui</a:t>
            </a:r>
            <a:endParaRPr lang="en-US" sz="2700" dirty="0"/>
          </a:p>
        </p:txBody>
      </p:sp>
      <p:sp>
        <p:nvSpPr>
          <p:cNvPr id="4" name="Shape 2"/>
          <p:cNvSpPr/>
          <p:nvPr/>
        </p:nvSpPr>
        <p:spPr>
          <a:xfrm>
            <a:off x="822960" y="1828800"/>
            <a:ext cx="2194560" cy="777240"/>
          </a:xfrm>
          <a:prstGeom prst="roundRect">
            <a:avLst>
              <a:gd name="adj" fmla="val 7059"/>
            </a:avLst>
          </a:prstGeom>
          <a:solidFill>
            <a:srgbClr val="6C5CE7"/>
          </a:solidFill>
          <a:ln/>
        </p:spPr>
      </p:sp>
      <p:sp>
        <p:nvSpPr>
          <p:cNvPr id="5" name="Text 3"/>
          <p:cNvSpPr/>
          <p:nvPr/>
        </p:nvSpPr>
        <p:spPr>
          <a:xfrm>
            <a:off x="822960" y="1828800"/>
            <a:ext cx="2194560" cy="77724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RH</a:t>
            </a:r>
            <a:endParaRPr lang="en-US" sz="1300" dirty="0"/>
          </a:p>
        </p:txBody>
      </p:sp>
      <p:sp>
        <p:nvSpPr>
          <p:cNvPr id="6" name="Shape 4"/>
          <p:cNvSpPr/>
          <p:nvPr/>
        </p:nvSpPr>
        <p:spPr>
          <a:xfrm>
            <a:off x="3154680" y="1828800"/>
            <a:ext cx="8183880" cy="777240"/>
          </a:xfrm>
          <a:prstGeom prst="roundRect">
            <a:avLst>
              <a:gd name="adj" fmla="val 7059"/>
            </a:avLst>
          </a:prstGeom>
          <a:solidFill>
            <a:srgbClr val="F4F4F9"/>
          </a:solidFill>
          <a:ln/>
        </p:spPr>
      </p:sp>
      <p:sp>
        <p:nvSpPr>
          <p:cNvPr id="7" name="Text 5"/>
          <p:cNvSpPr/>
          <p:nvPr/>
        </p:nvSpPr>
        <p:spPr>
          <a:xfrm>
            <a:off x="3383280" y="1828800"/>
            <a:ext cx="7772400" cy="777240"/>
          </a:xfrm>
          <a:prstGeom prst="rect">
            <a:avLst/>
          </a:prstGeom>
          <a:noFill/>
          <a:ln/>
        </p:spPr>
        <p:txBody>
          <a:bodyPr wrap="square" lIns="0" tIns="0" rIns="0" bIns="0" rtlCol="0" anchor="ctr"/>
          <a:lstStyle/>
          <a:p>
            <a:pPr marL="0" indent="0">
              <a:buNone/>
            </a:pPr>
            <a:r>
              <a:rPr lang="en-US" sz="1600" dirty="0">
                <a:solidFill>
                  <a:srgbClr val="1B1E33"/>
                </a:solidFill>
                <a:latin typeface="Calibri" pitchFamily="34" charset="0"/>
                <a:ea typeface="Calibri" pitchFamily="34" charset="-122"/>
                <a:cs typeface="Calibri" pitchFamily="34" charset="-120"/>
              </a:rPr>
              <a:t>Tri de CV, notation d'entretien, planification des équipes</a:t>
            </a:r>
            <a:endParaRPr lang="en-US" sz="1600" dirty="0"/>
          </a:p>
        </p:txBody>
      </p:sp>
      <p:sp>
        <p:nvSpPr>
          <p:cNvPr id="8" name="Shape 6"/>
          <p:cNvSpPr/>
          <p:nvPr/>
        </p:nvSpPr>
        <p:spPr>
          <a:xfrm>
            <a:off x="822960" y="2743200"/>
            <a:ext cx="2194560" cy="777240"/>
          </a:xfrm>
          <a:prstGeom prst="roundRect">
            <a:avLst>
              <a:gd name="adj" fmla="val 7059"/>
            </a:avLst>
          </a:prstGeom>
          <a:solidFill>
            <a:srgbClr val="00D2B4"/>
          </a:solidFill>
          <a:ln/>
        </p:spPr>
      </p:sp>
      <p:sp>
        <p:nvSpPr>
          <p:cNvPr id="9" name="Text 7"/>
          <p:cNvSpPr/>
          <p:nvPr/>
        </p:nvSpPr>
        <p:spPr>
          <a:xfrm>
            <a:off x="822960" y="2743200"/>
            <a:ext cx="2194560" cy="77724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Finance</a:t>
            </a:r>
            <a:endParaRPr lang="en-US" sz="1300" dirty="0"/>
          </a:p>
        </p:txBody>
      </p:sp>
      <p:sp>
        <p:nvSpPr>
          <p:cNvPr id="10" name="Shape 8"/>
          <p:cNvSpPr/>
          <p:nvPr/>
        </p:nvSpPr>
        <p:spPr>
          <a:xfrm>
            <a:off x="3154680" y="2743200"/>
            <a:ext cx="8183880" cy="777240"/>
          </a:xfrm>
          <a:prstGeom prst="roundRect">
            <a:avLst>
              <a:gd name="adj" fmla="val 7059"/>
            </a:avLst>
          </a:prstGeom>
          <a:solidFill>
            <a:srgbClr val="F4F4F9"/>
          </a:solidFill>
          <a:ln/>
        </p:spPr>
      </p:sp>
      <p:sp>
        <p:nvSpPr>
          <p:cNvPr id="11" name="Text 9"/>
          <p:cNvSpPr/>
          <p:nvPr/>
        </p:nvSpPr>
        <p:spPr>
          <a:xfrm>
            <a:off x="3383280" y="2743200"/>
            <a:ext cx="7772400" cy="777240"/>
          </a:xfrm>
          <a:prstGeom prst="rect">
            <a:avLst/>
          </a:prstGeom>
          <a:noFill/>
          <a:ln/>
        </p:spPr>
        <p:txBody>
          <a:bodyPr wrap="square" lIns="0" tIns="0" rIns="0" bIns="0" rtlCol="0" anchor="ctr"/>
          <a:lstStyle/>
          <a:p>
            <a:pPr marL="0" indent="0">
              <a:buNone/>
            </a:pPr>
            <a:r>
              <a:rPr lang="en-US" sz="1600" dirty="0">
                <a:solidFill>
                  <a:srgbClr val="1B1E33"/>
                </a:solidFill>
                <a:latin typeface="Calibri" pitchFamily="34" charset="0"/>
                <a:ea typeface="Calibri" pitchFamily="34" charset="-122"/>
                <a:cs typeface="Calibri" pitchFamily="34" charset="-120"/>
              </a:rPr>
              <a:t>Validation de notes de frais, détection de fraude, rapprochement comptable</a:t>
            </a:r>
            <a:endParaRPr lang="en-US" sz="1600" dirty="0"/>
          </a:p>
        </p:txBody>
      </p:sp>
      <p:sp>
        <p:nvSpPr>
          <p:cNvPr id="12" name="Shape 10"/>
          <p:cNvSpPr/>
          <p:nvPr/>
        </p:nvSpPr>
        <p:spPr>
          <a:xfrm>
            <a:off x="822960" y="3657600"/>
            <a:ext cx="2194560" cy="777240"/>
          </a:xfrm>
          <a:prstGeom prst="roundRect">
            <a:avLst>
              <a:gd name="adj" fmla="val 7059"/>
            </a:avLst>
          </a:prstGeom>
          <a:solidFill>
            <a:srgbClr val="F5A623"/>
          </a:solidFill>
          <a:ln/>
        </p:spPr>
      </p:sp>
      <p:sp>
        <p:nvSpPr>
          <p:cNvPr id="13" name="Text 11"/>
          <p:cNvSpPr/>
          <p:nvPr/>
        </p:nvSpPr>
        <p:spPr>
          <a:xfrm>
            <a:off x="822960" y="3657600"/>
            <a:ext cx="2194560" cy="77724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Crédit &amp; assurance</a:t>
            </a:r>
            <a:endParaRPr lang="en-US" sz="1300" dirty="0"/>
          </a:p>
        </p:txBody>
      </p:sp>
      <p:sp>
        <p:nvSpPr>
          <p:cNvPr id="14" name="Shape 12"/>
          <p:cNvSpPr/>
          <p:nvPr/>
        </p:nvSpPr>
        <p:spPr>
          <a:xfrm>
            <a:off x="3154680" y="3657600"/>
            <a:ext cx="8183880" cy="777240"/>
          </a:xfrm>
          <a:prstGeom prst="roundRect">
            <a:avLst>
              <a:gd name="adj" fmla="val 7059"/>
            </a:avLst>
          </a:prstGeom>
          <a:solidFill>
            <a:srgbClr val="F4F4F9"/>
          </a:solidFill>
          <a:ln/>
        </p:spPr>
      </p:sp>
      <p:sp>
        <p:nvSpPr>
          <p:cNvPr id="15" name="Text 13"/>
          <p:cNvSpPr/>
          <p:nvPr/>
        </p:nvSpPr>
        <p:spPr>
          <a:xfrm>
            <a:off x="3383280" y="3657600"/>
            <a:ext cx="7772400" cy="777240"/>
          </a:xfrm>
          <a:prstGeom prst="rect">
            <a:avLst/>
          </a:prstGeom>
          <a:noFill/>
          <a:ln/>
        </p:spPr>
        <p:txBody>
          <a:bodyPr wrap="square" lIns="0" tIns="0" rIns="0" bIns="0" rtlCol="0" anchor="ctr"/>
          <a:lstStyle/>
          <a:p>
            <a:pPr marL="0" indent="0">
              <a:buNone/>
            </a:pPr>
            <a:r>
              <a:rPr lang="en-US" sz="1600" dirty="0">
                <a:solidFill>
                  <a:srgbClr val="1B1E33"/>
                </a:solidFill>
                <a:latin typeface="Calibri" pitchFamily="34" charset="0"/>
                <a:ea typeface="Calibri" pitchFamily="34" charset="-122"/>
                <a:cs typeface="Calibri" pitchFamily="34" charset="-120"/>
              </a:rPr>
              <a:t>Scoring, tarification, décision d'octroi automatique sous seuil</a:t>
            </a:r>
            <a:endParaRPr lang="en-US" sz="1600" dirty="0"/>
          </a:p>
        </p:txBody>
      </p:sp>
      <p:sp>
        <p:nvSpPr>
          <p:cNvPr id="16" name="Shape 14"/>
          <p:cNvSpPr/>
          <p:nvPr/>
        </p:nvSpPr>
        <p:spPr>
          <a:xfrm>
            <a:off x="822960" y="4572000"/>
            <a:ext cx="2194560" cy="777240"/>
          </a:xfrm>
          <a:prstGeom prst="roundRect">
            <a:avLst>
              <a:gd name="adj" fmla="val 7059"/>
            </a:avLst>
          </a:prstGeom>
          <a:solidFill>
            <a:srgbClr val="6C5CE7"/>
          </a:solidFill>
          <a:ln/>
        </p:spPr>
      </p:sp>
      <p:sp>
        <p:nvSpPr>
          <p:cNvPr id="17" name="Text 15"/>
          <p:cNvSpPr/>
          <p:nvPr/>
        </p:nvSpPr>
        <p:spPr>
          <a:xfrm>
            <a:off x="822960" y="4572000"/>
            <a:ext cx="2194560" cy="77724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Achats</a:t>
            </a:r>
            <a:endParaRPr lang="en-US" sz="1300" dirty="0"/>
          </a:p>
        </p:txBody>
      </p:sp>
      <p:sp>
        <p:nvSpPr>
          <p:cNvPr id="18" name="Shape 16"/>
          <p:cNvSpPr/>
          <p:nvPr/>
        </p:nvSpPr>
        <p:spPr>
          <a:xfrm>
            <a:off x="3154680" y="4572000"/>
            <a:ext cx="8183880" cy="777240"/>
          </a:xfrm>
          <a:prstGeom prst="roundRect">
            <a:avLst>
              <a:gd name="adj" fmla="val 7059"/>
            </a:avLst>
          </a:prstGeom>
          <a:solidFill>
            <a:srgbClr val="F4F4F9"/>
          </a:solidFill>
          <a:ln/>
        </p:spPr>
      </p:sp>
      <p:sp>
        <p:nvSpPr>
          <p:cNvPr id="19" name="Text 17"/>
          <p:cNvSpPr/>
          <p:nvPr/>
        </p:nvSpPr>
        <p:spPr>
          <a:xfrm>
            <a:off x="3383280" y="4572000"/>
            <a:ext cx="7772400" cy="777240"/>
          </a:xfrm>
          <a:prstGeom prst="rect">
            <a:avLst/>
          </a:prstGeom>
          <a:noFill/>
          <a:ln/>
        </p:spPr>
        <p:txBody>
          <a:bodyPr wrap="square" lIns="0" tIns="0" rIns="0" bIns="0" rtlCol="0" anchor="ctr"/>
          <a:lstStyle/>
          <a:p>
            <a:pPr marL="0" indent="0">
              <a:buNone/>
            </a:pPr>
            <a:r>
              <a:rPr lang="en-US" sz="1600" dirty="0">
                <a:solidFill>
                  <a:srgbClr val="1B1E33"/>
                </a:solidFill>
                <a:latin typeface="Calibri" pitchFamily="34" charset="0"/>
                <a:ea typeface="Calibri" pitchFamily="34" charset="-122"/>
                <a:cs typeface="Calibri" pitchFamily="34" charset="-120"/>
              </a:rPr>
              <a:t>Sélection de fournisseurs, déclenchement de commandes</a:t>
            </a:r>
            <a:endParaRPr lang="en-US" sz="1600" dirty="0"/>
          </a:p>
        </p:txBody>
      </p:sp>
      <p:sp>
        <p:nvSpPr>
          <p:cNvPr id="20" name="Shape 18"/>
          <p:cNvSpPr/>
          <p:nvPr/>
        </p:nvSpPr>
        <p:spPr>
          <a:xfrm>
            <a:off x="822960" y="5486400"/>
            <a:ext cx="2194560" cy="777240"/>
          </a:xfrm>
          <a:prstGeom prst="roundRect">
            <a:avLst>
              <a:gd name="adj" fmla="val 7059"/>
            </a:avLst>
          </a:prstGeom>
          <a:solidFill>
            <a:srgbClr val="00D2B4"/>
          </a:solidFill>
          <a:ln/>
        </p:spPr>
      </p:sp>
      <p:sp>
        <p:nvSpPr>
          <p:cNvPr id="21" name="Text 19"/>
          <p:cNvSpPr/>
          <p:nvPr/>
        </p:nvSpPr>
        <p:spPr>
          <a:xfrm>
            <a:off x="822960" y="5486400"/>
            <a:ext cx="2194560" cy="77724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Opérations</a:t>
            </a:r>
            <a:endParaRPr lang="en-US" sz="1300" dirty="0"/>
          </a:p>
        </p:txBody>
      </p:sp>
      <p:sp>
        <p:nvSpPr>
          <p:cNvPr id="22" name="Shape 20"/>
          <p:cNvSpPr/>
          <p:nvPr/>
        </p:nvSpPr>
        <p:spPr>
          <a:xfrm>
            <a:off x="3154680" y="5486400"/>
            <a:ext cx="8183880" cy="777240"/>
          </a:xfrm>
          <a:prstGeom prst="roundRect">
            <a:avLst>
              <a:gd name="adj" fmla="val 7059"/>
            </a:avLst>
          </a:prstGeom>
          <a:solidFill>
            <a:srgbClr val="F4F4F9"/>
          </a:solidFill>
          <a:ln/>
        </p:spPr>
      </p:sp>
      <p:sp>
        <p:nvSpPr>
          <p:cNvPr id="23" name="Text 21"/>
          <p:cNvSpPr/>
          <p:nvPr/>
        </p:nvSpPr>
        <p:spPr>
          <a:xfrm>
            <a:off x="3383280" y="5486400"/>
            <a:ext cx="7772400" cy="777240"/>
          </a:xfrm>
          <a:prstGeom prst="rect">
            <a:avLst/>
          </a:prstGeom>
          <a:noFill/>
          <a:ln/>
        </p:spPr>
        <p:txBody>
          <a:bodyPr wrap="square" lIns="0" tIns="0" rIns="0" bIns="0" rtlCol="0" anchor="ctr"/>
          <a:lstStyle/>
          <a:p>
            <a:pPr marL="0" indent="0">
              <a:buNone/>
            </a:pPr>
            <a:r>
              <a:rPr lang="en-US" sz="1600" dirty="0">
                <a:solidFill>
                  <a:srgbClr val="1B1E33"/>
                </a:solidFill>
                <a:latin typeface="Calibri" pitchFamily="34" charset="0"/>
                <a:ea typeface="Calibri" pitchFamily="34" charset="-122"/>
                <a:cs typeface="Calibri" pitchFamily="34" charset="-120"/>
              </a:rPr>
              <a:t>Répartition des tâches, maintenance prédictive, gestion des stocks</a:t>
            </a:r>
            <a:endParaRPr lang="en-US" sz="1600" dirty="0"/>
          </a:p>
        </p:txBody>
      </p:sp>
      <p:sp>
        <p:nvSpPr>
          <p:cNvPr id="24" name="Text 22"/>
          <p:cNvSpPr/>
          <p:nvPr/>
        </p:nvSpPr>
        <p:spPr>
          <a:xfrm>
            <a:off x="11365992" y="6400800"/>
            <a:ext cx="548640" cy="320040"/>
          </a:xfrm>
          <a:prstGeom prst="rect">
            <a:avLst/>
          </a:prstGeom>
          <a:noFill/>
          <a:ln/>
        </p:spPr>
        <p:txBody>
          <a:bodyPr wrap="square" rtlCol="0" anchor="ctr"/>
          <a:lstStyle/>
          <a:p>
            <a:pPr marL="0" indent="0" algn="r">
              <a:buNone/>
            </a:pPr>
            <a:r>
              <a:rPr lang="en-US" sz="1000" dirty="0">
                <a:solidFill>
                  <a:srgbClr val="A7AAC4"/>
                </a:solidFill>
                <a:latin typeface="Calibri" pitchFamily="34" charset="0"/>
                <a:ea typeface="Calibri" pitchFamily="34" charset="-122"/>
                <a:cs typeface="Calibri" pitchFamily="34" charset="-120"/>
              </a:rPr>
              <a:t>08</a:t>
            </a:r>
            <a:endParaRPr lang="en-US" sz="1000" dirty="0"/>
          </a:p>
        </p:txBody>
      </p:sp>
      <p:sp>
        <p:nvSpPr>
          <p:cNvPr id="25" name="ZoneTexte 24">
            <a:extLst>
              <a:ext uri="{FF2B5EF4-FFF2-40B4-BE49-F238E27FC236}">
                <a16:creationId xmlns:a16="http://schemas.microsoft.com/office/drawing/2014/main" id="{0B9352D6-4E0B-AC38-D13A-DAA5F9ECB9C8}"/>
              </a:ext>
            </a:extLst>
          </p:cNvPr>
          <p:cNvSpPr txBox="1"/>
          <p:nvPr/>
        </p:nvSpPr>
        <p:spPr>
          <a:xfrm>
            <a:off x="4084924" y="6386199"/>
            <a:ext cx="4326826" cy="369332"/>
          </a:xfrm>
          <a:prstGeom prst="rect">
            <a:avLst/>
          </a:prstGeom>
          <a:noFill/>
        </p:spPr>
        <p:txBody>
          <a:bodyPr wrap="none" rtlCol="0">
            <a:spAutoFit/>
            <a:scene3d>
              <a:camera prst="orthographicFront"/>
              <a:lightRig rig="soft" dir="t">
                <a:rot lat="0" lon="0" rev="15600000"/>
              </a:lightRig>
            </a:scene3d>
            <a:sp3d extrusionH="57150" prstMaterial="softEdge">
              <a:bevelT w="25400" h="38100"/>
            </a:sp3d>
          </a:bodyPr>
          <a:lstStyle/>
          <a:p>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I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am</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Helios</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Elite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Soldier</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of the Digital</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22960" y="502920"/>
            <a:ext cx="5486400" cy="320040"/>
          </a:xfrm>
          <a:prstGeom prst="rect">
            <a:avLst/>
          </a:prstGeom>
          <a:noFill/>
          <a:ln/>
        </p:spPr>
        <p:txBody>
          <a:bodyPr wrap="square" lIns="0" tIns="0" rIns="0" bIns="0" rtlCol="0" anchor="ctr"/>
          <a:lstStyle/>
          <a:p>
            <a:pPr marL="0" indent="0">
              <a:buNone/>
            </a:pPr>
            <a:r>
              <a:rPr lang="en-US" sz="1200" b="1" kern="0" spc="200" dirty="0">
                <a:solidFill>
                  <a:srgbClr val="00D2B4"/>
                </a:solidFill>
                <a:latin typeface="Calibri" pitchFamily="34" charset="0"/>
                <a:ea typeface="Calibri" pitchFamily="34" charset="-122"/>
                <a:cs typeface="Calibri" pitchFamily="34" charset="-120"/>
              </a:rPr>
              <a:t>CONTEXTE</a:t>
            </a:r>
            <a:endParaRPr lang="en-US" sz="1200" dirty="0"/>
          </a:p>
        </p:txBody>
      </p:sp>
      <p:sp>
        <p:nvSpPr>
          <p:cNvPr id="3" name="Text 1"/>
          <p:cNvSpPr/>
          <p:nvPr/>
        </p:nvSpPr>
        <p:spPr>
          <a:xfrm>
            <a:off x="822960" y="868680"/>
            <a:ext cx="10424160" cy="640080"/>
          </a:xfrm>
          <a:prstGeom prst="rect">
            <a:avLst/>
          </a:prstGeom>
          <a:noFill/>
          <a:ln/>
        </p:spPr>
        <p:txBody>
          <a:bodyPr wrap="square" lIns="0" tIns="0" rIns="0" bIns="0" rtlCol="0" anchor="ctr"/>
          <a:lstStyle/>
          <a:p>
            <a:pPr marL="0" indent="0">
              <a:buNone/>
            </a:pPr>
            <a:r>
              <a:rPr lang="en-US" sz="2700" b="1" dirty="0">
                <a:solidFill>
                  <a:srgbClr val="002060"/>
                </a:solidFill>
                <a:latin typeface="Cambria" pitchFamily="34" charset="0"/>
                <a:ea typeface="Cambria" pitchFamily="34" charset="-122"/>
                <a:cs typeface="Cambria" pitchFamily="34" charset="-120"/>
              </a:rPr>
              <a:t>Les 4 niveaux d'autonomie décisionnelle</a:t>
            </a:r>
            <a:endParaRPr lang="en-US" sz="2700" dirty="0">
              <a:solidFill>
                <a:srgbClr val="002060"/>
              </a:solidFill>
            </a:endParaRPr>
          </a:p>
        </p:txBody>
      </p:sp>
      <p:sp>
        <p:nvSpPr>
          <p:cNvPr id="4" name="Shape 2"/>
          <p:cNvSpPr/>
          <p:nvPr/>
        </p:nvSpPr>
        <p:spPr>
          <a:xfrm>
            <a:off x="1097280" y="1828800"/>
            <a:ext cx="2468880" cy="4023360"/>
          </a:xfrm>
          <a:prstGeom prst="roundRect">
            <a:avLst>
              <a:gd name="adj" fmla="val 3704"/>
            </a:avLst>
          </a:prstGeom>
          <a:solidFill>
            <a:srgbClr val="1B1E42"/>
          </a:solidFill>
          <a:ln/>
        </p:spPr>
      </p:sp>
      <p:sp>
        <p:nvSpPr>
          <p:cNvPr id="5" name="Shape 3"/>
          <p:cNvSpPr/>
          <p:nvPr/>
        </p:nvSpPr>
        <p:spPr>
          <a:xfrm>
            <a:off x="1927049" y="2190669"/>
            <a:ext cx="731520" cy="731520"/>
          </a:xfrm>
          <a:prstGeom prst="ellipse">
            <a:avLst/>
          </a:prstGeom>
          <a:solidFill>
            <a:srgbClr val="00D2B4"/>
          </a:solidFill>
          <a:ln/>
        </p:spPr>
      </p:sp>
      <p:sp>
        <p:nvSpPr>
          <p:cNvPr id="6" name="Text 4"/>
          <p:cNvSpPr/>
          <p:nvPr/>
        </p:nvSpPr>
        <p:spPr>
          <a:xfrm>
            <a:off x="1915376" y="2171700"/>
            <a:ext cx="731520" cy="731520"/>
          </a:xfrm>
          <a:prstGeom prst="rect">
            <a:avLst/>
          </a:prstGeom>
          <a:noFill/>
          <a:ln/>
        </p:spPr>
        <p:txBody>
          <a:bodyPr wrap="square" lIns="0" tIns="0" rIns="0" bIns="0" rtlCol="0" anchor="ctr"/>
          <a:lstStyle/>
          <a:p>
            <a:pPr marL="0" indent="0" algn="ctr">
              <a:buNone/>
            </a:pPr>
            <a:r>
              <a:rPr lang="en-US" sz="2600" b="1" dirty="0">
                <a:solidFill>
                  <a:srgbClr val="0F1230"/>
                </a:solidFill>
                <a:latin typeface="Cambria" pitchFamily="34" charset="0"/>
                <a:ea typeface="Cambria" pitchFamily="34" charset="-122"/>
                <a:cs typeface="Cambria" pitchFamily="34" charset="-120"/>
              </a:rPr>
              <a:t>1</a:t>
            </a:r>
            <a:endParaRPr lang="en-US" sz="2600" dirty="0"/>
          </a:p>
        </p:txBody>
      </p:sp>
      <p:sp>
        <p:nvSpPr>
          <p:cNvPr id="7" name="Text 5"/>
          <p:cNvSpPr/>
          <p:nvPr/>
        </p:nvSpPr>
        <p:spPr>
          <a:xfrm>
            <a:off x="1188720" y="3063240"/>
            <a:ext cx="2194560" cy="45720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Assisté</a:t>
            </a:r>
            <a:endParaRPr lang="en-US" sz="1500" dirty="0"/>
          </a:p>
        </p:txBody>
      </p:sp>
      <p:sp>
        <p:nvSpPr>
          <p:cNvPr id="8" name="Text 6"/>
          <p:cNvSpPr/>
          <p:nvPr/>
        </p:nvSpPr>
        <p:spPr>
          <a:xfrm>
            <a:off x="1325880" y="3562269"/>
            <a:ext cx="2103120" cy="2103120"/>
          </a:xfrm>
          <a:prstGeom prst="rect">
            <a:avLst/>
          </a:prstGeom>
          <a:noFill/>
          <a:ln/>
        </p:spPr>
        <p:txBody>
          <a:bodyPr wrap="square" lIns="0" tIns="0" rIns="0" bIns="0" rtlCol="0" anchor="ctr"/>
          <a:lstStyle/>
          <a:p>
            <a:pPr marL="0" indent="0" algn="ctr">
              <a:buNone/>
            </a:pPr>
            <a:r>
              <a:rPr lang="en-US" sz="1400" dirty="0">
                <a:solidFill>
                  <a:srgbClr val="C7C9E6"/>
                </a:solidFill>
                <a:latin typeface="Calibri" pitchFamily="34" charset="0"/>
                <a:ea typeface="Calibri" pitchFamily="34" charset="-122"/>
                <a:cs typeface="Calibri" pitchFamily="34" charset="-120"/>
              </a:rPr>
              <a:t>L'IA fournit des données, l'humain décide seul</a:t>
            </a:r>
            <a:endParaRPr lang="en-US" sz="1400" dirty="0"/>
          </a:p>
        </p:txBody>
      </p:sp>
      <p:sp>
        <p:nvSpPr>
          <p:cNvPr id="9" name="Shape 7"/>
          <p:cNvSpPr/>
          <p:nvPr/>
        </p:nvSpPr>
        <p:spPr>
          <a:xfrm>
            <a:off x="3794760" y="1828800"/>
            <a:ext cx="2468880" cy="4023360"/>
          </a:xfrm>
          <a:prstGeom prst="roundRect">
            <a:avLst>
              <a:gd name="adj" fmla="val 3704"/>
            </a:avLst>
          </a:prstGeom>
          <a:solidFill>
            <a:srgbClr val="1B1E42"/>
          </a:solidFill>
          <a:ln/>
        </p:spPr>
      </p:sp>
      <p:sp>
        <p:nvSpPr>
          <p:cNvPr id="10" name="Shape 8"/>
          <p:cNvSpPr/>
          <p:nvPr/>
        </p:nvSpPr>
        <p:spPr>
          <a:xfrm>
            <a:off x="4663440" y="2142031"/>
            <a:ext cx="731520" cy="731520"/>
          </a:xfrm>
          <a:prstGeom prst="ellipse">
            <a:avLst/>
          </a:prstGeom>
          <a:solidFill>
            <a:srgbClr val="5FD9CB"/>
          </a:solidFill>
          <a:ln/>
        </p:spPr>
      </p:sp>
      <p:sp>
        <p:nvSpPr>
          <p:cNvPr id="11" name="Text 9"/>
          <p:cNvSpPr/>
          <p:nvPr/>
        </p:nvSpPr>
        <p:spPr>
          <a:xfrm>
            <a:off x="4660522" y="2125008"/>
            <a:ext cx="731520" cy="731520"/>
          </a:xfrm>
          <a:prstGeom prst="rect">
            <a:avLst/>
          </a:prstGeom>
          <a:noFill/>
          <a:ln/>
        </p:spPr>
        <p:txBody>
          <a:bodyPr wrap="square" lIns="0" tIns="0" rIns="0" bIns="0" rtlCol="0" anchor="ctr"/>
          <a:lstStyle/>
          <a:p>
            <a:pPr marL="0" indent="0" algn="ctr">
              <a:buNone/>
            </a:pPr>
            <a:r>
              <a:rPr lang="en-US" sz="2600" b="1" dirty="0">
                <a:solidFill>
                  <a:srgbClr val="0F1230"/>
                </a:solidFill>
                <a:latin typeface="Cambria" pitchFamily="34" charset="0"/>
                <a:ea typeface="Cambria" pitchFamily="34" charset="-122"/>
                <a:cs typeface="Cambria" pitchFamily="34" charset="-120"/>
              </a:rPr>
              <a:t>2</a:t>
            </a:r>
            <a:endParaRPr lang="en-US" sz="2600" dirty="0"/>
          </a:p>
        </p:txBody>
      </p:sp>
      <p:sp>
        <p:nvSpPr>
          <p:cNvPr id="12" name="Text 10"/>
          <p:cNvSpPr/>
          <p:nvPr/>
        </p:nvSpPr>
        <p:spPr>
          <a:xfrm>
            <a:off x="3883282" y="3063240"/>
            <a:ext cx="2194560" cy="45720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Recommandé</a:t>
            </a:r>
            <a:endParaRPr lang="en-US" sz="1500" dirty="0"/>
          </a:p>
        </p:txBody>
      </p:sp>
      <p:sp>
        <p:nvSpPr>
          <p:cNvPr id="13" name="Text 11"/>
          <p:cNvSpPr/>
          <p:nvPr/>
        </p:nvSpPr>
        <p:spPr>
          <a:xfrm>
            <a:off x="3974722" y="3566160"/>
            <a:ext cx="2103120" cy="2103120"/>
          </a:xfrm>
          <a:prstGeom prst="rect">
            <a:avLst/>
          </a:prstGeom>
          <a:noFill/>
          <a:ln/>
        </p:spPr>
        <p:txBody>
          <a:bodyPr wrap="square" lIns="0" tIns="0" rIns="0" bIns="0" rtlCol="0" anchor="ctr"/>
          <a:lstStyle/>
          <a:p>
            <a:pPr marL="0" indent="0" algn="ctr">
              <a:buNone/>
            </a:pPr>
            <a:r>
              <a:rPr lang="en-US" sz="1400" dirty="0">
                <a:solidFill>
                  <a:srgbClr val="C7C9E6"/>
                </a:solidFill>
                <a:latin typeface="Calibri" pitchFamily="34" charset="0"/>
                <a:ea typeface="Calibri" pitchFamily="34" charset="-122"/>
                <a:cs typeface="Calibri" pitchFamily="34" charset="-120"/>
              </a:rPr>
              <a:t>L'IA propose une décision, l'humain valide systématiquement</a:t>
            </a:r>
            <a:endParaRPr lang="en-US" sz="1400" dirty="0"/>
          </a:p>
        </p:txBody>
      </p:sp>
      <p:sp>
        <p:nvSpPr>
          <p:cNvPr id="14" name="Shape 12"/>
          <p:cNvSpPr/>
          <p:nvPr/>
        </p:nvSpPr>
        <p:spPr>
          <a:xfrm>
            <a:off x="6481540" y="1828800"/>
            <a:ext cx="2468880" cy="4023360"/>
          </a:xfrm>
          <a:prstGeom prst="roundRect">
            <a:avLst>
              <a:gd name="adj" fmla="val 3704"/>
            </a:avLst>
          </a:prstGeom>
          <a:solidFill>
            <a:srgbClr val="1B1E42"/>
          </a:solidFill>
          <a:ln/>
        </p:spPr>
      </p:sp>
      <p:sp>
        <p:nvSpPr>
          <p:cNvPr id="15" name="Shape 13"/>
          <p:cNvSpPr/>
          <p:nvPr/>
        </p:nvSpPr>
        <p:spPr>
          <a:xfrm>
            <a:off x="6995160" y="2148840"/>
            <a:ext cx="731520" cy="731520"/>
          </a:xfrm>
          <a:prstGeom prst="ellipse">
            <a:avLst/>
          </a:prstGeom>
          <a:solidFill>
            <a:srgbClr val="F5A623"/>
          </a:solidFill>
          <a:ln/>
        </p:spPr>
      </p:sp>
      <p:sp>
        <p:nvSpPr>
          <p:cNvPr id="16" name="Text 14"/>
          <p:cNvSpPr/>
          <p:nvPr/>
        </p:nvSpPr>
        <p:spPr>
          <a:xfrm>
            <a:off x="6995160" y="2148840"/>
            <a:ext cx="731520" cy="731520"/>
          </a:xfrm>
          <a:prstGeom prst="rect">
            <a:avLst/>
          </a:prstGeom>
          <a:noFill/>
          <a:ln/>
        </p:spPr>
        <p:txBody>
          <a:bodyPr wrap="square" lIns="0" tIns="0" rIns="0" bIns="0" rtlCol="0" anchor="ctr"/>
          <a:lstStyle/>
          <a:p>
            <a:pPr marL="0" indent="0" algn="ctr">
              <a:buNone/>
            </a:pPr>
            <a:r>
              <a:rPr lang="en-US" sz="2600" b="1" dirty="0">
                <a:solidFill>
                  <a:srgbClr val="0F1230"/>
                </a:solidFill>
                <a:latin typeface="Cambria" pitchFamily="34" charset="0"/>
                <a:ea typeface="Cambria" pitchFamily="34" charset="-122"/>
                <a:cs typeface="Cambria" pitchFamily="34" charset="-120"/>
              </a:rPr>
              <a:t>3</a:t>
            </a:r>
            <a:endParaRPr lang="en-US" sz="2600" dirty="0"/>
          </a:p>
        </p:txBody>
      </p:sp>
      <p:sp>
        <p:nvSpPr>
          <p:cNvPr id="17" name="Text 15"/>
          <p:cNvSpPr/>
          <p:nvPr/>
        </p:nvSpPr>
        <p:spPr>
          <a:xfrm>
            <a:off x="6263640" y="3063240"/>
            <a:ext cx="2194560" cy="45720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Supervisé</a:t>
            </a:r>
            <a:endParaRPr lang="en-US" sz="1500" dirty="0"/>
          </a:p>
        </p:txBody>
      </p:sp>
      <p:sp>
        <p:nvSpPr>
          <p:cNvPr id="18" name="Text 16"/>
          <p:cNvSpPr/>
          <p:nvPr/>
        </p:nvSpPr>
        <p:spPr>
          <a:xfrm>
            <a:off x="6309360" y="3566160"/>
            <a:ext cx="2103120" cy="2103120"/>
          </a:xfrm>
          <a:prstGeom prst="rect">
            <a:avLst/>
          </a:prstGeom>
          <a:noFill/>
          <a:ln/>
        </p:spPr>
        <p:txBody>
          <a:bodyPr wrap="square" lIns="0" tIns="0" rIns="0" bIns="0" rtlCol="0" anchor="ctr"/>
          <a:lstStyle/>
          <a:p>
            <a:pPr marL="0" indent="0" algn="ctr">
              <a:buNone/>
            </a:pPr>
            <a:r>
              <a:rPr lang="en-US" sz="1150" dirty="0">
                <a:solidFill>
                  <a:srgbClr val="C7C9E6"/>
                </a:solidFill>
                <a:latin typeface="Calibri" pitchFamily="34" charset="0"/>
                <a:ea typeface="Calibri" pitchFamily="34" charset="-122"/>
                <a:cs typeface="Calibri" pitchFamily="34" charset="-120"/>
              </a:rPr>
              <a:t>L'IA décide, l'humain peut intervenir avant exécution ("human in the loop")</a:t>
            </a:r>
            <a:endParaRPr lang="en-US" sz="1150" dirty="0"/>
          </a:p>
        </p:txBody>
      </p:sp>
      <p:sp>
        <p:nvSpPr>
          <p:cNvPr id="19" name="Shape 17"/>
          <p:cNvSpPr/>
          <p:nvPr/>
        </p:nvSpPr>
        <p:spPr>
          <a:xfrm>
            <a:off x="9144000" y="1828800"/>
            <a:ext cx="2468880" cy="4023360"/>
          </a:xfrm>
          <a:prstGeom prst="roundRect">
            <a:avLst>
              <a:gd name="adj" fmla="val 3704"/>
            </a:avLst>
          </a:prstGeom>
          <a:solidFill>
            <a:srgbClr val="1B1E42"/>
          </a:solidFill>
          <a:ln/>
        </p:spPr>
      </p:sp>
      <p:sp>
        <p:nvSpPr>
          <p:cNvPr id="20" name="Shape 18"/>
          <p:cNvSpPr/>
          <p:nvPr/>
        </p:nvSpPr>
        <p:spPr>
          <a:xfrm>
            <a:off x="10012680" y="2148840"/>
            <a:ext cx="731520" cy="731520"/>
          </a:xfrm>
          <a:prstGeom prst="ellipse">
            <a:avLst/>
          </a:prstGeom>
          <a:solidFill>
            <a:srgbClr val="E5484D"/>
          </a:solidFill>
          <a:ln/>
        </p:spPr>
      </p:sp>
      <p:sp>
        <p:nvSpPr>
          <p:cNvPr id="21" name="Text 19"/>
          <p:cNvSpPr/>
          <p:nvPr/>
        </p:nvSpPr>
        <p:spPr>
          <a:xfrm>
            <a:off x="10001980" y="2128412"/>
            <a:ext cx="731520" cy="731520"/>
          </a:xfrm>
          <a:prstGeom prst="rect">
            <a:avLst/>
          </a:prstGeom>
          <a:noFill/>
          <a:ln/>
        </p:spPr>
        <p:txBody>
          <a:bodyPr wrap="square" lIns="0" tIns="0" rIns="0" bIns="0" rtlCol="0" anchor="ctr"/>
          <a:lstStyle/>
          <a:p>
            <a:pPr marL="0" indent="0" algn="ctr">
              <a:buNone/>
            </a:pPr>
            <a:r>
              <a:rPr lang="en-US" sz="2600" b="1" dirty="0">
                <a:solidFill>
                  <a:srgbClr val="0F1230"/>
                </a:solidFill>
                <a:latin typeface="Cambria" pitchFamily="34" charset="0"/>
                <a:ea typeface="Cambria" pitchFamily="34" charset="-122"/>
                <a:cs typeface="Cambria" pitchFamily="34" charset="-120"/>
              </a:rPr>
              <a:t>4</a:t>
            </a:r>
            <a:endParaRPr lang="en-US" sz="2600" dirty="0"/>
          </a:p>
        </p:txBody>
      </p:sp>
      <p:sp>
        <p:nvSpPr>
          <p:cNvPr id="22" name="Text 20"/>
          <p:cNvSpPr/>
          <p:nvPr/>
        </p:nvSpPr>
        <p:spPr>
          <a:xfrm>
            <a:off x="9281160" y="3063240"/>
            <a:ext cx="2194560" cy="45720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Autonome</a:t>
            </a:r>
            <a:endParaRPr lang="en-US" sz="1500" dirty="0"/>
          </a:p>
        </p:txBody>
      </p:sp>
      <p:sp>
        <p:nvSpPr>
          <p:cNvPr id="23" name="Text 21"/>
          <p:cNvSpPr/>
          <p:nvPr/>
        </p:nvSpPr>
        <p:spPr>
          <a:xfrm>
            <a:off x="9326880" y="3566160"/>
            <a:ext cx="2103120" cy="2103120"/>
          </a:xfrm>
          <a:prstGeom prst="rect">
            <a:avLst/>
          </a:prstGeom>
          <a:noFill/>
          <a:ln/>
        </p:spPr>
        <p:txBody>
          <a:bodyPr wrap="square" lIns="0" tIns="0" rIns="0" bIns="0" rtlCol="0" anchor="ctr"/>
          <a:lstStyle/>
          <a:p>
            <a:pPr marL="0" indent="0" algn="ctr">
              <a:buNone/>
            </a:pPr>
            <a:r>
              <a:rPr lang="en-US" sz="1400" dirty="0">
                <a:solidFill>
                  <a:srgbClr val="C7C9E6"/>
                </a:solidFill>
                <a:latin typeface="Calibri" pitchFamily="34" charset="0"/>
                <a:ea typeface="Calibri" pitchFamily="34" charset="-122"/>
                <a:cs typeface="Calibri" pitchFamily="34" charset="-120"/>
              </a:rPr>
              <a:t>L'IA décide et exécute ; l'humain audite après coup ("human on/out of the loop")</a:t>
            </a:r>
            <a:endParaRPr lang="en-US" sz="1400" dirty="0"/>
          </a:p>
        </p:txBody>
      </p:sp>
      <p:sp>
        <p:nvSpPr>
          <p:cNvPr id="24" name="Text 22"/>
          <p:cNvSpPr/>
          <p:nvPr/>
        </p:nvSpPr>
        <p:spPr>
          <a:xfrm>
            <a:off x="11365992" y="6400800"/>
            <a:ext cx="548640" cy="320040"/>
          </a:xfrm>
          <a:prstGeom prst="rect">
            <a:avLst/>
          </a:prstGeom>
          <a:noFill/>
          <a:ln/>
        </p:spPr>
        <p:txBody>
          <a:bodyPr wrap="square" rtlCol="0" anchor="ctr"/>
          <a:lstStyle/>
          <a:p>
            <a:pPr marL="0" indent="0" algn="r">
              <a:buNone/>
            </a:pPr>
            <a:r>
              <a:rPr lang="en-US" sz="1000" dirty="0">
                <a:solidFill>
                  <a:srgbClr val="8A8DB0"/>
                </a:solidFill>
                <a:latin typeface="Calibri" pitchFamily="34" charset="0"/>
                <a:ea typeface="Calibri" pitchFamily="34" charset="-122"/>
                <a:cs typeface="Calibri" pitchFamily="34" charset="-120"/>
              </a:rPr>
              <a:t>09</a:t>
            </a:r>
            <a:endParaRPr lang="en-US" sz="1000" dirty="0"/>
          </a:p>
        </p:txBody>
      </p:sp>
      <p:sp>
        <p:nvSpPr>
          <p:cNvPr id="25" name="ZoneTexte 24">
            <a:extLst>
              <a:ext uri="{FF2B5EF4-FFF2-40B4-BE49-F238E27FC236}">
                <a16:creationId xmlns:a16="http://schemas.microsoft.com/office/drawing/2014/main" id="{0B9352D6-4E0B-AC38-D13A-DAA5F9ECB9C8}"/>
              </a:ext>
            </a:extLst>
          </p:cNvPr>
          <p:cNvSpPr txBox="1"/>
          <p:nvPr/>
        </p:nvSpPr>
        <p:spPr>
          <a:xfrm>
            <a:off x="4084924" y="6386199"/>
            <a:ext cx="4326826" cy="369332"/>
          </a:xfrm>
          <a:prstGeom prst="rect">
            <a:avLst/>
          </a:prstGeom>
          <a:noFill/>
        </p:spPr>
        <p:txBody>
          <a:bodyPr wrap="none" rtlCol="0">
            <a:spAutoFit/>
            <a:scene3d>
              <a:camera prst="orthographicFront"/>
              <a:lightRig rig="soft" dir="t">
                <a:rot lat="0" lon="0" rev="15600000"/>
              </a:lightRig>
            </a:scene3d>
            <a:sp3d extrusionH="57150" prstMaterial="softEdge">
              <a:bevelT w="25400" h="38100"/>
            </a:sp3d>
          </a:bodyPr>
          <a:lstStyle/>
          <a:p>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I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am</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Helios</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Elite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Soldier</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of the Digital</a:t>
            </a:r>
          </a:p>
        </p:txBody>
      </p:sp>
      <p:sp>
        <p:nvSpPr>
          <p:cNvPr id="27" name="Shape 12"/>
          <p:cNvSpPr/>
          <p:nvPr/>
        </p:nvSpPr>
        <p:spPr>
          <a:xfrm>
            <a:off x="6492240" y="1828800"/>
            <a:ext cx="2468880" cy="4023360"/>
          </a:xfrm>
          <a:prstGeom prst="roundRect">
            <a:avLst>
              <a:gd name="adj" fmla="val 3704"/>
            </a:avLst>
          </a:prstGeom>
          <a:solidFill>
            <a:srgbClr val="1B1E42"/>
          </a:solidFill>
          <a:ln/>
        </p:spPr>
      </p:sp>
      <p:sp>
        <p:nvSpPr>
          <p:cNvPr id="28" name="Shape 13"/>
          <p:cNvSpPr/>
          <p:nvPr/>
        </p:nvSpPr>
        <p:spPr>
          <a:xfrm>
            <a:off x="7360920" y="2148840"/>
            <a:ext cx="731520" cy="731520"/>
          </a:xfrm>
          <a:prstGeom prst="ellipse">
            <a:avLst/>
          </a:prstGeom>
          <a:solidFill>
            <a:srgbClr val="F5A623"/>
          </a:solidFill>
          <a:ln/>
        </p:spPr>
      </p:sp>
      <p:sp>
        <p:nvSpPr>
          <p:cNvPr id="29" name="Text 14"/>
          <p:cNvSpPr/>
          <p:nvPr/>
        </p:nvSpPr>
        <p:spPr>
          <a:xfrm>
            <a:off x="7360920" y="2148840"/>
            <a:ext cx="731520" cy="731520"/>
          </a:xfrm>
          <a:prstGeom prst="rect">
            <a:avLst/>
          </a:prstGeom>
          <a:noFill/>
          <a:ln/>
        </p:spPr>
        <p:txBody>
          <a:bodyPr wrap="square" lIns="0" tIns="0" rIns="0" bIns="0" rtlCol="0" anchor="ctr"/>
          <a:lstStyle/>
          <a:p>
            <a:pPr marL="0" indent="0" algn="ctr">
              <a:buNone/>
            </a:pPr>
            <a:r>
              <a:rPr lang="en-US" sz="2600" b="1" dirty="0">
                <a:solidFill>
                  <a:srgbClr val="0F1230"/>
                </a:solidFill>
                <a:latin typeface="Cambria" pitchFamily="34" charset="0"/>
                <a:ea typeface="Cambria" pitchFamily="34" charset="-122"/>
                <a:cs typeface="Cambria" pitchFamily="34" charset="-120"/>
              </a:rPr>
              <a:t>3</a:t>
            </a:r>
            <a:endParaRPr lang="en-US" sz="2600" dirty="0"/>
          </a:p>
        </p:txBody>
      </p:sp>
      <p:sp>
        <p:nvSpPr>
          <p:cNvPr id="30" name="Text 15"/>
          <p:cNvSpPr/>
          <p:nvPr/>
        </p:nvSpPr>
        <p:spPr>
          <a:xfrm>
            <a:off x="6629400" y="3063240"/>
            <a:ext cx="2194560" cy="45720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Supervisé</a:t>
            </a:r>
            <a:endParaRPr lang="en-US" sz="1500" dirty="0"/>
          </a:p>
        </p:txBody>
      </p:sp>
      <p:sp>
        <p:nvSpPr>
          <p:cNvPr id="31" name="Text 16"/>
          <p:cNvSpPr/>
          <p:nvPr/>
        </p:nvSpPr>
        <p:spPr>
          <a:xfrm>
            <a:off x="6675120" y="3566160"/>
            <a:ext cx="2103120" cy="2103120"/>
          </a:xfrm>
          <a:prstGeom prst="rect">
            <a:avLst/>
          </a:prstGeom>
          <a:noFill/>
          <a:ln/>
        </p:spPr>
        <p:txBody>
          <a:bodyPr wrap="square" lIns="0" tIns="0" rIns="0" bIns="0" rtlCol="0" anchor="ctr"/>
          <a:lstStyle/>
          <a:p>
            <a:pPr marL="0" indent="0" algn="ctr">
              <a:buNone/>
            </a:pPr>
            <a:r>
              <a:rPr lang="en-US" sz="1400" dirty="0">
                <a:solidFill>
                  <a:srgbClr val="C7C9E6"/>
                </a:solidFill>
                <a:latin typeface="Calibri" pitchFamily="34" charset="0"/>
                <a:ea typeface="Calibri" pitchFamily="34" charset="-122"/>
                <a:cs typeface="Calibri" pitchFamily="34" charset="-120"/>
              </a:rPr>
              <a:t>L'IA décide, l'humain peut intervenir avant exécution ("human in the loop")</a:t>
            </a:r>
            <a:endParaRPr lang="en-US" sz="1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3" name="Text 1"/>
          <p:cNvSpPr/>
          <p:nvPr/>
        </p:nvSpPr>
        <p:spPr>
          <a:xfrm>
            <a:off x="1484440" y="1717905"/>
            <a:ext cx="10058400" cy="1280160"/>
          </a:xfrm>
          <a:prstGeom prst="rect">
            <a:avLst/>
          </a:prstGeom>
          <a:noFill/>
          <a:ln/>
        </p:spPr>
        <p:txBody>
          <a:bodyPr wrap="square" lIns="0" tIns="0" rIns="0" bIns="0" rtlCol="0" anchor="ctr"/>
          <a:lstStyle/>
          <a:p>
            <a:pPr marL="0" indent="0">
              <a:buNone/>
            </a:pPr>
            <a:r>
              <a:rPr lang="en-US" sz="3600" b="1" dirty="0">
                <a:solidFill>
                  <a:srgbClr val="002060"/>
                </a:solidFill>
                <a:latin typeface="Cambria" pitchFamily="34" charset="0"/>
                <a:ea typeface="Cambria" pitchFamily="34" charset="-122"/>
                <a:cs typeface="Cambria" pitchFamily="34" charset="-120"/>
              </a:rPr>
              <a:t>4 décisions. 4 votes. À vous de trancher.</a:t>
            </a:r>
            <a:endParaRPr lang="en-US" sz="3600" dirty="0">
              <a:solidFill>
                <a:srgbClr val="002060"/>
              </a:solidFill>
            </a:endParaRPr>
          </a:p>
        </p:txBody>
      </p:sp>
      <p:sp>
        <p:nvSpPr>
          <p:cNvPr id="4" name="Text 2"/>
          <p:cNvSpPr/>
          <p:nvPr/>
        </p:nvSpPr>
        <p:spPr>
          <a:xfrm>
            <a:off x="2398840" y="3355070"/>
            <a:ext cx="9144000" cy="1188720"/>
          </a:xfrm>
          <a:prstGeom prst="rect">
            <a:avLst/>
          </a:prstGeom>
          <a:noFill/>
          <a:ln/>
        </p:spPr>
        <p:txBody>
          <a:bodyPr wrap="square" lIns="0" tIns="0" rIns="0" bIns="0" rtlCol="0" anchor="ctr"/>
          <a:lstStyle/>
          <a:p>
            <a:pPr marL="0" indent="0">
              <a:buNone/>
            </a:pPr>
            <a:r>
              <a:rPr lang="en-US" sz="2000" dirty="0">
                <a:latin typeface="Calibri" pitchFamily="34" charset="0"/>
                <a:ea typeface="Calibri" pitchFamily="34" charset="-122"/>
                <a:cs typeface="Calibri" pitchFamily="34" charset="-120"/>
              </a:rPr>
              <a:t>Pour chacun des quatre cas suivants, vous serez invités à voter en direct : accepteriez-vous qu'une IA prenne seule cette décision ? Nous confronterons ensuite votre vote à des cas réels, chiffrés et documentés.</a:t>
            </a:r>
            <a:endParaRPr lang="en-US" sz="2000" dirty="0"/>
          </a:p>
        </p:txBody>
      </p:sp>
      <p:sp>
        <p:nvSpPr>
          <p:cNvPr id="5" name="Text 3"/>
          <p:cNvSpPr/>
          <p:nvPr/>
        </p:nvSpPr>
        <p:spPr>
          <a:xfrm>
            <a:off x="11365992" y="6400800"/>
            <a:ext cx="548640" cy="320040"/>
          </a:xfrm>
          <a:prstGeom prst="rect">
            <a:avLst/>
          </a:prstGeom>
          <a:noFill/>
          <a:ln/>
        </p:spPr>
        <p:txBody>
          <a:bodyPr wrap="square" rtlCol="0" anchor="ctr"/>
          <a:lstStyle/>
          <a:p>
            <a:pPr marL="0" indent="0" algn="r">
              <a:buNone/>
            </a:pPr>
            <a:r>
              <a:rPr lang="en-US" sz="1000" dirty="0">
                <a:solidFill>
                  <a:srgbClr val="8A8DB0"/>
                </a:solidFill>
                <a:latin typeface="Calibri" pitchFamily="34" charset="0"/>
                <a:ea typeface="Calibri" pitchFamily="34" charset="-122"/>
                <a:cs typeface="Calibri" pitchFamily="34" charset="-120"/>
              </a:rPr>
              <a:t>10</a:t>
            </a:r>
            <a:endParaRPr lang="en-US" sz="1000" dirty="0"/>
          </a:p>
        </p:txBody>
      </p:sp>
      <p:sp>
        <p:nvSpPr>
          <p:cNvPr id="6" name="ZoneTexte 5">
            <a:extLst>
              <a:ext uri="{FF2B5EF4-FFF2-40B4-BE49-F238E27FC236}">
                <a16:creationId xmlns:a16="http://schemas.microsoft.com/office/drawing/2014/main" id="{0B9352D6-4E0B-AC38-D13A-DAA5F9ECB9C8}"/>
              </a:ext>
            </a:extLst>
          </p:cNvPr>
          <p:cNvSpPr txBox="1"/>
          <p:nvPr/>
        </p:nvSpPr>
        <p:spPr>
          <a:xfrm>
            <a:off x="4084924" y="6386199"/>
            <a:ext cx="4326826" cy="369332"/>
          </a:xfrm>
          <a:prstGeom prst="rect">
            <a:avLst/>
          </a:prstGeom>
          <a:noFill/>
        </p:spPr>
        <p:txBody>
          <a:bodyPr wrap="none" rtlCol="0">
            <a:spAutoFit/>
            <a:scene3d>
              <a:camera prst="orthographicFront"/>
              <a:lightRig rig="soft" dir="t">
                <a:rot lat="0" lon="0" rev="15600000"/>
              </a:lightRig>
            </a:scene3d>
            <a:sp3d extrusionH="57150" prstMaterial="softEdge">
              <a:bevelT w="25400" h="38100"/>
            </a:sp3d>
          </a:bodyPr>
          <a:lstStyle/>
          <a:p>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I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am</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Helios</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Elite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Soldier</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of the Digital</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3" name="Text 1"/>
          <p:cNvSpPr/>
          <p:nvPr/>
        </p:nvSpPr>
        <p:spPr>
          <a:xfrm>
            <a:off x="822960" y="1828800"/>
            <a:ext cx="5486400" cy="320040"/>
          </a:xfrm>
          <a:prstGeom prst="rect">
            <a:avLst/>
          </a:prstGeom>
          <a:noFill/>
          <a:ln/>
        </p:spPr>
        <p:txBody>
          <a:bodyPr wrap="square" lIns="0" tIns="0" rIns="0" bIns="0" rtlCol="0" anchor="ctr"/>
          <a:lstStyle/>
          <a:p>
            <a:pPr marL="0" indent="0">
              <a:buNone/>
            </a:pPr>
            <a:r>
              <a:rPr lang="en-US" sz="1400" b="1" kern="0" spc="200" dirty="0">
                <a:solidFill>
                  <a:srgbClr val="00D2B4"/>
                </a:solidFill>
                <a:latin typeface="Calibri" pitchFamily="34" charset="0"/>
                <a:ea typeface="Calibri" pitchFamily="34" charset="-122"/>
                <a:cs typeface="Calibri" pitchFamily="34" charset="-120"/>
              </a:rPr>
              <a:t>CAS 1 / 4</a:t>
            </a:r>
            <a:endParaRPr lang="en-US" sz="1400" dirty="0"/>
          </a:p>
        </p:txBody>
      </p:sp>
      <p:sp>
        <p:nvSpPr>
          <p:cNvPr id="4" name="Text 2"/>
          <p:cNvSpPr/>
          <p:nvPr/>
        </p:nvSpPr>
        <p:spPr>
          <a:xfrm>
            <a:off x="777240" y="2240280"/>
            <a:ext cx="10058400" cy="1188720"/>
          </a:xfrm>
          <a:prstGeom prst="rect">
            <a:avLst/>
          </a:prstGeom>
          <a:noFill/>
          <a:ln/>
        </p:spPr>
        <p:txBody>
          <a:bodyPr wrap="square" lIns="0" tIns="0" rIns="0" bIns="0" rtlCol="0" anchor="ctr"/>
          <a:lstStyle/>
          <a:p>
            <a:pPr marL="0" indent="0">
              <a:buNone/>
            </a:pPr>
            <a:r>
              <a:rPr lang="en-US" sz="4600" b="1" dirty="0">
                <a:latin typeface="Cambria" pitchFamily="34" charset="0"/>
                <a:ea typeface="Cambria" pitchFamily="34" charset="-122"/>
                <a:cs typeface="Cambria" pitchFamily="34" charset="-120"/>
              </a:rPr>
              <a:t>Recruter</a:t>
            </a:r>
            <a:endParaRPr lang="en-US" sz="4600" dirty="0"/>
          </a:p>
        </p:txBody>
      </p:sp>
      <p:sp>
        <p:nvSpPr>
          <p:cNvPr id="5" name="Text 3"/>
          <p:cNvSpPr/>
          <p:nvPr/>
        </p:nvSpPr>
        <p:spPr>
          <a:xfrm>
            <a:off x="822960" y="3337560"/>
            <a:ext cx="8686800" cy="640080"/>
          </a:xfrm>
          <a:prstGeom prst="rect">
            <a:avLst/>
          </a:prstGeom>
          <a:noFill/>
          <a:ln/>
        </p:spPr>
        <p:txBody>
          <a:bodyPr wrap="square" lIns="0" tIns="0" rIns="0" bIns="0" rtlCol="0" anchor="ctr"/>
          <a:lstStyle/>
          <a:p>
            <a:pPr marL="0" indent="0">
              <a:buNone/>
            </a:pPr>
            <a:r>
              <a:rPr lang="en-US" sz="1600" i="1" dirty="0">
                <a:latin typeface="Calibri" pitchFamily="34" charset="0"/>
                <a:ea typeface="Calibri" pitchFamily="34" charset="-122"/>
                <a:cs typeface="Calibri" pitchFamily="34" charset="-120"/>
              </a:rPr>
              <a:t>L'IA peut-elle choisir qui rejoint l'entreprise ?</a:t>
            </a:r>
            <a:endParaRPr lang="en-US" sz="1600" dirty="0"/>
          </a:p>
        </p:txBody>
      </p:sp>
      <p:sp>
        <p:nvSpPr>
          <p:cNvPr id="6" name="Shape 4"/>
          <p:cNvSpPr/>
          <p:nvPr/>
        </p:nvSpPr>
        <p:spPr>
          <a:xfrm>
            <a:off x="822960" y="4206240"/>
            <a:ext cx="7772400" cy="822960"/>
          </a:xfrm>
          <a:prstGeom prst="roundRect">
            <a:avLst>
              <a:gd name="adj" fmla="val 11111"/>
            </a:avLst>
          </a:prstGeom>
          <a:solidFill>
            <a:srgbClr val="1B1E42"/>
          </a:solidFill>
          <a:ln w="12700">
            <a:solidFill>
              <a:srgbClr val="4B3FC0"/>
            </a:solidFill>
            <a:prstDash val="solid"/>
          </a:ln>
        </p:spPr>
      </p:sp>
      <p:sp>
        <p:nvSpPr>
          <p:cNvPr id="7" name="Text 5"/>
          <p:cNvSpPr/>
          <p:nvPr/>
        </p:nvSpPr>
        <p:spPr>
          <a:xfrm>
            <a:off x="1051560" y="4206240"/>
            <a:ext cx="7406640" cy="82296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En vous : accepteriez-vous qu'une IA recrute ?</a:t>
            </a:r>
            <a:endParaRPr lang="en-US" sz="1400" dirty="0"/>
          </a:p>
        </p:txBody>
      </p:sp>
      <p:sp>
        <p:nvSpPr>
          <p:cNvPr id="8" name="ZoneTexte 7">
            <a:extLst>
              <a:ext uri="{FF2B5EF4-FFF2-40B4-BE49-F238E27FC236}">
                <a16:creationId xmlns:a16="http://schemas.microsoft.com/office/drawing/2014/main" id="{0B9352D6-4E0B-AC38-D13A-DAA5F9ECB9C8}"/>
              </a:ext>
            </a:extLst>
          </p:cNvPr>
          <p:cNvSpPr txBox="1"/>
          <p:nvPr/>
        </p:nvSpPr>
        <p:spPr>
          <a:xfrm>
            <a:off x="4084924" y="6386199"/>
            <a:ext cx="4326826" cy="369332"/>
          </a:xfrm>
          <a:prstGeom prst="rect">
            <a:avLst/>
          </a:prstGeom>
          <a:noFill/>
        </p:spPr>
        <p:txBody>
          <a:bodyPr wrap="none" rtlCol="0">
            <a:spAutoFit/>
            <a:scene3d>
              <a:camera prst="orthographicFront"/>
              <a:lightRig rig="soft" dir="t">
                <a:rot lat="0" lon="0" rev="15600000"/>
              </a:lightRig>
            </a:scene3d>
            <a:sp3d extrusionH="57150" prstMaterial="softEdge">
              <a:bevelT w="25400" h="38100"/>
            </a:sp3d>
          </a:bodyPr>
          <a:lstStyle/>
          <a:p>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I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am</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Helios</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Elite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Soldier</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of the Digital</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4B3FC0"/>
          </a:solidFill>
          <a:ln/>
        </p:spPr>
      </p:sp>
      <p:sp>
        <p:nvSpPr>
          <p:cNvPr id="3" name="Text 1"/>
          <p:cNvSpPr/>
          <p:nvPr/>
        </p:nvSpPr>
        <p:spPr>
          <a:xfrm>
            <a:off x="822960" y="548640"/>
            <a:ext cx="5486400" cy="320040"/>
          </a:xfrm>
          <a:prstGeom prst="rect">
            <a:avLst/>
          </a:prstGeom>
          <a:noFill/>
          <a:ln/>
        </p:spPr>
        <p:txBody>
          <a:bodyPr wrap="square" lIns="0" tIns="0" rIns="0" bIns="0" rtlCol="0" anchor="ctr"/>
          <a:lstStyle/>
          <a:p>
            <a:pPr marL="0" indent="0">
              <a:buNone/>
            </a:pPr>
            <a:r>
              <a:rPr lang="en-US" sz="1200" b="1" kern="0" spc="200" dirty="0">
                <a:solidFill>
                  <a:srgbClr val="00D2B4"/>
                </a:solidFill>
                <a:latin typeface="Calibri" pitchFamily="34" charset="0"/>
                <a:ea typeface="Calibri" pitchFamily="34" charset="-122"/>
                <a:cs typeface="Calibri" pitchFamily="34" charset="-120"/>
              </a:rPr>
              <a:t>SONDAGE EN DIRECT — QUESTION 1</a:t>
            </a:r>
            <a:endParaRPr lang="en-US" sz="1200" dirty="0"/>
          </a:p>
        </p:txBody>
      </p:sp>
      <p:sp>
        <p:nvSpPr>
          <p:cNvPr id="4" name="Text 2"/>
          <p:cNvSpPr/>
          <p:nvPr/>
        </p:nvSpPr>
        <p:spPr>
          <a:xfrm>
            <a:off x="822960" y="960120"/>
            <a:ext cx="10515600" cy="1188720"/>
          </a:xfrm>
          <a:prstGeom prst="rect">
            <a:avLst/>
          </a:prstGeom>
          <a:noFill/>
          <a:ln/>
        </p:spPr>
        <p:txBody>
          <a:bodyPr wrap="square" lIns="0" tIns="0" rIns="0" bIns="0" rtlCol="0" anchor="ctr"/>
          <a:lstStyle/>
          <a:p>
            <a:pPr marL="0" indent="0">
              <a:buNone/>
            </a:pPr>
            <a:r>
              <a:rPr lang="en-US" sz="3000" b="1" dirty="0">
                <a:solidFill>
                  <a:srgbClr val="FFFFFF"/>
                </a:solidFill>
                <a:latin typeface="Cambria" pitchFamily="34" charset="0"/>
                <a:ea typeface="Cambria" pitchFamily="34" charset="-122"/>
                <a:cs typeface="Cambria" pitchFamily="34" charset="-120"/>
              </a:rPr>
              <a:t>Accepteriez-vous qu'une IA recrute, seule, un candidat ?</a:t>
            </a:r>
            <a:endParaRPr lang="en-US" sz="3000" dirty="0"/>
          </a:p>
        </p:txBody>
      </p:sp>
      <p:sp>
        <p:nvSpPr>
          <p:cNvPr id="5" name="Shape 3"/>
          <p:cNvSpPr/>
          <p:nvPr/>
        </p:nvSpPr>
        <p:spPr>
          <a:xfrm>
            <a:off x="822960" y="2560320"/>
            <a:ext cx="2514600" cy="3017520"/>
          </a:xfrm>
          <a:prstGeom prst="roundRect">
            <a:avLst>
              <a:gd name="adj" fmla="val 3636"/>
            </a:avLst>
          </a:prstGeom>
          <a:solidFill>
            <a:srgbClr val="3A2FAE"/>
          </a:solidFill>
          <a:ln/>
        </p:spPr>
      </p:sp>
      <p:sp>
        <p:nvSpPr>
          <p:cNvPr id="6" name="Shape 4"/>
          <p:cNvSpPr/>
          <p:nvPr/>
        </p:nvSpPr>
        <p:spPr>
          <a:xfrm>
            <a:off x="1760220" y="2880360"/>
            <a:ext cx="640080" cy="640080"/>
          </a:xfrm>
          <a:prstGeom prst="ellipse">
            <a:avLst/>
          </a:prstGeom>
          <a:solidFill>
            <a:srgbClr val="00D2B4"/>
          </a:solidFill>
          <a:ln/>
        </p:spPr>
      </p:sp>
      <p:sp>
        <p:nvSpPr>
          <p:cNvPr id="7" name="Text 5"/>
          <p:cNvSpPr/>
          <p:nvPr/>
        </p:nvSpPr>
        <p:spPr>
          <a:xfrm>
            <a:off x="1760220" y="2880360"/>
            <a:ext cx="640080" cy="640080"/>
          </a:xfrm>
          <a:prstGeom prst="rect">
            <a:avLst/>
          </a:prstGeom>
          <a:noFill/>
          <a:ln/>
        </p:spPr>
        <p:txBody>
          <a:bodyPr wrap="square" lIns="0" tIns="0" rIns="0" bIns="0" rtlCol="0" anchor="ctr"/>
          <a:lstStyle/>
          <a:p>
            <a:pPr marL="0" indent="0" algn="ctr">
              <a:buNone/>
            </a:pPr>
            <a:r>
              <a:rPr lang="en-US" sz="2400" b="1" dirty="0">
                <a:solidFill>
                  <a:srgbClr val="0F1230"/>
                </a:solidFill>
                <a:latin typeface="Cambria" pitchFamily="34" charset="0"/>
                <a:ea typeface="Cambria" pitchFamily="34" charset="-122"/>
                <a:cs typeface="Cambria" pitchFamily="34" charset="-120"/>
              </a:rPr>
              <a:t>A</a:t>
            </a:r>
            <a:endParaRPr lang="en-US" sz="2400" dirty="0"/>
          </a:p>
        </p:txBody>
      </p:sp>
      <p:sp>
        <p:nvSpPr>
          <p:cNvPr id="8" name="Text 6"/>
          <p:cNvSpPr/>
          <p:nvPr/>
        </p:nvSpPr>
        <p:spPr>
          <a:xfrm>
            <a:off x="960120" y="3703320"/>
            <a:ext cx="2240280" cy="1737360"/>
          </a:xfrm>
          <a:prstGeom prst="rect">
            <a:avLst/>
          </a:prstGeom>
          <a:noFill/>
          <a:ln/>
        </p:spPr>
        <p:txBody>
          <a:bodyPr wrap="square" lIns="0" tIns="0" rIns="0" bIns="0" rtlCol="0" anchor="t"/>
          <a:lstStyle/>
          <a:p>
            <a:pPr marL="0" indent="0" algn="ctr">
              <a:buNone/>
            </a:pPr>
            <a:r>
              <a:rPr lang="en-US" sz="1450" b="1" dirty="0">
                <a:solidFill>
                  <a:srgbClr val="FFFFFF"/>
                </a:solidFill>
                <a:latin typeface="Calibri" pitchFamily="34" charset="0"/>
                <a:ea typeface="Calibri" pitchFamily="34" charset="-122"/>
                <a:cs typeface="Calibri" pitchFamily="34" charset="-120"/>
              </a:rPr>
              <a:t>Oui, totalement</a:t>
            </a:r>
            <a:endParaRPr lang="en-US" sz="1450" dirty="0"/>
          </a:p>
        </p:txBody>
      </p:sp>
      <p:sp>
        <p:nvSpPr>
          <p:cNvPr id="9" name="Shape 7"/>
          <p:cNvSpPr/>
          <p:nvPr/>
        </p:nvSpPr>
        <p:spPr>
          <a:xfrm>
            <a:off x="3611880" y="2560320"/>
            <a:ext cx="2514600" cy="3017520"/>
          </a:xfrm>
          <a:prstGeom prst="roundRect">
            <a:avLst>
              <a:gd name="adj" fmla="val 3636"/>
            </a:avLst>
          </a:prstGeom>
          <a:solidFill>
            <a:srgbClr val="3A2FAE"/>
          </a:solidFill>
          <a:ln/>
        </p:spPr>
      </p:sp>
      <p:sp>
        <p:nvSpPr>
          <p:cNvPr id="10" name="Shape 8"/>
          <p:cNvSpPr/>
          <p:nvPr/>
        </p:nvSpPr>
        <p:spPr>
          <a:xfrm>
            <a:off x="4549140" y="2880360"/>
            <a:ext cx="640080" cy="640080"/>
          </a:xfrm>
          <a:prstGeom prst="ellipse">
            <a:avLst/>
          </a:prstGeom>
          <a:solidFill>
            <a:srgbClr val="F5A623"/>
          </a:solidFill>
          <a:ln/>
        </p:spPr>
      </p:sp>
      <p:sp>
        <p:nvSpPr>
          <p:cNvPr id="11" name="Text 9"/>
          <p:cNvSpPr/>
          <p:nvPr/>
        </p:nvSpPr>
        <p:spPr>
          <a:xfrm>
            <a:off x="4549140" y="2880360"/>
            <a:ext cx="640080" cy="640080"/>
          </a:xfrm>
          <a:prstGeom prst="rect">
            <a:avLst/>
          </a:prstGeom>
          <a:noFill/>
          <a:ln/>
        </p:spPr>
        <p:txBody>
          <a:bodyPr wrap="square" lIns="0" tIns="0" rIns="0" bIns="0" rtlCol="0" anchor="ctr"/>
          <a:lstStyle/>
          <a:p>
            <a:pPr marL="0" indent="0" algn="ctr">
              <a:buNone/>
            </a:pPr>
            <a:r>
              <a:rPr lang="en-US" sz="2400" b="1" dirty="0">
                <a:solidFill>
                  <a:srgbClr val="0F1230"/>
                </a:solidFill>
                <a:latin typeface="Cambria" pitchFamily="34" charset="0"/>
                <a:ea typeface="Cambria" pitchFamily="34" charset="-122"/>
                <a:cs typeface="Cambria" pitchFamily="34" charset="-120"/>
              </a:rPr>
              <a:t>B</a:t>
            </a:r>
            <a:endParaRPr lang="en-US" sz="2400" dirty="0"/>
          </a:p>
        </p:txBody>
      </p:sp>
      <p:sp>
        <p:nvSpPr>
          <p:cNvPr id="12" name="Text 10"/>
          <p:cNvSpPr/>
          <p:nvPr/>
        </p:nvSpPr>
        <p:spPr>
          <a:xfrm>
            <a:off x="3749040" y="3703320"/>
            <a:ext cx="2240280" cy="1737360"/>
          </a:xfrm>
          <a:prstGeom prst="rect">
            <a:avLst/>
          </a:prstGeom>
          <a:noFill/>
          <a:ln/>
        </p:spPr>
        <p:txBody>
          <a:bodyPr wrap="square" lIns="0" tIns="0" rIns="0" bIns="0" rtlCol="0" anchor="t"/>
          <a:lstStyle/>
          <a:p>
            <a:pPr marL="0" indent="0" algn="ctr">
              <a:buNone/>
            </a:pPr>
            <a:r>
              <a:rPr lang="en-US" sz="1450" b="1" dirty="0">
                <a:solidFill>
                  <a:srgbClr val="FFFFFF"/>
                </a:solidFill>
                <a:latin typeface="Calibri" pitchFamily="34" charset="0"/>
                <a:ea typeface="Calibri" pitchFamily="34" charset="-122"/>
                <a:cs typeface="Calibri" pitchFamily="34" charset="-120"/>
              </a:rPr>
              <a:t>Oui, sous contrôle humain</a:t>
            </a:r>
            <a:endParaRPr lang="en-US" sz="1450" dirty="0"/>
          </a:p>
        </p:txBody>
      </p:sp>
      <p:sp>
        <p:nvSpPr>
          <p:cNvPr id="13" name="Shape 11"/>
          <p:cNvSpPr/>
          <p:nvPr/>
        </p:nvSpPr>
        <p:spPr>
          <a:xfrm>
            <a:off x="6400800" y="2560320"/>
            <a:ext cx="2514600" cy="3017520"/>
          </a:xfrm>
          <a:prstGeom prst="roundRect">
            <a:avLst>
              <a:gd name="adj" fmla="val 3636"/>
            </a:avLst>
          </a:prstGeom>
          <a:solidFill>
            <a:srgbClr val="3A2FAE"/>
          </a:solidFill>
          <a:ln/>
        </p:spPr>
      </p:sp>
      <p:sp>
        <p:nvSpPr>
          <p:cNvPr id="14" name="Shape 12"/>
          <p:cNvSpPr/>
          <p:nvPr/>
        </p:nvSpPr>
        <p:spPr>
          <a:xfrm>
            <a:off x="7338060" y="2880360"/>
            <a:ext cx="640080" cy="640080"/>
          </a:xfrm>
          <a:prstGeom prst="ellipse">
            <a:avLst/>
          </a:prstGeom>
          <a:solidFill>
            <a:srgbClr val="9B8CFF"/>
          </a:solidFill>
          <a:ln/>
        </p:spPr>
      </p:sp>
      <p:sp>
        <p:nvSpPr>
          <p:cNvPr id="15" name="Text 13"/>
          <p:cNvSpPr/>
          <p:nvPr/>
        </p:nvSpPr>
        <p:spPr>
          <a:xfrm>
            <a:off x="7338060" y="2880360"/>
            <a:ext cx="640080" cy="640080"/>
          </a:xfrm>
          <a:prstGeom prst="rect">
            <a:avLst/>
          </a:prstGeom>
          <a:noFill/>
          <a:ln/>
        </p:spPr>
        <p:txBody>
          <a:bodyPr wrap="square" lIns="0" tIns="0" rIns="0" bIns="0" rtlCol="0" anchor="ctr"/>
          <a:lstStyle/>
          <a:p>
            <a:pPr marL="0" indent="0" algn="ctr">
              <a:buNone/>
            </a:pPr>
            <a:r>
              <a:rPr lang="en-US" sz="2400" b="1" dirty="0">
                <a:solidFill>
                  <a:srgbClr val="0F1230"/>
                </a:solidFill>
                <a:latin typeface="Cambria" pitchFamily="34" charset="0"/>
                <a:ea typeface="Cambria" pitchFamily="34" charset="-122"/>
                <a:cs typeface="Cambria" pitchFamily="34" charset="-120"/>
              </a:rPr>
              <a:t>C</a:t>
            </a:r>
            <a:endParaRPr lang="en-US" sz="2400" dirty="0"/>
          </a:p>
        </p:txBody>
      </p:sp>
      <p:sp>
        <p:nvSpPr>
          <p:cNvPr id="16" name="Text 14"/>
          <p:cNvSpPr/>
          <p:nvPr/>
        </p:nvSpPr>
        <p:spPr>
          <a:xfrm>
            <a:off x="6537960" y="3703320"/>
            <a:ext cx="2240280" cy="1737360"/>
          </a:xfrm>
          <a:prstGeom prst="rect">
            <a:avLst/>
          </a:prstGeom>
          <a:noFill/>
          <a:ln/>
        </p:spPr>
        <p:txBody>
          <a:bodyPr wrap="square" lIns="0" tIns="0" rIns="0" bIns="0" rtlCol="0" anchor="t"/>
          <a:lstStyle/>
          <a:p>
            <a:pPr marL="0" indent="0" algn="ctr">
              <a:buNone/>
            </a:pPr>
            <a:r>
              <a:rPr lang="en-US" sz="1450" b="1" dirty="0">
                <a:solidFill>
                  <a:srgbClr val="FFFFFF"/>
                </a:solidFill>
                <a:latin typeface="Calibri" pitchFamily="34" charset="0"/>
                <a:ea typeface="Calibri" pitchFamily="34" charset="-122"/>
                <a:cs typeface="Calibri" pitchFamily="34" charset="-120"/>
              </a:rPr>
              <a:t>Non, jamais sans validation</a:t>
            </a:r>
            <a:endParaRPr lang="en-US" sz="1450" dirty="0"/>
          </a:p>
        </p:txBody>
      </p:sp>
      <p:sp>
        <p:nvSpPr>
          <p:cNvPr id="17" name="Shape 15"/>
          <p:cNvSpPr/>
          <p:nvPr/>
        </p:nvSpPr>
        <p:spPr>
          <a:xfrm>
            <a:off x="9189720" y="2560320"/>
            <a:ext cx="2514600" cy="3017520"/>
          </a:xfrm>
          <a:prstGeom prst="roundRect">
            <a:avLst>
              <a:gd name="adj" fmla="val 3636"/>
            </a:avLst>
          </a:prstGeom>
          <a:solidFill>
            <a:srgbClr val="3A2FAE"/>
          </a:solidFill>
          <a:ln/>
        </p:spPr>
      </p:sp>
      <p:sp>
        <p:nvSpPr>
          <p:cNvPr id="18" name="Shape 16"/>
          <p:cNvSpPr/>
          <p:nvPr/>
        </p:nvSpPr>
        <p:spPr>
          <a:xfrm>
            <a:off x="10126980" y="2880360"/>
            <a:ext cx="640080" cy="640080"/>
          </a:xfrm>
          <a:prstGeom prst="ellipse">
            <a:avLst/>
          </a:prstGeom>
          <a:solidFill>
            <a:srgbClr val="E5484D"/>
          </a:solidFill>
          <a:ln/>
        </p:spPr>
      </p:sp>
      <p:sp>
        <p:nvSpPr>
          <p:cNvPr id="19" name="Text 17"/>
          <p:cNvSpPr/>
          <p:nvPr/>
        </p:nvSpPr>
        <p:spPr>
          <a:xfrm>
            <a:off x="10126980" y="2880360"/>
            <a:ext cx="640080" cy="640080"/>
          </a:xfrm>
          <a:prstGeom prst="rect">
            <a:avLst/>
          </a:prstGeom>
          <a:noFill/>
          <a:ln/>
        </p:spPr>
        <p:txBody>
          <a:bodyPr wrap="square" lIns="0" tIns="0" rIns="0" bIns="0" rtlCol="0" anchor="ctr"/>
          <a:lstStyle/>
          <a:p>
            <a:pPr marL="0" indent="0" algn="ctr">
              <a:buNone/>
            </a:pPr>
            <a:r>
              <a:rPr lang="en-US" sz="2400" b="1" dirty="0">
                <a:solidFill>
                  <a:srgbClr val="0F1230"/>
                </a:solidFill>
                <a:latin typeface="Cambria" pitchFamily="34" charset="0"/>
                <a:ea typeface="Cambria" pitchFamily="34" charset="-122"/>
                <a:cs typeface="Cambria" pitchFamily="34" charset="-120"/>
              </a:rPr>
              <a:t>D</a:t>
            </a:r>
            <a:endParaRPr lang="en-US" sz="2400" dirty="0"/>
          </a:p>
        </p:txBody>
      </p:sp>
      <p:sp>
        <p:nvSpPr>
          <p:cNvPr id="20" name="Text 18"/>
          <p:cNvSpPr/>
          <p:nvPr/>
        </p:nvSpPr>
        <p:spPr>
          <a:xfrm>
            <a:off x="9326880" y="3703320"/>
            <a:ext cx="2240280" cy="1737360"/>
          </a:xfrm>
          <a:prstGeom prst="rect">
            <a:avLst/>
          </a:prstGeom>
          <a:noFill/>
          <a:ln/>
        </p:spPr>
        <p:txBody>
          <a:bodyPr wrap="square" lIns="0" tIns="0" rIns="0" bIns="0" rtlCol="0" anchor="t"/>
          <a:lstStyle/>
          <a:p>
            <a:pPr marL="0" indent="0" algn="ctr">
              <a:buNone/>
            </a:pPr>
            <a:r>
              <a:rPr lang="en-US" sz="1450" b="1" dirty="0">
                <a:solidFill>
                  <a:srgbClr val="FFFFFF"/>
                </a:solidFill>
                <a:latin typeface="Calibri" pitchFamily="34" charset="0"/>
                <a:ea typeface="Calibri" pitchFamily="34" charset="-122"/>
                <a:cs typeface="Calibri" pitchFamily="34" charset="-120"/>
              </a:rPr>
              <a:t>Cela dépend du poste</a:t>
            </a:r>
            <a:endParaRPr lang="en-US" sz="1450" dirty="0"/>
          </a:p>
        </p:txBody>
      </p:sp>
      <p:sp>
        <p:nvSpPr>
          <p:cNvPr id="23" name="ZoneTexte 22">
            <a:extLst>
              <a:ext uri="{FF2B5EF4-FFF2-40B4-BE49-F238E27FC236}">
                <a16:creationId xmlns:a16="http://schemas.microsoft.com/office/drawing/2014/main" id="{0B9352D6-4E0B-AC38-D13A-DAA5F9ECB9C8}"/>
              </a:ext>
            </a:extLst>
          </p:cNvPr>
          <p:cNvSpPr txBox="1"/>
          <p:nvPr/>
        </p:nvSpPr>
        <p:spPr>
          <a:xfrm>
            <a:off x="4084924" y="6386199"/>
            <a:ext cx="4326826" cy="369332"/>
          </a:xfrm>
          <a:prstGeom prst="rect">
            <a:avLst/>
          </a:prstGeom>
          <a:noFill/>
        </p:spPr>
        <p:txBody>
          <a:bodyPr wrap="none" rtlCol="0">
            <a:spAutoFit/>
            <a:scene3d>
              <a:camera prst="orthographicFront"/>
              <a:lightRig rig="soft" dir="t">
                <a:rot lat="0" lon="0" rev="15600000"/>
              </a:lightRig>
            </a:scene3d>
            <a:sp3d extrusionH="57150" prstMaterial="softEdge">
              <a:bevelT w="25400" h="38100"/>
            </a:sp3d>
          </a:bodyPr>
          <a:lstStyle/>
          <a:p>
            <a:r>
              <a:rPr lang="fr-FR" b="1" i="1" dirty="0">
                <a:ln/>
                <a:solidFill>
                  <a:schemeClr val="bg1"/>
                </a:solidFill>
                <a:latin typeface="Arial" panose="020B0604020202020204" pitchFamily="34" charset="0"/>
                <a:ea typeface="Tahoma" panose="020B0604030504040204" pitchFamily="34" charset="0"/>
                <a:cs typeface="Arial" panose="020B0604020202020204" pitchFamily="34" charset="0"/>
              </a:rPr>
              <a:t>I </a:t>
            </a:r>
            <a:r>
              <a:rPr lang="fr-FR" b="1" i="1" dirty="0" err="1">
                <a:ln/>
                <a:solidFill>
                  <a:schemeClr val="bg1"/>
                </a:solidFill>
                <a:latin typeface="Arial" panose="020B0604020202020204" pitchFamily="34" charset="0"/>
                <a:ea typeface="Tahoma" panose="020B0604030504040204" pitchFamily="34" charset="0"/>
                <a:cs typeface="Arial" panose="020B0604020202020204" pitchFamily="34" charset="0"/>
              </a:rPr>
              <a:t>am</a:t>
            </a:r>
            <a:r>
              <a:rPr lang="fr-FR" b="1" i="1" dirty="0">
                <a:ln/>
                <a:solidFill>
                  <a:schemeClr val="bg1"/>
                </a:solidFill>
                <a:latin typeface="Arial" panose="020B0604020202020204" pitchFamily="34" charset="0"/>
                <a:ea typeface="Tahoma" panose="020B0604030504040204" pitchFamily="34" charset="0"/>
                <a:cs typeface="Arial" panose="020B0604020202020204" pitchFamily="34" charset="0"/>
              </a:rPr>
              <a:t> </a:t>
            </a:r>
            <a:r>
              <a:rPr lang="fr-FR" b="1" i="1" dirty="0" err="1">
                <a:ln/>
                <a:solidFill>
                  <a:schemeClr val="bg1"/>
                </a:solidFill>
                <a:latin typeface="Arial" panose="020B0604020202020204" pitchFamily="34" charset="0"/>
                <a:ea typeface="Tahoma" panose="020B0604030504040204" pitchFamily="34" charset="0"/>
                <a:cs typeface="Arial" panose="020B0604020202020204" pitchFamily="34" charset="0"/>
              </a:rPr>
              <a:t>Helios</a:t>
            </a:r>
            <a:r>
              <a:rPr lang="fr-FR" b="1" i="1" dirty="0">
                <a:ln/>
                <a:solidFill>
                  <a:schemeClr val="bg1"/>
                </a:solidFill>
                <a:latin typeface="Arial" panose="020B0604020202020204" pitchFamily="34" charset="0"/>
                <a:ea typeface="Tahoma" panose="020B0604030504040204" pitchFamily="34" charset="0"/>
                <a:cs typeface="Arial" panose="020B0604020202020204" pitchFamily="34" charset="0"/>
              </a:rPr>
              <a:t>, Elite </a:t>
            </a:r>
            <a:r>
              <a:rPr lang="fr-FR" b="1" i="1" dirty="0" err="1">
                <a:ln/>
                <a:solidFill>
                  <a:schemeClr val="bg1"/>
                </a:solidFill>
                <a:latin typeface="Arial" panose="020B0604020202020204" pitchFamily="34" charset="0"/>
                <a:ea typeface="Tahoma" panose="020B0604030504040204" pitchFamily="34" charset="0"/>
                <a:cs typeface="Arial" panose="020B0604020202020204" pitchFamily="34" charset="0"/>
              </a:rPr>
              <a:t>Soldier</a:t>
            </a:r>
            <a:r>
              <a:rPr lang="fr-FR" b="1" i="1" dirty="0">
                <a:ln/>
                <a:solidFill>
                  <a:schemeClr val="bg1"/>
                </a:solidFill>
                <a:latin typeface="Arial" panose="020B0604020202020204" pitchFamily="34" charset="0"/>
                <a:ea typeface="Tahoma" panose="020B0604030504040204" pitchFamily="34" charset="0"/>
                <a:cs typeface="Arial" panose="020B0604020202020204" pitchFamily="34" charset="0"/>
              </a:rPr>
              <a:t> of the Digital</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22960" y="502920"/>
            <a:ext cx="5486400" cy="320040"/>
          </a:xfrm>
          <a:prstGeom prst="rect">
            <a:avLst/>
          </a:prstGeom>
          <a:noFill/>
          <a:ln/>
        </p:spPr>
        <p:txBody>
          <a:bodyPr wrap="square" lIns="0" tIns="0" rIns="0" bIns="0" rtlCol="0" anchor="ctr"/>
          <a:lstStyle/>
          <a:p>
            <a:pPr marL="0" indent="0">
              <a:buNone/>
            </a:pPr>
            <a:r>
              <a:rPr lang="en-US" sz="1200" b="1" kern="0" spc="200" dirty="0">
                <a:solidFill>
                  <a:srgbClr val="6C5CE7"/>
                </a:solidFill>
                <a:latin typeface="Calibri" pitchFamily="34" charset="0"/>
                <a:ea typeface="Calibri" pitchFamily="34" charset="-122"/>
                <a:cs typeface="Calibri" pitchFamily="34" charset="-120"/>
              </a:rPr>
              <a:t>COMMENT ÇA MARCHE</a:t>
            </a:r>
            <a:endParaRPr lang="en-US" sz="1200" dirty="0"/>
          </a:p>
        </p:txBody>
      </p:sp>
      <p:sp>
        <p:nvSpPr>
          <p:cNvPr id="3" name="Text 1"/>
          <p:cNvSpPr/>
          <p:nvPr/>
        </p:nvSpPr>
        <p:spPr>
          <a:xfrm>
            <a:off x="822960" y="868680"/>
            <a:ext cx="10424160" cy="731520"/>
          </a:xfrm>
          <a:prstGeom prst="rect">
            <a:avLst/>
          </a:prstGeom>
          <a:noFill/>
          <a:ln/>
        </p:spPr>
        <p:txBody>
          <a:bodyPr wrap="square" lIns="0" tIns="0" rIns="0" bIns="0" rtlCol="0" anchor="ctr"/>
          <a:lstStyle/>
          <a:p>
            <a:pPr marL="0" indent="0">
              <a:buNone/>
            </a:pPr>
            <a:r>
              <a:rPr lang="en-US" sz="2700" b="1" dirty="0">
                <a:solidFill>
                  <a:srgbClr val="1B1E33"/>
                </a:solidFill>
                <a:latin typeface="Cambria" pitchFamily="34" charset="0"/>
                <a:ea typeface="Cambria" pitchFamily="34" charset="-122"/>
                <a:cs typeface="Cambria" pitchFamily="34" charset="-120"/>
              </a:rPr>
              <a:t>L'IA dans le recrutement, en pratique</a:t>
            </a:r>
            <a:endParaRPr lang="en-US" sz="2700" dirty="0"/>
          </a:p>
        </p:txBody>
      </p:sp>
      <p:sp>
        <p:nvSpPr>
          <p:cNvPr id="4" name="Shape 2"/>
          <p:cNvSpPr/>
          <p:nvPr/>
        </p:nvSpPr>
        <p:spPr>
          <a:xfrm>
            <a:off x="822960" y="1911096"/>
            <a:ext cx="100584" cy="100584"/>
          </a:xfrm>
          <a:prstGeom prst="ellipse">
            <a:avLst/>
          </a:prstGeom>
          <a:solidFill>
            <a:srgbClr val="6C5CE7"/>
          </a:solidFill>
          <a:ln/>
        </p:spPr>
      </p:sp>
      <p:sp>
        <p:nvSpPr>
          <p:cNvPr id="5" name="Text 3"/>
          <p:cNvSpPr/>
          <p:nvPr/>
        </p:nvSpPr>
        <p:spPr>
          <a:xfrm>
            <a:off x="1097280" y="1828800"/>
            <a:ext cx="6217920" cy="64008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Tri automatique des CV par mots-clés, compétences et correspondance au poste (« matching »).</a:t>
            </a:r>
            <a:endParaRPr lang="en-US" sz="1600" dirty="0"/>
          </a:p>
        </p:txBody>
      </p:sp>
      <p:sp>
        <p:nvSpPr>
          <p:cNvPr id="6" name="Shape 4"/>
          <p:cNvSpPr/>
          <p:nvPr/>
        </p:nvSpPr>
        <p:spPr>
          <a:xfrm>
            <a:off x="822960" y="2688336"/>
            <a:ext cx="100584" cy="100584"/>
          </a:xfrm>
          <a:prstGeom prst="ellipse">
            <a:avLst/>
          </a:prstGeom>
          <a:solidFill>
            <a:srgbClr val="6C5CE7"/>
          </a:solidFill>
          <a:ln/>
        </p:spPr>
      </p:sp>
      <p:sp>
        <p:nvSpPr>
          <p:cNvPr id="7" name="Text 5"/>
          <p:cNvSpPr/>
          <p:nvPr/>
        </p:nvSpPr>
        <p:spPr>
          <a:xfrm>
            <a:off x="1097280" y="2606040"/>
            <a:ext cx="6217920" cy="64008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Analyse vidéo d'entretiens : ton, vocabulaire, expressions faciales notés par un algorithme.</a:t>
            </a:r>
            <a:endParaRPr lang="en-US" sz="1600" dirty="0"/>
          </a:p>
        </p:txBody>
      </p:sp>
      <p:sp>
        <p:nvSpPr>
          <p:cNvPr id="8" name="Shape 6"/>
          <p:cNvSpPr/>
          <p:nvPr/>
        </p:nvSpPr>
        <p:spPr>
          <a:xfrm>
            <a:off x="822960" y="3465576"/>
            <a:ext cx="100584" cy="100584"/>
          </a:xfrm>
          <a:prstGeom prst="ellipse">
            <a:avLst/>
          </a:prstGeom>
          <a:solidFill>
            <a:srgbClr val="6C5CE7"/>
          </a:solidFill>
          <a:ln/>
        </p:spPr>
      </p:sp>
      <p:sp>
        <p:nvSpPr>
          <p:cNvPr id="9" name="Text 7"/>
          <p:cNvSpPr/>
          <p:nvPr/>
        </p:nvSpPr>
        <p:spPr>
          <a:xfrm>
            <a:off x="1097280" y="3383280"/>
            <a:ext cx="6217920" cy="64008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Tests de personnalité et jeux psychométriques évalués par un modèle prédictif de performance.</a:t>
            </a:r>
            <a:endParaRPr lang="en-US" sz="1600" dirty="0"/>
          </a:p>
        </p:txBody>
      </p:sp>
      <p:sp>
        <p:nvSpPr>
          <p:cNvPr id="10" name="Shape 8"/>
          <p:cNvSpPr/>
          <p:nvPr/>
        </p:nvSpPr>
        <p:spPr>
          <a:xfrm>
            <a:off x="822960" y="4242816"/>
            <a:ext cx="100584" cy="100584"/>
          </a:xfrm>
          <a:prstGeom prst="ellipse">
            <a:avLst/>
          </a:prstGeom>
          <a:solidFill>
            <a:srgbClr val="6C5CE7"/>
          </a:solidFill>
          <a:ln/>
        </p:spPr>
      </p:sp>
      <p:sp>
        <p:nvSpPr>
          <p:cNvPr id="11" name="Text 9"/>
          <p:cNvSpPr/>
          <p:nvPr/>
        </p:nvSpPr>
        <p:spPr>
          <a:xfrm>
            <a:off x="1097280" y="4160520"/>
            <a:ext cx="6217920" cy="64008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Génération automatique d'un score final, parfois suffisant pour éliminer un candidat sans relecture humaine.</a:t>
            </a:r>
            <a:endParaRPr lang="en-US" sz="1600" dirty="0"/>
          </a:p>
        </p:txBody>
      </p:sp>
      <p:sp>
        <p:nvSpPr>
          <p:cNvPr id="15" name="Text 13"/>
          <p:cNvSpPr/>
          <p:nvPr/>
        </p:nvSpPr>
        <p:spPr>
          <a:xfrm>
            <a:off x="11365992" y="6400800"/>
            <a:ext cx="548640" cy="320040"/>
          </a:xfrm>
          <a:prstGeom prst="rect">
            <a:avLst/>
          </a:prstGeom>
          <a:noFill/>
          <a:ln/>
        </p:spPr>
        <p:txBody>
          <a:bodyPr wrap="square" rtlCol="0" anchor="ctr"/>
          <a:lstStyle/>
          <a:p>
            <a:pPr marL="0" indent="0" algn="r">
              <a:buNone/>
            </a:pPr>
            <a:r>
              <a:rPr lang="en-US" sz="1000" dirty="0">
                <a:solidFill>
                  <a:srgbClr val="A7AAC4"/>
                </a:solidFill>
                <a:latin typeface="Calibri" pitchFamily="34" charset="0"/>
                <a:ea typeface="Calibri" pitchFamily="34" charset="-122"/>
                <a:cs typeface="Calibri" pitchFamily="34" charset="-120"/>
              </a:rPr>
              <a:t>13</a:t>
            </a:r>
            <a:endParaRPr lang="en-US" sz="1000" dirty="0"/>
          </a:p>
        </p:txBody>
      </p:sp>
      <p:sp>
        <p:nvSpPr>
          <p:cNvPr id="16" name="ZoneTexte 15">
            <a:extLst>
              <a:ext uri="{FF2B5EF4-FFF2-40B4-BE49-F238E27FC236}">
                <a16:creationId xmlns:a16="http://schemas.microsoft.com/office/drawing/2014/main" id="{0B9352D6-4E0B-AC38-D13A-DAA5F9ECB9C8}"/>
              </a:ext>
            </a:extLst>
          </p:cNvPr>
          <p:cNvSpPr txBox="1"/>
          <p:nvPr/>
        </p:nvSpPr>
        <p:spPr>
          <a:xfrm>
            <a:off x="4084924" y="6386199"/>
            <a:ext cx="4326826" cy="369332"/>
          </a:xfrm>
          <a:prstGeom prst="rect">
            <a:avLst/>
          </a:prstGeom>
          <a:noFill/>
        </p:spPr>
        <p:txBody>
          <a:bodyPr wrap="none" rtlCol="0">
            <a:spAutoFit/>
            <a:scene3d>
              <a:camera prst="orthographicFront"/>
              <a:lightRig rig="soft" dir="t">
                <a:rot lat="0" lon="0" rev="15600000"/>
              </a:lightRig>
            </a:scene3d>
            <a:sp3d extrusionH="57150" prstMaterial="softEdge">
              <a:bevelT w="25400" h="38100"/>
            </a:sp3d>
          </a:bodyPr>
          <a:lstStyle/>
          <a:p>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I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am</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Helios</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Elite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Soldier</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of the Digital</a:t>
            </a:r>
          </a:p>
        </p:txBody>
      </p:sp>
      <p:pic>
        <p:nvPicPr>
          <p:cNvPr id="18" name="Imag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64594" y="1828800"/>
            <a:ext cx="3694176" cy="2462784"/>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E5484D"/>
          </a:solidFill>
          <a:ln/>
        </p:spPr>
      </p:sp>
      <p:sp>
        <p:nvSpPr>
          <p:cNvPr id="3" name="Shape 1"/>
          <p:cNvSpPr/>
          <p:nvPr/>
        </p:nvSpPr>
        <p:spPr>
          <a:xfrm>
            <a:off x="822960" y="502920"/>
            <a:ext cx="1920240" cy="365760"/>
          </a:xfrm>
          <a:prstGeom prst="roundRect">
            <a:avLst>
              <a:gd name="adj" fmla="val 50000"/>
            </a:avLst>
          </a:prstGeom>
          <a:solidFill>
            <a:srgbClr val="E5484D"/>
          </a:solidFill>
          <a:ln/>
        </p:spPr>
      </p:sp>
      <p:sp>
        <p:nvSpPr>
          <p:cNvPr id="4" name="Text 2"/>
          <p:cNvSpPr/>
          <p:nvPr/>
        </p:nvSpPr>
        <p:spPr>
          <a:xfrm>
            <a:off x="822960" y="502920"/>
            <a:ext cx="1920240" cy="36576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ÉCHEC DOCUMENTÉ</a:t>
            </a:r>
            <a:endParaRPr lang="en-US" sz="1100" dirty="0"/>
          </a:p>
        </p:txBody>
      </p:sp>
      <p:sp>
        <p:nvSpPr>
          <p:cNvPr id="5" name="Text 3"/>
          <p:cNvSpPr/>
          <p:nvPr/>
        </p:nvSpPr>
        <p:spPr>
          <a:xfrm>
            <a:off x="2926080" y="502920"/>
            <a:ext cx="5486400" cy="365760"/>
          </a:xfrm>
          <a:prstGeom prst="rect">
            <a:avLst/>
          </a:prstGeom>
          <a:noFill/>
          <a:ln/>
        </p:spPr>
        <p:txBody>
          <a:bodyPr wrap="square" lIns="0" tIns="0" rIns="0" bIns="0" rtlCol="0" anchor="ctr"/>
          <a:lstStyle/>
          <a:p>
            <a:pPr marL="0" indent="0">
              <a:buNone/>
            </a:pPr>
            <a:r>
              <a:rPr lang="en-US" sz="1200" b="1" dirty="0">
                <a:solidFill>
                  <a:srgbClr val="5A5E78"/>
                </a:solidFill>
                <a:latin typeface="Calibri" pitchFamily="34" charset="0"/>
                <a:ea typeface="Calibri" pitchFamily="34" charset="-122"/>
                <a:cs typeface="Calibri" pitchFamily="34" charset="-120"/>
              </a:rPr>
              <a:t>Amazon  ·  2014-2018</a:t>
            </a:r>
            <a:endParaRPr lang="en-US" sz="1200" dirty="0"/>
          </a:p>
        </p:txBody>
      </p:sp>
      <p:sp>
        <p:nvSpPr>
          <p:cNvPr id="6" name="Text 4"/>
          <p:cNvSpPr/>
          <p:nvPr/>
        </p:nvSpPr>
        <p:spPr>
          <a:xfrm>
            <a:off x="822960" y="1005840"/>
            <a:ext cx="6949440" cy="1005840"/>
          </a:xfrm>
          <a:prstGeom prst="rect">
            <a:avLst/>
          </a:prstGeom>
          <a:noFill/>
          <a:ln/>
        </p:spPr>
        <p:txBody>
          <a:bodyPr wrap="square" lIns="0" tIns="0" rIns="0" bIns="0" rtlCol="0" anchor="ctr"/>
          <a:lstStyle/>
          <a:p>
            <a:pPr marL="0" indent="0">
              <a:buNone/>
            </a:pPr>
            <a:r>
              <a:rPr lang="en-US" sz="2200" b="1" dirty="0">
                <a:solidFill>
                  <a:srgbClr val="1B1E33"/>
                </a:solidFill>
                <a:latin typeface="Cambria" pitchFamily="34" charset="0"/>
                <a:ea typeface="Cambria" pitchFamily="34" charset="-122"/>
                <a:cs typeface="Cambria" pitchFamily="34" charset="-120"/>
              </a:rPr>
              <a:t>L'outil de recrutement IA abandonné pour biais sexiste</a:t>
            </a:r>
            <a:endParaRPr lang="en-US" sz="2200" dirty="0"/>
          </a:p>
        </p:txBody>
      </p:sp>
      <p:sp>
        <p:nvSpPr>
          <p:cNvPr id="7" name="Shape 5"/>
          <p:cNvSpPr/>
          <p:nvPr/>
        </p:nvSpPr>
        <p:spPr>
          <a:xfrm>
            <a:off x="822960" y="2231136"/>
            <a:ext cx="91440" cy="91440"/>
          </a:xfrm>
          <a:prstGeom prst="ellipse">
            <a:avLst/>
          </a:prstGeom>
          <a:solidFill>
            <a:srgbClr val="E5484D"/>
          </a:solidFill>
          <a:ln/>
        </p:spPr>
      </p:sp>
      <p:sp>
        <p:nvSpPr>
          <p:cNvPr id="8" name="Text 6"/>
          <p:cNvSpPr/>
          <p:nvPr/>
        </p:nvSpPr>
        <p:spPr>
          <a:xfrm>
            <a:off x="1051560" y="2148840"/>
            <a:ext cx="6309360" cy="68580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Amazon a développé un outil interne notant les CV sur 5 étoiles, entraîné sur dix ans d'historique de recrutement tech, majoritairement masculin.</a:t>
            </a:r>
            <a:endParaRPr lang="en-US" sz="1600" dirty="0"/>
          </a:p>
        </p:txBody>
      </p:sp>
      <p:sp>
        <p:nvSpPr>
          <p:cNvPr id="9" name="Shape 7"/>
          <p:cNvSpPr/>
          <p:nvPr/>
        </p:nvSpPr>
        <p:spPr>
          <a:xfrm>
            <a:off x="822960" y="3099816"/>
            <a:ext cx="91440" cy="91440"/>
          </a:xfrm>
          <a:prstGeom prst="ellipse">
            <a:avLst/>
          </a:prstGeom>
          <a:solidFill>
            <a:srgbClr val="E5484D"/>
          </a:solidFill>
          <a:ln/>
        </p:spPr>
      </p:sp>
      <p:sp>
        <p:nvSpPr>
          <p:cNvPr id="10" name="Text 8"/>
          <p:cNvSpPr/>
          <p:nvPr/>
        </p:nvSpPr>
        <p:spPr>
          <a:xfrm>
            <a:off x="1051560" y="3017520"/>
            <a:ext cx="6309360" cy="68580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Le système a appris à pénaliser les CV mentionnant le mot « femme » (ex. « capitaine du club d'échecs féminin ») ainsi que certains diplômes de deux universités pour femmes.</a:t>
            </a:r>
            <a:endParaRPr lang="en-US" sz="1600" dirty="0"/>
          </a:p>
        </p:txBody>
      </p:sp>
      <p:sp>
        <p:nvSpPr>
          <p:cNvPr id="11" name="Shape 9"/>
          <p:cNvSpPr/>
          <p:nvPr/>
        </p:nvSpPr>
        <p:spPr>
          <a:xfrm>
            <a:off x="822960" y="3968496"/>
            <a:ext cx="91440" cy="91440"/>
          </a:xfrm>
          <a:prstGeom prst="ellipse">
            <a:avLst/>
          </a:prstGeom>
          <a:solidFill>
            <a:srgbClr val="E5484D"/>
          </a:solidFill>
          <a:ln/>
        </p:spPr>
      </p:sp>
      <p:sp>
        <p:nvSpPr>
          <p:cNvPr id="12" name="Text 10"/>
          <p:cNvSpPr/>
          <p:nvPr/>
        </p:nvSpPr>
        <p:spPr>
          <a:xfrm>
            <a:off x="1051560" y="3886200"/>
            <a:ext cx="6309360" cy="68580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Le projet a été abandonné avant tout déploiement à grande échelle après détection interne du biais.</a:t>
            </a:r>
            <a:endParaRPr lang="en-US" sz="1600" dirty="0"/>
          </a:p>
        </p:txBody>
      </p:sp>
      <p:sp>
        <p:nvSpPr>
          <p:cNvPr id="14" name="Shape 12"/>
          <p:cNvSpPr/>
          <p:nvPr/>
        </p:nvSpPr>
        <p:spPr>
          <a:xfrm>
            <a:off x="8138160" y="1005840"/>
            <a:ext cx="3246120" cy="4206240"/>
          </a:xfrm>
          <a:prstGeom prst="roundRect">
            <a:avLst>
              <a:gd name="adj" fmla="val 3380"/>
            </a:avLst>
          </a:prstGeom>
          <a:solidFill>
            <a:srgbClr val="F4F4F9"/>
          </a:solidFill>
          <a:ln w="12700">
            <a:solidFill>
              <a:srgbClr val="DADCEC"/>
            </a:solidFill>
            <a:prstDash val="solid"/>
          </a:ln>
        </p:spPr>
      </p:sp>
      <p:sp>
        <p:nvSpPr>
          <p:cNvPr id="15" name="Text 13"/>
          <p:cNvSpPr/>
          <p:nvPr/>
        </p:nvSpPr>
        <p:spPr>
          <a:xfrm>
            <a:off x="8138160" y="1463040"/>
            <a:ext cx="3246120" cy="1097280"/>
          </a:xfrm>
          <a:prstGeom prst="rect">
            <a:avLst/>
          </a:prstGeom>
          <a:noFill/>
          <a:ln/>
        </p:spPr>
        <p:txBody>
          <a:bodyPr wrap="square" lIns="0" tIns="0" rIns="0" bIns="0" rtlCol="0" anchor="ctr"/>
          <a:lstStyle/>
          <a:p>
            <a:pPr marL="0" indent="0" algn="ctr">
              <a:buNone/>
            </a:pPr>
            <a:r>
              <a:rPr lang="en-US" sz="4200" b="1" dirty="0">
                <a:solidFill>
                  <a:srgbClr val="E5484D"/>
                </a:solidFill>
                <a:latin typeface="Cambria" pitchFamily="34" charset="0"/>
                <a:ea typeface="Cambria" pitchFamily="34" charset="-122"/>
                <a:cs typeface="Cambria" pitchFamily="34" charset="-120"/>
              </a:rPr>
              <a:t>0</a:t>
            </a:r>
            <a:endParaRPr lang="en-US" sz="4200" dirty="0"/>
          </a:p>
        </p:txBody>
      </p:sp>
      <p:sp>
        <p:nvSpPr>
          <p:cNvPr id="16" name="Text 14"/>
          <p:cNvSpPr/>
          <p:nvPr/>
        </p:nvSpPr>
        <p:spPr>
          <a:xfrm>
            <a:off x="8412480" y="2606040"/>
            <a:ext cx="2697480" cy="1463040"/>
          </a:xfrm>
          <a:prstGeom prst="rect">
            <a:avLst/>
          </a:prstGeom>
          <a:noFill/>
          <a:ln/>
        </p:spPr>
        <p:txBody>
          <a:bodyPr wrap="square" lIns="0" tIns="0" rIns="0" bIns="0" rtlCol="0" anchor="ctr"/>
          <a:lstStyle/>
          <a:p>
            <a:pPr marL="0" indent="0" algn="ctr">
              <a:buNone/>
            </a:pPr>
            <a:r>
              <a:rPr lang="en-US" sz="1250" dirty="0">
                <a:solidFill>
                  <a:srgbClr val="1B1E33"/>
                </a:solidFill>
                <a:latin typeface="Calibri" pitchFamily="34" charset="0"/>
                <a:ea typeface="Calibri" pitchFamily="34" charset="-122"/>
                <a:cs typeface="Calibri" pitchFamily="34" charset="-120"/>
              </a:rPr>
              <a:t>déploiement à grande échelle — le projet a été arrêté avant généralisation</a:t>
            </a:r>
            <a:endParaRPr lang="en-US" sz="1250" dirty="0"/>
          </a:p>
        </p:txBody>
      </p:sp>
      <p:sp>
        <p:nvSpPr>
          <p:cNvPr id="17" name="Text 15"/>
          <p:cNvSpPr/>
          <p:nvPr/>
        </p:nvSpPr>
        <p:spPr>
          <a:xfrm>
            <a:off x="11365992" y="6400800"/>
            <a:ext cx="548640" cy="320040"/>
          </a:xfrm>
          <a:prstGeom prst="rect">
            <a:avLst/>
          </a:prstGeom>
          <a:noFill/>
          <a:ln/>
        </p:spPr>
        <p:txBody>
          <a:bodyPr wrap="square" rtlCol="0" anchor="ctr"/>
          <a:lstStyle/>
          <a:p>
            <a:pPr marL="0" indent="0" algn="r">
              <a:buNone/>
            </a:pPr>
            <a:r>
              <a:rPr lang="en-US" sz="1000" dirty="0">
                <a:solidFill>
                  <a:srgbClr val="A7AAC4"/>
                </a:solidFill>
                <a:latin typeface="Calibri" pitchFamily="34" charset="0"/>
                <a:ea typeface="Calibri" pitchFamily="34" charset="-122"/>
                <a:cs typeface="Calibri" pitchFamily="34" charset="-120"/>
              </a:rPr>
              <a:t>14</a:t>
            </a:r>
            <a:endParaRPr lang="en-US" sz="1000" dirty="0"/>
          </a:p>
        </p:txBody>
      </p:sp>
      <p:sp>
        <p:nvSpPr>
          <p:cNvPr id="18" name="ZoneTexte 17">
            <a:extLst>
              <a:ext uri="{FF2B5EF4-FFF2-40B4-BE49-F238E27FC236}">
                <a16:creationId xmlns:a16="http://schemas.microsoft.com/office/drawing/2014/main" id="{0B9352D6-4E0B-AC38-D13A-DAA5F9ECB9C8}"/>
              </a:ext>
            </a:extLst>
          </p:cNvPr>
          <p:cNvSpPr txBox="1"/>
          <p:nvPr/>
        </p:nvSpPr>
        <p:spPr>
          <a:xfrm>
            <a:off x="4084924" y="6386199"/>
            <a:ext cx="4326826" cy="369332"/>
          </a:xfrm>
          <a:prstGeom prst="rect">
            <a:avLst/>
          </a:prstGeom>
          <a:noFill/>
        </p:spPr>
        <p:txBody>
          <a:bodyPr wrap="none" rtlCol="0">
            <a:spAutoFit/>
            <a:scene3d>
              <a:camera prst="orthographicFront"/>
              <a:lightRig rig="soft" dir="t">
                <a:rot lat="0" lon="0" rev="15600000"/>
              </a:lightRig>
            </a:scene3d>
            <a:sp3d extrusionH="57150" prstMaterial="softEdge">
              <a:bevelT w="25400" h="38100"/>
            </a:sp3d>
          </a:bodyPr>
          <a:lstStyle/>
          <a:p>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I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am</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Helios</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Elite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Soldier</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of the Digital</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3" name="Text 1"/>
          <p:cNvSpPr/>
          <p:nvPr/>
        </p:nvSpPr>
        <p:spPr>
          <a:xfrm>
            <a:off x="822960" y="868680"/>
            <a:ext cx="10424160" cy="640080"/>
          </a:xfrm>
          <a:prstGeom prst="rect">
            <a:avLst/>
          </a:prstGeom>
          <a:noFill/>
          <a:ln/>
        </p:spPr>
        <p:txBody>
          <a:bodyPr wrap="square" lIns="0" tIns="0" rIns="0" bIns="0" rtlCol="0" anchor="ctr"/>
          <a:lstStyle/>
          <a:p>
            <a:pPr marL="0" indent="0">
              <a:buNone/>
            </a:pPr>
            <a:r>
              <a:rPr lang="en-US" sz="2700" b="1" dirty="0">
                <a:solidFill>
                  <a:srgbClr val="FF0000"/>
                </a:solidFill>
                <a:latin typeface="Cambria" pitchFamily="34" charset="0"/>
                <a:ea typeface="Cambria" pitchFamily="34" charset="-122"/>
                <a:cs typeface="Cambria" pitchFamily="34" charset="-120"/>
              </a:rPr>
              <a:t>Ce que l'IA apporte réellement au recrutement</a:t>
            </a:r>
            <a:endParaRPr lang="en-US" sz="2700" dirty="0">
              <a:solidFill>
                <a:srgbClr val="FF0000"/>
              </a:solidFill>
            </a:endParaRPr>
          </a:p>
        </p:txBody>
      </p:sp>
      <p:sp>
        <p:nvSpPr>
          <p:cNvPr id="4" name="Shape 2"/>
          <p:cNvSpPr/>
          <p:nvPr/>
        </p:nvSpPr>
        <p:spPr>
          <a:xfrm>
            <a:off x="822960" y="2286000"/>
            <a:ext cx="3322320" cy="3291840"/>
          </a:xfrm>
          <a:prstGeom prst="roundRect">
            <a:avLst>
              <a:gd name="adj" fmla="val 2778"/>
            </a:avLst>
          </a:prstGeom>
          <a:solidFill>
            <a:srgbClr val="1B1E42"/>
          </a:solidFill>
          <a:ln/>
        </p:spPr>
      </p:sp>
      <p:sp>
        <p:nvSpPr>
          <p:cNvPr id="5" name="Text 3"/>
          <p:cNvSpPr/>
          <p:nvPr/>
        </p:nvSpPr>
        <p:spPr>
          <a:xfrm>
            <a:off x="822960" y="2606040"/>
            <a:ext cx="3322320" cy="1005840"/>
          </a:xfrm>
          <a:prstGeom prst="rect">
            <a:avLst/>
          </a:prstGeom>
          <a:noFill/>
          <a:ln/>
        </p:spPr>
        <p:txBody>
          <a:bodyPr wrap="square" lIns="0" tIns="0" rIns="0" bIns="0" rtlCol="0" anchor="ctr"/>
          <a:lstStyle/>
          <a:p>
            <a:pPr marL="0" indent="0" algn="ctr">
              <a:buNone/>
            </a:pPr>
            <a:r>
              <a:rPr lang="en-US" sz="3400" b="1" dirty="0">
                <a:solidFill>
                  <a:srgbClr val="00D2B4"/>
                </a:solidFill>
                <a:latin typeface="Cambria" pitchFamily="34" charset="0"/>
                <a:ea typeface="Cambria" pitchFamily="34" charset="-122"/>
                <a:cs typeface="Cambria" pitchFamily="34" charset="-120"/>
              </a:rPr>
              <a:t>-70%</a:t>
            </a:r>
            <a:endParaRPr lang="en-US" sz="3400" dirty="0"/>
          </a:p>
        </p:txBody>
      </p:sp>
      <p:sp>
        <p:nvSpPr>
          <p:cNvPr id="6" name="Text 4"/>
          <p:cNvSpPr/>
          <p:nvPr/>
        </p:nvSpPr>
        <p:spPr>
          <a:xfrm>
            <a:off x="1005840" y="3657600"/>
            <a:ext cx="2956560" cy="1737360"/>
          </a:xfrm>
          <a:prstGeom prst="rect">
            <a:avLst/>
          </a:prstGeom>
          <a:noFill/>
          <a:ln/>
        </p:spPr>
        <p:txBody>
          <a:bodyPr wrap="square" lIns="0" tIns="0" rIns="0" bIns="0" rtlCol="0" anchor="ctr"/>
          <a:lstStyle/>
          <a:p>
            <a:pPr marL="0" indent="0" algn="ctr">
              <a:buNone/>
            </a:pPr>
            <a:r>
              <a:rPr lang="en-US" dirty="0">
                <a:solidFill>
                  <a:srgbClr val="E4E4F5"/>
                </a:solidFill>
                <a:latin typeface="Calibri" pitchFamily="34" charset="0"/>
                <a:ea typeface="Calibri" pitchFamily="34" charset="-122"/>
                <a:cs typeface="Calibri" pitchFamily="34" charset="-120"/>
              </a:rPr>
              <a:t>de temps de présélection sur de très gros volumes de candidatures</a:t>
            </a:r>
            <a:endParaRPr lang="en-US" dirty="0"/>
          </a:p>
        </p:txBody>
      </p:sp>
      <p:sp>
        <p:nvSpPr>
          <p:cNvPr id="7" name="Shape 5"/>
          <p:cNvSpPr/>
          <p:nvPr/>
        </p:nvSpPr>
        <p:spPr>
          <a:xfrm>
            <a:off x="4419600" y="2286000"/>
            <a:ext cx="3322320" cy="3291840"/>
          </a:xfrm>
          <a:prstGeom prst="roundRect">
            <a:avLst>
              <a:gd name="adj" fmla="val 2778"/>
            </a:avLst>
          </a:prstGeom>
          <a:solidFill>
            <a:srgbClr val="1B1E42"/>
          </a:solidFill>
          <a:ln/>
        </p:spPr>
      </p:sp>
      <p:sp>
        <p:nvSpPr>
          <p:cNvPr id="8" name="Text 6"/>
          <p:cNvSpPr/>
          <p:nvPr/>
        </p:nvSpPr>
        <p:spPr>
          <a:xfrm>
            <a:off x="4419600" y="2606040"/>
            <a:ext cx="3322320" cy="1005840"/>
          </a:xfrm>
          <a:prstGeom prst="rect">
            <a:avLst/>
          </a:prstGeom>
          <a:noFill/>
          <a:ln/>
        </p:spPr>
        <p:txBody>
          <a:bodyPr wrap="square" lIns="0" tIns="0" rIns="0" bIns="0" rtlCol="0" anchor="ctr"/>
          <a:lstStyle/>
          <a:p>
            <a:pPr marL="0" indent="0" algn="ctr">
              <a:buNone/>
            </a:pPr>
            <a:r>
              <a:rPr lang="en-US" sz="3400" b="1" dirty="0">
                <a:solidFill>
                  <a:srgbClr val="00D2B4"/>
                </a:solidFill>
                <a:latin typeface="Cambria" pitchFamily="34" charset="0"/>
                <a:ea typeface="Cambria" pitchFamily="34" charset="-122"/>
                <a:cs typeface="Cambria" pitchFamily="34" charset="-120"/>
              </a:rPr>
              <a:t>×3</a:t>
            </a:r>
            <a:endParaRPr lang="en-US" sz="3400" dirty="0"/>
          </a:p>
        </p:txBody>
      </p:sp>
      <p:sp>
        <p:nvSpPr>
          <p:cNvPr id="9" name="Text 7"/>
          <p:cNvSpPr/>
          <p:nvPr/>
        </p:nvSpPr>
        <p:spPr>
          <a:xfrm>
            <a:off x="4602480" y="3657600"/>
            <a:ext cx="2956560" cy="1737360"/>
          </a:xfrm>
          <a:prstGeom prst="rect">
            <a:avLst/>
          </a:prstGeom>
          <a:noFill/>
          <a:ln/>
        </p:spPr>
        <p:txBody>
          <a:bodyPr wrap="square" lIns="0" tIns="0" rIns="0" bIns="0" rtlCol="0" anchor="ctr"/>
          <a:lstStyle/>
          <a:p>
            <a:pPr marL="0" indent="0" algn="ctr">
              <a:buNone/>
            </a:pPr>
            <a:r>
              <a:rPr lang="en-US" dirty="0">
                <a:solidFill>
                  <a:srgbClr val="E4E4F5"/>
                </a:solidFill>
                <a:latin typeface="Calibri" pitchFamily="34" charset="0"/>
                <a:ea typeface="Calibri" pitchFamily="34" charset="-122"/>
                <a:cs typeface="Calibri" pitchFamily="34" charset="-120"/>
              </a:rPr>
              <a:t>plus de candidatures traitées à effectif RH constant</a:t>
            </a:r>
            <a:endParaRPr lang="en-US" dirty="0"/>
          </a:p>
        </p:txBody>
      </p:sp>
      <p:sp>
        <p:nvSpPr>
          <p:cNvPr id="10" name="Shape 8"/>
          <p:cNvSpPr/>
          <p:nvPr/>
        </p:nvSpPr>
        <p:spPr>
          <a:xfrm>
            <a:off x="8016240" y="2286000"/>
            <a:ext cx="3322320" cy="3291840"/>
          </a:xfrm>
          <a:prstGeom prst="roundRect">
            <a:avLst>
              <a:gd name="adj" fmla="val 2778"/>
            </a:avLst>
          </a:prstGeom>
          <a:solidFill>
            <a:srgbClr val="1B1E42"/>
          </a:solidFill>
          <a:ln/>
        </p:spPr>
      </p:sp>
      <p:sp>
        <p:nvSpPr>
          <p:cNvPr id="11" name="Text 9"/>
          <p:cNvSpPr/>
          <p:nvPr/>
        </p:nvSpPr>
        <p:spPr>
          <a:xfrm>
            <a:off x="8016240" y="2606040"/>
            <a:ext cx="3322320" cy="1005840"/>
          </a:xfrm>
          <a:prstGeom prst="rect">
            <a:avLst/>
          </a:prstGeom>
          <a:noFill/>
          <a:ln/>
        </p:spPr>
        <p:txBody>
          <a:bodyPr wrap="square" lIns="0" tIns="0" rIns="0" bIns="0" rtlCol="0" anchor="ctr"/>
          <a:lstStyle/>
          <a:p>
            <a:pPr marL="0" indent="0" algn="ctr">
              <a:buNone/>
            </a:pPr>
            <a:r>
              <a:rPr lang="en-US" sz="3400" b="1" dirty="0">
                <a:solidFill>
                  <a:srgbClr val="00D2B4"/>
                </a:solidFill>
                <a:latin typeface="Cambria" pitchFamily="34" charset="0"/>
                <a:ea typeface="Cambria" pitchFamily="34" charset="-122"/>
                <a:cs typeface="Cambria" pitchFamily="34" charset="-120"/>
              </a:rPr>
              <a:t>24/7</a:t>
            </a:r>
            <a:endParaRPr lang="en-US" sz="3400" dirty="0"/>
          </a:p>
        </p:txBody>
      </p:sp>
      <p:sp>
        <p:nvSpPr>
          <p:cNvPr id="12" name="Text 10"/>
          <p:cNvSpPr/>
          <p:nvPr/>
        </p:nvSpPr>
        <p:spPr>
          <a:xfrm>
            <a:off x="8199120" y="3657600"/>
            <a:ext cx="2956560" cy="1737360"/>
          </a:xfrm>
          <a:prstGeom prst="rect">
            <a:avLst/>
          </a:prstGeom>
          <a:noFill/>
          <a:ln/>
        </p:spPr>
        <p:txBody>
          <a:bodyPr wrap="square" lIns="0" tIns="0" rIns="0" bIns="0" rtlCol="0" anchor="ctr"/>
          <a:lstStyle/>
          <a:p>
            <a:pPr marL="0" indent="0" algn="ctr">
              <a:buNone/>
            </a:pPr>
            <a:r>
              <a:rPr lang="en-US" sz="2000" dirty="0">
                <a:solidFill>
                  <a:srgbClr val="E4E4F5"/>
                </a:solidFill>
                <a:latin typeface="Calibri" pitchFamily="34" charset="0"/>
                <a:ea typeface="Calibri" pitchFamily="34" charset="-122"/>
                <a:cs typeface="Calibri" pitchFamily="34" charset="-120"/>
              </a:rPr>
              <a:t>disponibilité pour les premiers échanges avec les candidats (chatbots RH)</a:t>
            </a:r>
            <a:endParaRPr lang="en-US" sz="2000" dirty="0"/>
          </a:p>
        </p:txBody>
      </p:sp>
      <p:sp>
        <p:nvSpPr>
          <p:cNvPr id="13" name="Text 11"/>
          <p:cNvSpPr/>
          <p:nvPr/>
        </p:nvSpPr>
        <p:spPr>
          <a:xfrm>
            <a:off x="11365992" y="6400800"/>
            <a:ext cx="548640" cy="320040"/>
          </a:xfrm>
          <a:prstGeom prst="rect">
            <a:avLst/>
          </a:prstGeom>
          <a:noFill/>
          <a:ln/>
        </p:spPr>
        <p:txBody>
          <a:bodyPr wrap="square" rtlCol="0" anchor="ctr"/>
          <a:lstStyle/>
          <a:p>
            <a:pPr marL="0" indent="0" algn="r">
              <a:buNone/>
            </a:pPr>
            <a:r>
              <a:rPr lang="en-US" sz="1000" dirty="0">
                <a:solidFill>
                  <a:srgbClr val="8A8DB0"/>
                </a:solidFill>
                <a:latin typeface="Calibri" pitchFamily="34" charset="0"/>
                <a:ea typeface="Calibri" pitchFamily="34" charset="-122"/>
                <a:cs typeface="Calibri" pitchFamily="34" charset="-120"/>
              </a:rPr>
              <a:t>16</a:t>
            </a:r>
            <a:endParaRPr lang="en-US" sz="1000" dirty="0"/>
          </a:p>
        </p:txBody>
      </p:sp>
      <p:sp>
        <p:nvSpPr>
          <p:cNvPr id="14" name="ZoneTexte 13">
            <a:extLst>
              <a:ext uri="{FF2B5EF4-FFF2-40B4-BE49-F238E27FC236}">
                <a16:creationId xmlns:a16="http://schemas.microsoft.com/office/drawing/2014/main" id="{0B9352D6-4E0B-AC38-D13A-DAA5F9ECB9C8}"/>
              </a:ext>
            </a:extLst>
          </p:cNvPr>
          <p:cNvSpPr txBox="1"/>
          <p:nvPr/>
        </p:nvSpPr>
        <p:spPr>
          <a:xfrm>
            <a:off x="4084924" y="6386199"/>
            <a:ext cx="4326826" cy="369332"/>
          </a:xfrm>
          <a:prstGeom prst="rect">
            <a:avLst/>
          </a:prstGeom>
          <a:noFill/>
        </p:spPr>
        <p:txBody>
          <a:bodyPr wrap="none" rtlCol="0">
            <a:spAutoFit/>
            <a:scene3d>
              <a:camera prst="orthographicFront"/>
              <a:lightRig rig="soft" dir="t">
                <a:rot lat="0" lon="0" rev="15600000"/>
              </a:lightRig>
            </a:scene3d>
            <a:sp3d extrusionH="57150" prstMaterial="softEdge">
              <a:bevelT w="25400" h="38100"/>
            </a:sp3d>
          </a:bodyPr>
          <a:lstStyle/>
          <a:p>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I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am</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Helios</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Elite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Soldier</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of the Digital</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3" name="Text 1"/>
          <p:cNvSpPr/>
          <p:nvPr/>
        </p:nvSpPr>
        <p:spPr>
          <a:xfrm>
            <a:off x="822960" y="868680"/>
            <a:ext cx="10424160" cy="640080"/>
          </a:xfrm>
          <a:prstGeom prst="rect">
            <a:avLst/>
          </a:prstGeom>
          <a:noFill/>
          <a:ln/>
        </p:spPr>
        <p:txBody>
          <a:bodyPr wrap="square" lIns="0" tIns="0" rIns="0" bIns="0" rtlCol="0" anchor="ctr"/>
          <a:lstStyle/>
          <a:p>
            <a:pPr marL="0" indent="0">
              <a:buNone/>
            </a:pPr>
            <a:r>
              <a:rPr lang="en-US" sz="2700" b="1" dirty="0">
                <a:solidFill>
                  <a:srgbClr val="1B1E33"/>
                </a:solidFill>
                <a:latin typeface="Cambria" pitchFamily="34" charset="0"/>
                <a:ea typeface="Cambria" pitchFamily="34" charset="-122"/>
                <a:cs typeface="Cambria" pitchFamily="34" charset="-120"/>
              </a:rPr>
              <a:t>Recruter — les risques identifiés</a:t>
            </a:r>
            <a:endParaRPr lang="en-US" sz="2700" dirty="0"/>
          </a:p>
        </p:txBody>
      </p:sp>
      <p:sp>
        <p:nvSpPr>
          <p:cNvPr id="4" name="Shape 2"/>
          <p:cNvSpPr/>
          <p:nvPr/>
        </p:nvSpPr>
        <p:spPr>
          <a:xfrm>
            <a:off x="822960" y="1737360"/>
            <a:ext cx="5166360" cy="4297680"/>
          </a:xfrm>
          <a:prstGeom prst="roundRect">
            <a:avLst>
              <a:gd name="adj" fmla="val 2128"/>
            </a:avLst>
          </a:prstGeom>
          <a:solidFill>
            <a:srgbClr val="FFFFFF"/>
          </a:solidFill>
          <a:ln w="12700">
            <a:solidFill>
              <a:srgbClr val="DADCEC"/>
            </a:solidFill>
            <a:prstDash val="solid"/>
          </a:ln>
        </p:spPr>
      </p:sp>
      <p:sp>
        <p:nvSpPr>
          <p:cNvPr id="5" name="Shape 3"/>
          <p:cNvSpPr/>
          <p:nvPr/>
        </p:nvSpPr>
        <p:spPr>
          <a:xfrm>
            <a:off x="822960" y="1737360"/>
            <a:ext cx="5166360" cy="594360"/>
          </a:xfrm>
          <a:prstGeom prst="rect">
            <a:avLst/>
          </a:prstGeom>
          <a:solidFill>
            <a:srgbClr val="E5484D"/>
          </a:solidFill>
          <a:ln/>
        </p:spPr>
      </p:sp>
      <p:sp>
        <p:nvSpPr>
          <p:cNvPr id="6" name="Text 4"/>
          <p:cNvSpPr/>
          <p:nvPr/>
        </p:nvSpPr>
        <p:spPr>
          <a:xfrm>
            <a:off x="822960" y="1737360"/>
            <a:ext cx="5166360" cy="59436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Risques</a:t>
            </a:r>
            <a:endParaRPr lang="en-US" sz="1500" dirty="0"/>
          </a:p>
        </p:txBody>
      </p:sp>
      <p:sp>
        <p:nvSpPr>
          <p:cNvPr id="7" name="Text 5"/>
          <p:cNvSpPr/>
          <p:nvPr/>
        </p:nvSpPr>
        <p:spPr>
          <a:xfrm>
            <a:off x="1097280" y="2514600"/>
            <a:ext cx="274320" cy="548640"/>
          </a:xfrm>
          <a:prstGeom prst="rect">
            <a:avLst/>
          </a:prstGeom>
          <a:noFill/>
          <a:ln/>
        </p:spPr>
        <p:txBody>
          <a:bodyPr wrap="square" lIns="0" tIns="0" rIns="0" bIns="0" rtlCol="0" anchor="ctr"/>
          <a:lstStyle/>
          <a:p>
            <a:pPr marL="0" indent="0">
              <a:buNone/>
            </a:pPr>
            <a:r>
              <a:rPr lang="en-US" sz="1300" b="1" dirty="0">
                <a:solidFill>
                  <a:srgbClr val="E5484D"/>
                </a:solidFill>
                <a:latin typeface="Calibri" pitchFamily="34" charset="0"/>
                <a:ea typeface="Calibri" pitchFamily="34" charset="-122"/>
                <a:cs typeface="Calibri" pitchFamily="34" charset="-120"/>
              </a:rPr>
              <a:t>—</a:t>
            </a:r>
            <a:endParaRPr lang="en-US" sz="1300" dirty="0"/>
          </a:p>
        </p:txBody>
      </p:sp>
      <p:sp>
        <p:nvSpPr>
          <p:cNvPr id="8" name="Text 6"/>
          <p:cNvSpPr/>
          <p:nvPr/>
        </p:nvSpPr>
        <p:spPr>
          <a:xfrm>
            <a:off x="1417320" y="2514600"/>
            <a:ext cx="4297680" cy="685800"/>
          </a:xfrm>
          <a:prstGeom prst="rect">
            <a:avLst/>
          </a:prstGeom>
          <a:noFill/>
          <a:ln/>
        </p:spPr>
        <p:txBody>
          <a:bodyPr wrap="square" lIns="0" tIns="0" rIns="0" bIns="0" rtlCol="0" anchor="t"/>
          <a:lstStyle/>
          <a:p>
            <a:pPr marL="0" indent="0">
              <a:buNone/>
            </a:pPr>
            <a:r>
              <a:rPr lang="en-US" dirty="0">
                <a:solidFill>
                  <a:srgbClr val="1B1E33"/>
                </a:solidFill>
                <a:latin typeface="Calibri" pitchFamily="34" charset="0"/>
                <a:ea typeface="Calibri" pitchFamily="34" charset="-122"/>
                <a:cs typeface="Calibri" pitchFamily="34" charset="-120"/>
              </a:rPr>
              <a:t>Biais hérité des données historiques (genre, origine, âge)</a:t>
            </a:r>
            <a:endParaRPr lang="en-US" dirty="0"/>
          </a:p>
        </p:txBody>
      </p:sp>
      <p:sp>
        <p:nvSpPr>
          <p:cNvPr id="9" name="Text 7"/>
          <p:cNvSpPr/>
          <p:nvPr/>
        </p:nvSpPr>
        <p:spPr>
          <a:xfrm>
            <a:off x="1097280" y="3337560"/>
            <a:ext cx="274320" cy="548640"/>
          </a:xfrm>
          <a:prstGeom prst="rect">
            <a:avLst/>
          </a:prstGeom>
          <a:noFill/>
          <a:ln/>
        </p:spPr>
        <p:txBody>
          <a:bodyPr wrap="square" lIns="0" tIns="0" rIns="0" bIns="0" rtlCol="0" anchor="ctr"/>
          <a:lstStyle/>
          <a:p>
            <a:pPr marL="0" indent="0">
              <a:buNone/>
            </a:pPr>
            <a:r>
              <a:rPr lang="en-US" sz="1300" b="1" dirty="0">
                <a:solidFill>
                  <a:srgbClr val="E5484D"/>
                </a:solidFill>
                <a:latin typeface="Calibri" pitchFamily="34" charset="0"/>
                <a:ea typeface="Calibri" pitchFamily="34" charset="-122"/>
                <a:cs typeface="Calibri" pitchFamily="34" charset="-120"/>
              </a:rPr>
              <a:t>—</a:t>
            </a:r>
            <a:endParaRPr lang="en-US" sz="1300" dirty="0"/>
          </a:p>
        </p:txBody>
      </p:sp>
      <p:sp>
        <p:nvSpPr>
          <p:cNvPr id="10" name="Text 8"/>
          <p:cNvSpPr/>
          <p:nvPr/>
        </p:nvSpPr>
        <p:spPr>
          <a:xfrm>
            <a:off x="1417320" y="3337560"/>
            <a:ext cx="4297680" cy="685800"/>
          </a:xfrm>
          <a:prstGeom prst="rect">
            <a:avLst/>
          </a:prstGeom>
          <a:noFill/>
          <a:ln/>
        </p:spPr>
        <p:txBody>
          <a:bodyPr wrap="square" lIns="0" tIns="0" rIns="0" bIns="0" rtlCol="0" anchor="t"/>
          <a:lstStyle/>
          <a:p>
            <a:pPr marL="0" indent="0">
              <a:buNone/>
            </a:pPr>
            <a:r>
              <a:rPr lang="en-US" dirty="0">
                <a:solidFill>
                  <a:srgbClr val="1B1E33"/>
                </a:solidFill>
                <a:latin typeface="Calibri" pitchFamily="34" charset="0"/>
                <a:ea typeface="Calibri" pitchFamily="34" charset="-122"/>
                <a:cs typeface="Calibri" pitchFamily="34" charset="-120"/>
              </a:rPr>
              <a:t>Discrimination indirecte via des proxys (code postal, université)</a:t>
            </a:r>
            <a:endParaRPr lang="en-US" dirty="0"/>
          </a:p>
        </p:txBody>
      </p:sp>
      <p:sp>
        <p:nvSpPr>
          <p:cNvPr id="11" name="Text 9"/>
          <p:cNvSpPr/>
          <p:nvPr/>
        </p:nvSpPr>
        <p:spPr>
          <a:xfrm>
            <a:off x="1097280" y="4160520"/>
            <a:ext cx="274320" cy="548640"/>
          </a:xfrm>
          <a:prstGeom prst="rect">
            <a:avLst/>
          </a:prstGeom>
          <a:noFill/>
          <a:ln/>
        </p:spPr>
        <p:txBody>
          <a:bodyPr wrap="square" lIns="0" tIns="0" rIns="0" bIns="0" rtlCol="0" anchor="ctr"/>
          <a:lstStyle/>
          <a:p>
            <a:pPr marL="0" indent="0">
              <a:buNone/>
            </a:pPr>
            <a:r>
              <a:rPr lang="en-US" sz="1300" b="1" dirty="0">
                <a:solidFill>
                  <a:srgbClr val="E5484D"/>
                </a:solidFill>
                <a:latin typeface="Calibri" pitchFamily="34" charset="0"/>
                <a:ea typeface="Calibri" pitchFamily="34" charset="-122"/>
                <a:cs typeface="Calibri" pitchFamily="34" charset="-120"/>
              </a:rPr>
              <a:t>—</a:t>
            </a:r>
            <a:endParaRPr lang="en-US" sz="1300" dirty="0"/>
          </a:p>
        </p:txBody>
      </p:sp>
      <p:sp>
        <p:nvSpPr>
          <p:cNvPr id="12" name="Text 10"/>
          <p:cNvSpPr/>
          <p:nvPr/>
        </p:nvSpPr>
        <p:spPr>
          <a:xfrm>
            <a:off x="1417320" y="4160520"/>
            <a:ext cx="4297680" cy="685800"/>
          </a:xfrm>
          <a:prstGeom prst="rect">
            <a:avLst/>
          </a:prstGeom>
          <a:noFill/>
          <a:ln/>
        </p:spPr>
        <p:txBody>
          <a:bodyPr wrap="square" lIns="0" tIns="0" rIns="0" bIns="0" rtlCol="0" anchor="t"/>
          <a:lstStyle/>
          <a:p>
            <a:pPr marL="0" indent="0">
              <a:buNone/>
            </a:pPr>
            <a:r>
              <a:rPr lang="en-US" dirty="0">
                <a:solidFill>
                  <a:srgbClr val="1B1E33"/>
                </a:solidFill>
                <a:latin typeface="Calibri" pitchFamily="34" charset="0"/>
                <a:ea typeface="Calibri" pitchFamily="34" charset="-122"/>
                <a:cs typeface="Calibri" pitchFamily="34" charset="-120"/>
              </a:rPr>
              <a:t>Perte de nuance humaine sur les profils atypiques</a:t>
            </a:r>
            <a:endParaRPr lang="en-US" dirty="0"/>
          </a:p>
        </p:txBody>
      </p:sp>
      <p:sp>
        <p:nvSpPr>
          <p:cNvPr id="13" name="Text 11"/>
          <p:cNvSpPr/>
          <p:nvPr/>
        </p:nvSpPr>
        <p:spPr>
          <a:xfrm>
            <a:off x="1097280" y="4983480"/>
            <a:ext cx="274320" cy="548640"/>
          </a:xfrm>
          <a:prstGeom prst="rect">
            <a:avLst/>
          </a:prstGeom>
          <a:noFill/>
          <a:ln/>
        </p:spPr>
        <p:txBody>
          <a:bodyPr wrap="square" lIns="0" tIns="0" rIns="0" bIns="0" rtlCol="0" anchor="ctr"/>
          <a:lstStyle/>
          <a:p>
            <a:pPr marL="0" indent="0">
              <a:buNone/>
            </a:pPr>
            <a:r>
              <a:rPr lang="en-US" sz="1300" b="1" dirty="0">
                <a:solidFill>
                  <a:srgbClr val="E5484D"/>
                </a:solidFill>
                <a:latin typeface="Calibri" pitchFamily="34" charset="0"/>
                <a:ea typeface="Calibri" pitchFamily="34" charset="-122"/>
                <a:cs typeface="Calibri" pitchFamily="34" charset="-120"/>
              </a:rPr>
              <a:t>—</a:t>
            </a:r>
            <a:endParaRPr lang="en-US" sz="1300" dirty="0"/>
          </a:p>
        </p:txBody>
      </p:sp>
      <p:sp>
        <p:nvSpPr>
          <p:cNvPr id="14" name="Text 12"/>
          <p:cNvSpPr/>
          <p:nvPr/>
        </p:nvSpPr>
        <p:spPr>
          <a:xfrm>
            <a:off x="1417320" y="4983480"/>
            <a:ext cx="4297680" cy="685800"/>
          </a:xfrm>
          <a:prstGeom prst="rect">
            <a:avLst/>
          </a:prstGeom>
          <a:noFill/>
          <a:ln/>
        </p:spPr>
        <p:txBody>
          <a:bodyPr wrap="square" lIns="0" tIns="0" rIns="0" bIns="0" rtlCol="0" anchor="t"/>
          <a:lstStyle/>
          <a:p>
            <a:pPr marL="0" indent="0">
              <a:buNone/>
            </a:pPr>
            <a:r>
              <a:rPr lang="en-US" dirty="0">
                <a:solidFill>
                  <a:srgbClr val="1B1E33"/>
                </a:solidFill>
                <a:latin typeface="Calibri" pitchFamily="34" charset="0"/>
                <a:ea typeface="Calibri" pitchFamily="34" charset="-122"/>
                <a:cs typeface="Calibri" pitchFamily="34" charset="-120"/>
              </a:rPr>
              <a:t>Effet « boîte noire » : candidat rejeté sans explication claire</a:t>
            </a:r>
            <a:endParaRPr lang="en-US" dirty="0"/>
          </a:p>
        </p:txBody>
      </p:sp>
      <p:sp>
        <p:nvSpPr>
          <p:cNvPr id="15" name="Shape 13"/>
          <p:cNvSpPr/>
          <p:nvPr/>
        </p:nvSpPr>
        <p:spPr>
          <a:xfrm>
            <a:off x="6172200" y="1737360"/>
            <a:ext cx="5166360" cy="4297680"/>
          </a:xfrm>
          <a:prstGeom prst="roundRect">
            <a:avLst>
              <a:gd name="adj" fmla="val 2128"/>
            </a:avLst>
          </a:prstGeom>
          <a:solidFill>
            <a:srgbClr val="FFFFFF"/>
          </a:solidFill>
          <a:ln w="12700">
            <a:solidFill>
              <a:srgbClr val="DADCEC"/>
            </a:solidFill>
            <a:prstDash val="solid"/>
          </a:ln>
        </p:spPr>
      </p:sp>
      <p:sp>
        <p:nvSpPr>
          <p:cNvPr id="16" name="Shape 14"/>
          <p:cNvSpPr/>
          <p:nvPr/>
        </p:nvSpPr>
        <p:spPr>
          <a:xfrm>
            <a:off x="6172200" y="1737360"/>
            <a:ext cx="5166360" cy="594360"/>
          </a:xfrm>
          <a:prstGeom prst="rect">
            <a:avLst/>
          </a:prstGeom>
          <a:solidFill>
            <a:srgbClr val="00D2B4"/>
          </a:solidFill>
          <a:ln/>
        </p:spPr>
      </p:sp>
      <p:sp>
        <p:nvSpPr>
          <p:cNvPr id="17" name="Text 15"/>
          <p:cNvSpPr/>
          <p:nvPr/>
        </p:nvSpPr>
        <p:spPr>
          <a:xfrm>
            <a:off x="6172200" y="1737360"/>
            <a:ext cx="5166360" cy="59436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Conditions de succès</a:t>
            </a:r>
            <a:endParaRPr lang="en-US" sz="1500" dirty="0"/>
          </a:p>
        </p:txBody>
      </p:sp>
      <p:sp>
        <p:nvSpPr>
          <p:cNvPr id="18" name="Text 16"/>
          <p:cNvSpPr/>
          <p:nvPr/>
        </p:nvSpPr>
        <p:spPr>
          <a:xfrm>
            <a:off x="6446520" y="2514600"/>
            <a:ext cx="274320" cy="548640"/>
          </a:xfrm>
          <a:prstGeom prst="rect">
            <a:avLst/>
          </a:prstGeom>
          <a:noFill/>
          <a:ln/>
        </p:spPr>
        <p:txBody>
          <a:bodyPr wrap="square" lIns="0" tIns="0" rIns="0" bIns="0" rtlCol="0" anchor="ctr"/>
          <a:lstStyle/>
          <a:p>
            <a:pPr marL="0" indent="0">
              <a:buNone/>
            </a:pPr>
            <a:r>
              <a:rPr lang="en-US" sz="1300" b="1" dirty="0">
                <a:solidFill>
                  <a:srgbClr val="00D2B4"/>
                </a:solidFill>
                <a:latin typeface="Calibri" pitchFamily="34" charset="0"/>
                <a:ea typeface="Calibri" pitchFamily="34" charset="-122"/>
                <a:cs typeface="Calibri" pitchFamily="34" charset="-120"/>
              </a:rPr>
              <a:t>—</a:t>
            </a:r>
            <a:endParaRPr lang="en-US" sz="1300" dirty="0"/>
          </a:p>
        </p:txBody>
      </p:sp>
      <p:sp>
        <p:nvSpPr>
          <p:cNvPr id="19" name="Text 17"/>
          <p:cNvSpPr/>
          <p:nvPr/>
        </p:nvSpPr>
        <p:spPr>
          <a:xfrm>
            <a:off x="6766560" y="2628899"/>
            <a:ext cx="4297680" cy="457201"/>
          </a:xfrm>
          <a:prstGeom prst="rect">
            <a:avLst/>
          </a:prstGeom>
          <a:noFill/>
          <a:ln/>
        </p:spPr>
        <p:txBody>
          <a:bodyPr wrap="square" lIns="0" tIns="0" rIns="0" bIns="0" rtlCol="0" anchor="t"/>
          <a:lstStyle/>
          <a:p>
            <a:pPr marL="0" indent="0">
              <a:buNone/>
            </a:pPr>
            <a:r>
              <a:rPr lang="en-US" dirty="0">
                <a:solidFill>
                  <a:srgbClr val="1B1E33"/>
                </a:solidFill>
                <a:latin typeface="Calibri" pitchFamily="34" charset="0"/>
                <a:ea typeface="Calibri" pitchFamily="34" charset="-122"/>
                <a:cs typeface="Calibri" pitchFamily="34" charset="-120"/>
              </a:rPr>
              <a:t>Audit de biais régulier et indépendant</a:t>
            </a:r>
            <a:endParaRPr lang="en-US" dirty="0"/>
          </a:p>
        </p:txBody>
      </p:sp>
      <p:sp>
        <p:nvSpPr>
          <p:cNvPr id="20" name="Text 18"/>
          <p:cNvSpPr/>
          <p:nvPr/>
        </p:nvSpPr>
        <p:spPr>
          <a:xfrm>
            <a:off x="6446520" y="3337560"/>
            <a:ext cx="274320" cy="548640"/>
          </a:xfrm>
          <a:prstGeom prst="rect">
            <a:avLst/>
          </a:prstGeom>
          <a:noFill/>
          <a:ln/>
        </p:spPr>
        <p:txBody>
          <a:bodyPr wrap="square" lIns="0" tIns="0" rIns="0" bIns="0" rtlCol="0" anchor="ctr"/>
          <a:lstStyle/>
          <a:p>
            <a:pPr marL="0" indent="0">
              <a:buNone/>
            </a:pPr>
            <a:r>
              <a:rPr lang="en-US" sz="1300" b="1" dirty="0">
                <a:solidFill>
                  <a:srgbClr val="00D2B4"/>
                </a:solidFill>
                <a:latin typeface="Calibri" pitchFamily="34" charset="0"/>
                <a:ea typeface="Calibri" pitchFamily="34" charset="-122"/>
                <a:cs typeface="Calibri" pitchFamily="34" charset="-120"/>
              </a:rPr>
              <a:t>—</a:t>
            </a:r>
            <a:endParaRPr lang="en-US" sz="1300" dirty="0"/>
          </a:p>
        </p:txBody>
      </p:sp>
      <p:sp>
        <p:nvSpPr>
          <p:cNvPr id="21" name="Text 19"/>
          <p:cNvSpPr/>
          <p:nvPr/>
        </p:nvSpPr>
        <p:spPr>
          <a:xfrm>
            <a:off x="6766560" y="3462452"/>
            <a:ext cx="4297680" cy="457200"/>
          </a:xfrm>
          <a:prstGeom prst="rect">
            <a:avLst/>
          </a:prstGeom>
          <a:noFill/>
          <a:ln/>
        </p:spPr>
        <p:txBody>
          <a:bodyPr wrap="square" lIns="0" tIns="0" rIns="0" bIns="0" rtlCol="0" anchor="t"/>
          <a:lstStyle/>
          <a:p>
            <a:pPr marL="0" indent="0">
              <a:buNone/>
            </a:pPr>
            <a:r>
              <a:rPr lang="en-US" dirty="0">
                <a:solidFill>
                  <a:srgbClr val="1B1E33"/>
                </a:solidFill>
                <a:latin typeface="Calibri" pitchFamily="34" charset="0"/>
                <a:ea typeface="Calibri" pitchFamily="34" charset="-122"/>
                <a:cs typeface="Calibri" pitchFamily="34" charset="-120"/>
              </a:rPr>
              <a:t>Supervision humaine sur les décisions finales</a:t>
            </a:r>
            <a:endParaRPr lang="en-US" dirty="0"/>
          </a:p>
        </p:txBody>
      </p:sp>
      <p:sp>
        <p:nvSpPr>
          <p:cNvPr id="22" name="Text 20"/>
          <p:cNvSpPr/>
          <p:nvPr/>
        </p:nvSpPr>
        <p:spPr>
          <a:xfrm>
            <a:off x="6446520" y="4160520"/>
            <a:ext cx="274320" cy="548640"/>
          </a:xfrm>
          <a:prstGeom prst="rect">
            <a:avLst/>
          </a:prstGeom>
          <a:noFill/>
          <a:ln/>
        </p:spPr>
        <p:txBody>
          <a:bodyPr wrap="square" lIns="0" tIns="0" rIns="0" bIns="0" rtlCol="0" anchor="ctr"/>
          <a:lstStyle/>
          <a:p>
            <a:pPr marL="0" indent="0">
              <a:buNone/>
            </a:pPr>
            <a:r>
              <a:rPr lang="en-US" sz="1300" b="1" dirty="0">
                <a:solidFill>
                  <a:srgbClr val="00D2B4"/>
                </a:solidFill>
                <a:latin typeface="Calibri" pitchFamily="34" charset="0"/>
                <a:ea typeface="Calibri" pitchFamily="34" charset="-122"/>
                <a:cs typeface="Calibri" pitchFamily="34" charset="-120"/>
              </a:rPr>
              <a:t>—</a:t>
            </a:r>
            <a:endParaRPr lang="en-US" sz="1300" dirty="0"/>
          </a:p>
        </p:txBody>
      </p:sp>
      <p:sp>
        <p:nvSpPr>
          <p:cNvPr id="23" name="Text 21"/>
          <p:cNvSpPr/>
          <p:nvPr/>
        </p:nvSpPr>
        <p:spPr>
          <a:xfrm>
            <a:off x="6766560" y="4160520"/>
            <a:ext cx="4297680" cy="685800"/>
          </a:xfrm>
          <a:prstGeom prst="rect">
            <a:avLst/>
          </a:prstGeom>
          <a:noFill/>
          <a:ln/>
        </p:spPr>
        <p:txBody>
          <a:bodyPr wrap="square" lIns="0" tIns="0" rIns="0" bIns="0" rtlCol="0" anchor="t"/>
          <a:lstStyle/>
          <a:p>
            <a:pPr marL="0" indent="0">
              <a:buNone/>
            </a:pPr>
            <a:r>
              <a:rPr lang="en-US" dirty="0">
                <a:solidFill>
                  <a:srgbClr val="1B1E33"/>
                </a:solidFill>
                <a:latin typeface="Calibri" pitchFamily="34" charset="0"/>
                <a:ea typeface="Calibri" pitchFamily="34" charset="-122"/>
                <a:cs typeface="Calibri" pitchFamily="34" charset="-120"/>
              </a:rPr>
              <a:t>Transparence envers les candidats sur l'usage de l'IA</a:t>
            </a:r>
            <a:endParaRPr lang="en-US" dirty="0"/>
          </a:p>
        </p:txBody>
      </p:sp>
      <p:sp>
        <p:nvSpPr>
          <p:cNvPr id="24" name="Text 22"/>
          <p:cNvSpPr/>
          <p:nvPr/>
        </p:nvSpPr>
        <p:spPr>
          <a:xfrm>
            <a:off x="6446520" y="4983480"/>
            <a:ext cx="274320" cy="548640"/>
          </a:xfrm>
          <a:prstGeom prst="rect">
            <a:avLst/>
          </a:prstGeom>
          <a:noFill/>
          <a:ln/>
        </p:spPr>
        <p:txBody>
          <a:bodyPr wrap="square" lIns="0" tIns="0" rIns="0" bIns="0" rtlCol="0" anchor="ctr"/>
          <a:lstStyle/>
          <a:p>
            <a:pPr marL="0" indent="0">
              <a:buNone/>
            </a:pPr>
            <a:r>
              <a:rPr lang="en-US" sz="1300" b="1" dirty="0">
                <a:solidFill>
                  <a:srgbClr val="00D2B4"/>
                </a:solidFill>
                <a:latin typeface="Calibri" pitchFamily="34" charset="0"/>
                <a:ea typeface="Calibri" pitchFamily="34" charset="-122"/>
                <a:cs typeface="Calibri" pitchFamily="34" charset="-120"/>
              </a:rPr>
              <a:t>—</a:t>
            </a:r>
            <a:endParaRPr lang="en-US" sz="1300" dirty="0"/>
          </a:p>
        </p:txBody>
      </p:sp>
      <p:sp>
        <p:nvSpPr>
          <p:cNvPr id="25" name="Text 23"/>
          <p:cNvSpPr/>
          <p:nvPr/>
        </p:nvSpPr>
        <p:spPr>
          <a:xfrm>
            <a:off x="6766560" y="5108976"/>
            <a:ext cx="4297680" cy="297647"/>
          </a:xfrm>
          <a:prstGeom prst="rect">
            <a:avLst/>
          </a:prstGeom>
          <a:noFill/>
          <a:ln/>
        </p:spPr>
        <p:txBody>
          <a:bodyPr wrap="square" lIns="0" tIns="0" rIns="0" bIns="0" rtlCol="0" anchor="t"/>
          <a:lstStyle/>
          <a:p>
            <a:pPr marL="0" indent="0">
              <a:buNone/>
            </a:pPr>
            <a:r>
              <a:rPr lang="en-US" dirty="0">
                <a:solidFill>
                  <a:srgbClr val="1B1E33"/>
                </a:solidFill>
                <a:latin typeface="Calibri" pitchFamily="34" charset="0"/>
                <a:ea typeface="Calibri" pitchFamily="34" charset="-122"/>
                <a:cs typeface="Calibri" pitchFamily="34" charset="-120"/>
              </a:rPr>
              <a:t>Traçabilité des critères de notation</a:t>
            </a:r>
            <a:endParaRPr lang="en-US" dirty="0"/>
          </a:p>
        </p:txBody>
      </p:sp>
      <p:sp>
        <p:nvSpPr>
          <p:cNvPr id="26" name="Text 24"/>
          <p:cNvSpPr/>
          <p:nvPr/>
        </p:nvSpPr>
        <p:spPr>
          <a:xfrm>
            <a:off x="11365992" y="6400800"/>
            <a:ext cx="548640" cy="320040"/>
          </a:xfrm>
          <a:prstGeom prst="rect">
            <a:avLst/>
          </a:prstGeom>
          <a:noFill/>
          <a:ln/>
        </p:spPr>
        <p:txBody>
          <a:bodyPr wrap="square" rtlCol="0" anchor="ctr"/>
          <a:lstStyle/>
          <a:p>
            <a:pPr marL="0" indent="0" algn="r">
              <a:buNone/>
            </a:pPr>
            <a:r>
              <a:rPr lang="en-US" sz="1000" dirty="0">
                <a:solidFill>
                  <a:srgbClr val="A7AAC4"/>
                </a:solidFill>
                <a:latin typeface="Calibri" pitchFamily="34" charset="0"/>
                <a:ea typeface="Calibri" pitchFamily="34" charset="-122"/>
                <a:cs typeface="Calibri" pitchFamily="34" charset="-120"/>
              </a:rPr>
              <a:t>17</a:t>
            </a:r>
            <a:endParaRPr lang="en-US" sz="1000" dirty="0"/>
          </a:p>
        </p:txBody>
      </p:sp>
      <p:sp>
        <p:nvSpPr>
          <p:cNvPr id="27" name="ZoneTexte 26">
            <a:extLst>
              <a:ext uri="{FF2B5EF4-FFF2-40B4-BE49-F238E27FC236}">
                <a16:creationId xmlns:a16="http://schemas.microsoft.com/office/drawing/2014/main" id="{0B9352D6-4E0B-AC38-D13A-DAA5F9ECB9C8}"/>
              </a:ext>
            </a:extLst>
          </p:cNvPr>
          <p:cNvSpPr txBox="1"/>
          <p:nvPr/>
        </p:nvSpPr>
        <p:spPr>
          <a:xfrm>
            <a:off x="4084924" y="6386199"/>
            <a:ext cx="4326826" cy="369332"/>
          </a:xfrm>
          <a:prstGeom prst="rect">
            <a:avLst/>
          </a:prstGeom>
          <a:noFill/>
        </p:spPr>
        <p:txBody>
          <a:bodyPr wrap="none" rtlCol="0">
            <a:spAutoFit/>
            <a:scene3d>
              <a:camera prst="orthographicFront"/>
              <a:lightRig rig="soft" dir="t">
                <a:rot lat="0" lon="0" rev="15600000"/>
              </a:lightRig>
            </a:scene3d>
            <a:sp3d extrusionH="57150" prstMaterial="softEdge">
              <a:bevelT w="25400" h="38100"/>
            </a:sp3d>
          </a:bodyPr>
          <a:lstStyle/>
          <a:p>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I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am</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Helios</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Elite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Soldier</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of the Digital</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22960" y="502920"/>
            <a:ext cx="5486400" cy="320040"/>
          </a:xfrm>
          <a:prstGeom prst="rect">
            <a:avLst/>
          </a:prstGeom>
          <a:noFill/>
          <a:ln/>
        </p:spPr>
        <p:txBody>
          <a:bodyPr wrap="square" lIns="0" tIns="0" rIns="0" bIns="0" rtlCol="0" anchor="ctr"/>
          <a:lstStyle/>
          <a:p>
            <a:pPr marL="0" indent="0">
              <a:buNone/>
            </a:pPr>
            <a:r>
              <a:rPr lang="en-US" sz="1200" b="1" kern="0" spc="200" dirty="0">
                <a:solidFill>
                  <a:srgbClr val="F5A623"/>
                </a:solidFill>
                <a:latin typeface="Calibri" pitchFamily="34" charset="0"/>
                <a:ea typeface="Calibri" pitchFamily="34" charset="-122"/>
                <a:cs typeface="Calibri" pitchFamily="34" charset="-120"/>
              </a:rPr>
              <a:t>CADRE LÉGAL</a:t>
            </a:r>
            <a:endParaRPr lang="en-US" sz="1200" dirty="0"/>
          </a:p>
        </p:txBody>
      </p:sp>
      <p:sp>
        <p:nvSpPr>
          <p:cNvPr id="3" name="Text 1"/>
          <p:cNvSpPr/>
          <p:nvPr/>
        </p:nvSpPr>
        <p:spPr>
          <a:xfrm>
            <a:off x="822960" y="868680"/>
            <a:ext cx="10424160" cy="731520"/>
          </a:xfrm>
          <a:prstGeom prst="rect">
            <a:avLst/>
          </a:prstGeom>
          <a:noFill/>
          <a:ln/>
        </p:spPr>
        <p:txBody>
          <a:bodyPr wrap="square" lIns="0" tIns="0" rIns="0" bIns="0" rtlCol="0" anchor="ctr"/>
          <a:lstStyle/>
          <a:p>
            <a:pPr marL="0" indent="0">
              <a:buNone/>
            </a:pPr>
            <a:r>
              <a:rPr lang="en-US" sz="2700" b="1" dirty="0">
                <a:solidFill>
                  <a:srgbClr val="1B1E33"/>
                </a:solidFill>
                <a:latin typeface="Cambria" pitchFamily="34" charset="0"/>
                <a:ea typeface="Cambria" pitchFamily="34" charset="-122"/>
                <a:cs typeface="Cambria" pitchFamily="34" charset="-120"/>
              </a:rPr>
              <a:t>Recrutement : un système classé « haut risque »</a:t>
            </a:r>
            <a:endParaRPr lang="en-US" sz="2700" dirty="0"/>
          </a:p>
        </p:txBody>
      </p:sp>
      <p:sp>
        <p:nvSpPr>
          <p:cNvPr id="4" name="Shape 2"/>
          <p:cNvSpPr/>
          <p:nvPr/>
        </p:nvSpPr>
        <p:spPr>
          <a:xfrm>
            <a:off x="2642430" y="1911096"/>
            <a:ext cx="100584" cy="100584"/>
          </a:xfrm>
          <a:prstGeom prst="ellipse">
            <a:avLst/>
          </a:prstGeom>
          <a:solidFill>
            <a:srgbClr val="F5A623"/>
          </a:solidFill>
          <a:ln/>
        </p:spPr>
      </p:sp>
      <p:sp>
        <p:nvSpPr>
          <p:cNvPr id="5" name="Text 3"/>
          <p:cNvSpPr/>
          <p:nvPr/>
        </p:nvSpPr>
        <p:spPr>
          <a:xfrm>
            <a:off x="2916750" y="1828800"/>
            <a:ext cx="6217920" cy="64008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Le règlement européen sur l'IA (AI Act) classe les systèmes d'IA utilisés dans l'emploi et le recrutement parmi les usages à haut risque.</a:t>
            </a:r>
            <a:endParaRPr lang="en-US" sz="1600" dirty="0"/>
          </a:p>
        </p:txBody>
      </p:sp>
      <p:sp>
        <p:nvSpPr>
          <p:cNvPr id="6" name="Shape 4"/>
          <p:cNvSpPr/>
          <p:nvPr/>
        </p:nvSpPr>
        <p:spPr>
          <a:xfrm>
            <a:off x="2642430" y="2688336"/>
            <a:ext cx="100584" cy="100584"/>
          </a:xfrm>
          <a:prstGeom prst="ellipse">
            <a:avLst/>
          </a:prstGeom>
          <a:solidFill>
            <a:srgbClr val="F5A623"/>
          </a:solidFill>
          <a:ln/>
        </p:spPr>
      </p:sp>
      <p:sp>
        <p:nvSpPr>
          <p:cNvPr id="7" name="Text 5"/>
          <p:cNvSpPr/>
          <p:nvPr/>
        </p:nvSpPr>
        <p:spPr>
          <a:xfrm>
            <a:off x="2916750" y="2606040"/>
            <a:ext cx="6217920" cy="64008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Ces systèmes devront respecter des obligations renforcées : gestion des risques, qualité des données, supervision humaine, documentation technique.</a:t>
            </a:r>
            <a:endParaRPr lang="en-US" sz="1600" dirty="0"/>
          </a:p>
        </p:txBody>
      </p:sp>
      <p:sp>
        <p:nvSpPr>
          <p:cNvPr id="8" name="Shape 6"/>
          <p:cNvSpPr/>
          <p:nvPr/>
        </p:nvSpPr>
        <p:spPr>
          <a:xfrm>
            <a:off x="2642430" y="3465576"/>
            <a:ext cx="100584" cy="100584"/>
          </a:xfrm>
          <a:prstGeom prst="ellipse">
            <a:avLst/>
          </a:prstGeom>
          <a:solidFill>
            <a:srgbClr val="F5A623"/>
          </a:solidFill>
          <a:ln/>
        </p:spPr>
      </p:sp>
      <p:sp>
        <p:nvSpPr>
          <p:cNvPr id="9" name="Text 7"/>
          <p:cNvSpPr/>
          <p:nvPr/>
        </p:nvSpPr>
        <p:spPr>
          <a:xfrm>
            <a:off x="2916750" y="3383280"/>
            <a:ext cx="6217920" cy="64008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Un paquet réglementaire adopté mi-2026 (« Digital Omnibus ») a repoussé l'échéance de pleine application de ces obligations, sans supprimer la classification.</a:t>
            </a:r>
            <a:endParaRPr lang="en-US" sz="1600" dirty="0"/>
          </a:p>
        </p:txBody>
      </p:sp>
      <p:sp>
        <p:nvSpPr>
          <p:cNvPr id="10" name="Shape 8"/>
          <p:cNvSpPr/>
          <p:nvPr/>
        </p:nvSpPr>
        <p:spPr>
          <a:xfrm>
            <a:off x="2642430" y="4242816"/>
            <a:ext cx="100584" cy="100584"/>
          </a:xfrm>
          <a:prstGeom prst="ellipse">
            <a:avLst/>
          </a:prstGeom>
          <a:solidFill>
            <a:srgbClr val="F5A623"/>
          </a:solidFill>
          <a:ln/>
        </p:spPr>
      </p:sp>
      <p:sp>
        <p:nvSpPr>
          <p:cNvPr id="11" name="Text 9"/>
          <p:cNvSpPr/>
          <p:nvPr/>
        </p:nvSpPr>
        <p:spPr>
          <a:xfrm>
            <a:off x="2916750" y="4160520"/>
            <a:ext cx="6217920" cy="64008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En pratique : le recrutement automatisé reste autorisé, mais sous une exigence croissante de traçabilité et de recours humain.</a:t>
            </a:r>
            <a:endParaRPr lang="en-US" sz="1600" dirty="0"/>
          </a:p>
        </p:txBody>
      </p:sp>
      <p:sp>
        <p:nvSpPr>
          <p:cNvPr id="15" name="Text 13"/>
          <p:cNvSpPr/>
          <p:nvPr/>
        </p:nvSpPr>
        <p:spPr>
          <a:xfrm>
            <a:off x="11365992" y="6400800"/>
            <a:ext cx="548640" cy="320040"/>
          </a:xfrm>
          <a:prstGeom prst="rect">
            <a:avLst/>
          </a:prstGeom>
          <a:noFill/>
          <a:ln/>
        </p:spPr>
        <p:txBody>
          <a:bodyPr wrap="square" rtlCol="0" anchor="ctr"/>
          <a:lstStyle/>
          <a:p>
            <a:pPr marL="0" indent="0" algn="r">
              <a:buNone/>
            </a:pPr>
            <a:r>
              <a:rPr lang="en-US" sz="1000" dirty="0">
                <a:solidFill>
                  <a:srgbClr val="A7AAC4"/>
                </a:solidFill>
                <a:latin typeface="Calibri" pitchFamily="34" charset="0"/>
                <a:ea typeface="Calibri" pitchFamily="34" charset="-122"/>
                <a:cs typeface="Calibri" pitchFamily="34" charset="-120"/>
              </a:rPr>
              <a:t>18</a:t>
            </a:r>
            <a:endParaRPr lang="en-US" sz="1000" dirty="0"/>
          </a:p>
        </p:txBody>
      </p:sp>
      <p:sp>
        <p:nvSpPr>
          <p:cNvPr id="16" name="ZoneTexte 15">
            <a:extLst>
              <a:ext uri="{FF2B5EF4-FFF2-40B4-BE49-F238E27FC236}">
                <a16:creationId xmlns:a16="http://schemas.microsoft.com/office/drawing/2014/main" id="{0B9352D6-4E0B-AC38-D13A-DAA5F9ECB9C8}"/>
              </a:ext>
            </a:extLst>
          </p:cNvPr>
          <p:cNvSpPr txBox="1"/>
          <p:nvPr/>
        </p:nvSpPr>
        <p:spPr>
          <a:xfrm>
            <a:off x="4084924" y="6386199"/>
            <a:ext cx="4326826" cy="369332"/>
          </a:xfrm>
          <a:prstGeom prst="rect">
            <a:avLst/>
          </a:prstGeom>
          <a:noFill/>
        </p:spPr>
        <p:txBody>
          <a:bodyPr wrap="none" rtlCol="0">
            <a:spAutoFit/>
            <a:scene3d>
              <a:camera prst="orthographicFront"/>
              <a:lightRig rig="soft" dir="t">
                <a:rot lat="0" lon="0" rev="15600000"/>
              </a:lightRig>
            </a:scene3d>
            <a:sp3d extrusionH="57150" prstMaterial="softEdge">
              <a:bevelT w="25400" h="38100"/>
            </a:sp3d>
          </a:bodyPr>
          <a:lstStyle/>
          <a:p>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I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am</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Helios</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Elite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Soldier</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of the Digital</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3" name="Text 1"/>
          <p:cNvSpPr/>
          <p:nvPr/>
        </p:nvSpPr>
        <p:spPr>
          <a:xfrm>
            <a:off x="822960" y="1828800"/>
            <a:ext cx="5486400" cy="320040"/>
          </a:xfrm>
          <a:prstGeom prst="rect">
            <a:avLst/>
          </a:prstGeom>
          <a:noFill/>
          <a:ln/>
        </p:spPr>
        <p:txBody>
          <a:bodyPr wrap="square" lIns="0" tIns="0" rIns="0" bIns="0" rtlCol="0" anchor="ctr"/>
          <a:lstStyle/>
          <a:p>
            <a:pPr marL="0" indent="0">
              <a:buNone/>
            </a:pPr>
            <a:r>
              <a:rPr lang="en-US" sz="1200" b="1" kern="0" spc="200" dirty="0">
                <a:solidFill>
                  <a:srgbClr val="00D2B4"/>
                </a:solidFill>
                <a:latin typeface="Calibri" pitchFamily="34" charset="0"/>
                <a:ea typeface="Calibri" pitchFamily="34" charset="-122"/>
                <a:cs typeface="Calibri" pitchFamily="34" charset="-120"/>
              </a:rPr>
              <a:t>CAS 2 / 4</a:t>
            </a:r>
            <a:endParaRPr lang="en-US" sz="1200" dirty="0"/>
          </a:p>
        </p:txBody>
      </p:sp>
      <p:sp>
        <p:nvSpPr>
          <p:cNvPr id="4" name="Text 2"/>
          <p:cNvSpPr/>
          <p:nvPr/>
        </p:nvSpPr>
        <p:spPr>
          <a:xfrm>
            <a:off x="777240" y="2240280"/>
            <a:ext cx="10058400" cy="1188720"/>
          </a:xfrm>
          <a:prstGeom prst="rect">
            <a:avLst/>
          </a:prstGeom>
          <a:noFill/>
          <a:ln/>
        </p:spPr>
        <p:txBody>
          <a:bodyPr wrap="square" lIns="0" tIns="0" rIns="0" bIns="0" rtlCol="0" anchor="ctr"/>
          <a:lstStyle/>
          <a:p>
            <a:pPr marL="0" indent="0">
              <a:buNone/>
            </a:pPr>
            <a:r>
              <a:rPr lang="en-US" sz="4600" b="1" dirty="0">
                <a:solidFill>
                  <a:srgbClr val="002060"/>
                </a:solidFill>
                <a:latin typeface="Cambria" pitchFamily="34" charset="0"/>
                <a:ea typeface="Cambria" pitchFamily="34" charset="-122"/>
                <a:cs typeface="Cambria" pitchFamily="34" charset="-120"/>
              </a:rPr>
              <a:t>Licencier</a:t>
            </a:r>
            <a:endParaRPr lang="en-US" sz="4600" dirty="0">
              <a:solidFill>
                <a:srgbClr val="002060"/>
              </a:solidFill>
            </a:endParaRPr>
          </a:p>
        </p:txBody>
      </p:sp>
      <p:sp>
        <p:nvSpPr>
          <p:cNvPr id="5" name="Text 3"/>
          <p:cNvSpPr/>
          <p:nvPr/>
        </p:nvSpPr>
        <p:spPr>
          <a:xfrm>
            <a:off x="822960" y="3337560"/>
            <a:ext cx="8686800" cy="640080"/>
          </a:xfrm>
          <a:prstGeom prst="rect">
            <a:avLst/>
          </a:prstGeom>
          <a:noFill/>
          <a:ln/>
        </p:spPr>
        <p:txBody>
          <a:bodyPr wrap="square" lIns="0" tIns="0" rIns="0" bIns="0" rtlCol="0" anchor="ctr"/>
          <a:lstStyle/>
          <a:p>
            <a:pPr marL="0" indent="0">
              <a:buNone/>
            </a:pPr>
            <a:r>
              <a:rPr lang="en-US" sz="1600" i="1" dirty="0">
                <a:latin typeface="Calibri" pitchFamily="34" charset="0"/>
                <a:ea typeface="Calibri" pitchFamily="34" charset="-122"/>
                <a:cs typeface="Calibri" pitchFamily="34" charset="-120"/>
              </a:rPr>
              <a:t>L'IA peut-elle décider qui quitte l'entreprise ?</a:t>
            </a:r>
            <a:endParaRPr lang="en-US" sz="1600" dirty="0"/>
          </a:p>
        </p:txBody>
      </p:sp>
      <p:sp>
        <p:nvSpPr>
          <p:cNvPr id="6" name="Shape 4"/>
          <p:cNvSpPr/>
          <p:nvPr/>
        </p:nvSpPr>
        <p:spPr>
          <a:xfrm>
            <a:off x="822960" y="4206240"/>
            <a:ext cx="7772400" cy="822960"/>
          </a:xfrm>
          <a:prstGeom prst="roundRect">
            <a:avLst>
              <a:gd name="adj" fmla="val 11111"/>
            </a:avLst>
          </a:prstGeom>
          <a:solidFill>
            <a:srgbClr val="1B1E42"/>
          </a:solidFill>
          <a:ln w="12700">
            <a:solidFill>
              <a:srgbClr val="4B3FC0"/>
            </a:solidFill>
            <a:prstDash val="solid"/>
          </a:ln>
        </p:spPr>
      </p:sp>
      <p:sp>
        <p:nvSpPr>
          <p:cNvPr id="7" name="Text 5"/>
          <p:cNvSpPr/>
          <p:nvPr/>
        </p:nvSpPr>
        <p:spPr>
          <a:xfrm>
            <a:off x="1051560" y="4206240"/>
            <a:ext cx="7406640" cy="82296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En vous : accepteriez-vous qu'une IA licencie ?</a:t>
            </a:r>
            <a:endParaRPr lang="en-US" sz="1400" dirty="0"/>
          </a:p>
        </p:txBody>
      </p:sp>
      <p:sp>
        <p:nvSpPr>
          <p:cNvPr id="8" name="ZoneTexte 7">
            <a:extLst>
              <a:ext uri="{FF2B5EF4-FFF2-40B4-BE49-F238E27FC236}">
                <a16:creationId xmlns:a16="http://schemas.microsoft.com/office/drawing/2014/main" id="{0B9352D6-4E0B-AC38-D13A-DAA5F9ECB9C8}"/>
              </a:ext>
            </a:extLst>
          </p:cNvPr>
          <p:cNvSpPr txBox="1"/>
          <p:nvPr/>
        </p:nvSpPr>
        <p:spPr>
          <a:xfrm>
            <a:off x="4084924" y="6386199"/>
            <a:ext cx="4326826" cy="369332"/>
          </a:xfrm>
          <a:prstGeom prst="rect">
            <a:avLst/>
          </a:prstGeom>
          <a:noFill/>
        </p:spPr>
        <p:txBody>
          <a:bodyPr wrap="none" rtlCol="0">
            <a:spAutoFit/>
            <a:scene3d>
              <a:camera prst="orthographicFront"/>
              <a:lightRig rig="soft" dir="t">
                <a:rot lat="0" lon="0" rev="15600000"/>
              </a:lightRig>
            </a:scene3d>
            <a:sp3d extrusionH="57150" prstMaterial="softEdge">
              <a:bevelT w="25400" h="38100"/>
            </a:sp3d>
          </a:bodyPr>
          <a:lstStyle/>
          <a:p>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I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am</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Helios</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Elite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Soldier</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of the Digital</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3" name="Text 1"/>
          <p:cNvSpPr/>
          <p:nvPr/>
        </p:nvSpPr>
        <p:spPr>
          <a:xfrm>
            <a:off x="822960" y="548640"/>
            <a:ext cx="5486400" cy="320040"/>
          </a:xfrm>
          <a:prstGeom prst="rect">
            <a:avLst/>
          </a:prstGeom>
          <a:noFill/>
          <a:ln/>
        </p:spPr>
        <p:txBody>
          <a:bodyPr wrap="square" lIns="0" tIns="0" rIns="0" bIns="0" rtlCol="0" anchor="ctr"/>
          <a:lstStyle/>
          <a:p>
            <a:pPr marL="0" indent="0">
              <a:buNone/>
            </a:pPr>
            <a:r>
              <a:rPr lang="en-US" sz="1200" b="1" kern="0" spc="200" dirty="0">
                <a:solidFill>
                  <a:srgbClr val="00D2B4"/>
                </a:solidFill>
                <a:latin typeface="Calibri" pitchFamily="34" charset="0"/>
                <a:ea typeface="Calibri" pitchFamily="34" charset="-122"/>
                <a:cs typeface="Calibri" pitchFamily="34" charset="-120"/>
              </a:rPr>
              <a:t>SONDAGE EN DIRECT — QUESTION 2</a:t>
            </a:r>
            <a:endParaRPr lang="en-US" sz="1200" dirty="0"/>
          </a:p>
        </p:txBody>
      </p:sp>
      <p:sp>
        <p:nvSpPr>
          <p:cNvPr id="4" name="Text 2"/>
          <p:cNvSpPr/>
          <p:nvPr/>
        </p:nvSpPr>
        <p:spPr>
          <a:xfrm>
            <a:off x="822960" y="960120"/>
            <a:ext cx="10515600" cy="1188720"/>
          </a:xfrm>
          <a:prstGeom prst="rect">
            <a:avLst/>
          </a:prstGeom>
          <a:noFill/>
          <a:ln/>
        </p:spPr>
        <p:txBody>
          <a:bodyPr wrap="square" lIns="0" tIns="0" rIns="0" bIns="0" rtlCol="0" anchor="ctr"/>
          <a:lstStyle/>
          <a:p>
            <a:pPr marL="0" indent="0">
              <a:buNone/>
            </a:pPr>
            <a:r>
              <a:rPr lang="en-US" sz="3000" b="1" dirty="0">
                <a:solidFill>
                  <a:srgbClr val="002060"/>
                </a:solidFill>
                <a:latin typeface="Cambria" pitchFamily="34" charset="0"/>
                <a:ea typeface="Cambria" pitchFamily="34" charset="-122"/>
                <a:cs typeface="Cambria" pitchFamily="34" charset="-120"/>
              </a:rPr>
              <a:t>Accepteriez-vous qu'une IA licencie, seule, un salarié ?</a:t>
            </a:r>
            <a:endParaRPr lang="en-US" sz="3000" dirty="0">
              <a:solidFill>
                <a:srgbClr val="002060"/>
              </a:solidFill>
            </a:endParaRPr>
          </a:p>
        </p:txBody>
      </p:sp>
      <p:sp>
        <p:nvSpPr>
          <p:cNvPr id="5" name="Shape 3"/>
          <p:cNvSpPr/>
          <p:nvPr/>
        </p:nvSpPr>
        <p:spPr>
          <a:xfrm>
            <a:off x="822960" y="2560320"/>
            <a:ext cx="2514600" cy="3017520"/>
          </a:xfrm>
          <a:prstGeom prst="roundRect">
            <a:avLst>
              <a:gd name="adj" fmla="val 3636"/>
            </a:avLst>
          </a:prstGeom>
          <a:solidFill>
            <a:srgbClr val="3A2FAE"/>
          </a:solidFill>
          <a:ln/>
        </p:spPr>
      </p:sp>
      <p:sp>
        <p:nvSpPr>
          <p:cNvPr id="6" name="Shape 4"/>
          <p:cNvSpPr/>
          <p:nvPr/>
        </p:nvSpPr>
        <p:spPr>
          <a:xfrm>
            <a:off x="1760220" y="2880360"/>
            <a:ext cx="640080" cy="640080"/>
          </a:xfrm>
          <a:prstGeom prst="ellipse">
            <a:avLst/>
          </a:prstGeom>
          <a:solidFill>
            <a:srgbClr val="00D2B4"/>
          </a:solidFill>
          <a:ln/>
        </p:spPr>
      </p:sp>
      <p:sp>
        <p:nvSpPr>
          <p:cNvPr id="7" name="Text 5"/>
          <p:cNvSpPr/>
          <p:nvPr/>
        </p:nvSpPr>
        <p:spPr>
          <a:xfrm>
            <a:off x="1760220" y="2880360"/>
            <a:ext cx="640080" cy="640080"/>
          </a:xfrm>
          <a:prstGeom prst="rect">
            <a:avLst/>
          </a:prstGeom>
          <a:noFill/>
          <a:ln/>
        </p:spPr>
        <p:txBody>
          <a:bodyPr wrap="square" lIns="0" tIns="0" rIns="0" bIns="0" rtlCol="0" anchor="ctr"/>
          <a:lstStyle/>
          <a:p>
            <a:pPr marL="0" indent="0" algn="ctr">
              <a:buNone/>
            </a:pPr>
            <a:r>
              <a:rPr lang="en-US" sz="2400" b="1" dirty="0">
                <a:solidFill>
                  <a:srgbClr val="0F1230"/>
                </a:solidFill>
                <a:latin typeface="Cambria" pitchFamily="34" charset="0"/>
                <a:ea typeface="Cambria" pitchFamily="34" charset="-122"/>
                <a:cs typeface="Cambria" pitchFamily="34" charset="-120"/>
              </a:rPr>
              <a:t>A</a:t>
            </a:r>
            <a:endParaRPr lang="en-US" sz="2400" dirty="0"/>
          </a:p>
        </p:txBody>
      </p:sp>
      <p:sp>
        <p:nvSpPr>
          <p:cNvPr id="8" name="Text 6"/>
          <p:cNvSpPr/>
          <p:nvPr/>
        </p:nvSpPr>
        <p:spPr>
          <a:xfrm>
            <a:off x="960120" y="3703320"/>
            <a:ext cx="2240280" cy="1737360"/>
          </a:xfrm>
          <a:prstGeom prst="rect">
            <a:avLst/>
          </a:prstGeom>
          <a:noFill/>
          <a:ln/>
        </p:spPr>
        <p:txBody>
          <a:bodyPr wrap="square" lIns="0" tIns="0" rIns="0" bIns="0" rtlCol="0" anchor="t"/>
          <a:lstStyle/>
          <a:p>
            <a:pPr marL="0" indent="0" algn="ctr">
              <a:buNone/>
            </a:pPr>
            <a:r>
              <a:rPr lang="en-US" sz="1450" b="1" dirty="0">
                <a:solidFill>
                  <a:srgbClr val="FFFFFF"/>
                </a:solidFill>
                <a:latin typeface="Calibri" pitchFamily="34" charset="0"/>
                <a:ea typeface="Calibri" pitchFamily="34" charset="-122"/>
                <a:cs typeface="Calibri" pitchFamily="34" charset="-120"/>
              </a:rPr>
              <a:t>Oui, totalement</a:t>
            </a:r>
            <a:endParaRPr lang="en-US" sz="1450" dirty="0"/>
          </a:p>
        </p:txBody>
      </p:sp>
      <p:sp>
        <p:nvSpPr>
          <p:cNvPr id="9" name="Shape 7"/>
          <p:cNvSpPr/>
          <p:nvPr/>
        </p:nvSpPr>
        <p:spPr>
          <a:xfrm>
            <a:off x="3611880" y="2560320"/>
            <a:ext cx="2514600" cy="3017520"/>
          </a:xfrm>
          <a:prstGeom prst="roundRect">
            <a:avLst>
              <a:gd name="adj" fmla="val 3636"/>
            </a:avLst>
          </a:prstGeom>
          <a:solidFill>
            <a:srgbClr val="3A2FAE"/>
          </a:solidFill>
          <a:ln/>
        </p:spPr>
      </p:sp>
      <p:sp>
        <p:nvSpPr>
          <p:cNvPr id="10" name="Shape 8"/>
          <p:cNvSpPr/>
          <p:nvPr/>
        </p:nvSpPr>
        <p:spPr>
          <a:xfrm>
            <a:off x="4549140" y="2880360"/>
            <a:ext cx="640080" cy="640080"/>
          </a:xfrm>
          <a:prstGeom prst="ellipse">
            <a:avLst/>
          </a:prstGeom>
          <a:solidFill>
            <a:srgbClr val="F5A623"/>
          </a:solidFill>
          <a:ln/>
        </p:spPr>
      </p:sp>
      <p:sp>
        <p:nvSpPr>
          <p:cNvPr id="11" name="Text 9"/>
          <p:cNvSpPr/>
          <p:nvPr/>
        </p:nvSpPr>
        <p:spPr>
          <a:xfrm>
            <a:off x="4549140" y="2880360"/>
            <a:ext cx="640080" cy="640080"/>
          </a:xfrm>
          <a:prstGeom prst="rect">
            <a:avLst/>
          </a:prstGeom>
          <a:noFill/>
          <a:ln/>
        </p:spPr>
        <p:txBody>
          <a:bodyPr wrap="square" lIns="0" tIns="0" rIns="0" bIns="0" rtlCol="0" anchor="ctr"/>
          <a:lstStyle/>
          <a:p>
            <a:pPr marL="0" indent="0" algn="ctr">
              <a:buNone/>
            </a:pPr>
            <a:r>
              <a:rPr lang="en-US" sz="2400" b="1" dirty="0">
                <a:solidFill>
                  <a:srgbClr val="0F1230"/>
                </a:solidFill>
                <a:latin typeface="Cambria" pitchFamily="34" charset="0"/>
                <a:ea typeface="Cambria" pitchFamily="34" charset="-122"/>
                <a:cs typeface="Cambria" pitchFamily="34" charset="-120"/>
              </a:rPr>
              <a:t>B</a:t>
            </a:r>
            <a:endParaRPr lang="en-US" sz="2400" dirty="0"/>
          </a:p>
        </p:txBody>
      </p:sp>
      <p:sp>
        <p:nvSpPr>
          <p:cNvPr id="12" name="Text 10"/>
          <p:cNvSpPr/>
          <p:nvPr/>
        </p:nvSpPr>
        <p:spPr>
          <a:xfrm>
            <a:off x="3749040" y="3703320"/>
            <a:ext cx="2240280" cy="1737360"/>
          </a:xfrm>
          <a:prstGeom prst="rect">
            <a:avLst/>
          </a:prstGeom>
          <a:noFill/>
          <a:ln/>
        </p:spPr>
        <p:txBody>
          <a:bodyPr wrap="square" lIns="0" tIns="0" rIns="0" bIns="0" rtlCol="0" anchor="t"/>
          <a:lstStyle/>
          <a:p>
            <a:pPr marL="0" indent="0" algn="ctr">
              <a:buNone/>
            </a:pPr>
            <a:r>
              <a:rPr lang="en-US" sz="1450" b="1" dirty="0">
                <a:solidFill>
                  <a:srgbClr val="FFFFFF"/>
                </a:solidFill>
                <a:latin typeface="Calibri" pitchFamily="34" charset="0"/>
                <a:ea typeface="Calibri" pitchFamily="34" charset="-122"/>
                <a:cs typeface="Calibri" pitchFamily="34" charset="-120"/>
              </a:rPr>
              <a:t>Oui, sous contrôle humain</a:t>
            </a:r>
            <a:endParaRPr lang="en-US" sz="1450" dirty="0"/>
          </a:p>
        </p:txBody>
      </p:sp>
      <p:sp>
        <p:nvSpPr>
          <p:cNvPr id="13" name="Shape 11"/>
          <p:cNvSpPr/>
          <p:nvPr/>
        </p:nvSpPr>
        <p:spPr>
          <a:xfrm>
            <a:off x="6400800" y="2560320"/>
            <a:ext cx="2514600" cy="3017520"/>
          </a:xfrm>
          <a:prstGeom prst="roundRect">
            <a:avLst>
              <a:gd name="adj" fmla="val 3636"/>
            </a:avLst>
          </a:prstGeom>
          <a:solidFill>
            <a:srgbClr val="3A2FAE"/>
          </a:solidFill>
          <a:ln/>
        </p:spPr>
      </p:sp>
      <p:sp>
        <p:nvSpPr>
          <p:cNvPr id="14" name="Shape 12"/>
          <p:cNvSpPr/>
          <p:nvPr/>
        </p:nvSpPr>
        <p:spPr>
          <a:xfrm>
            <a:off x="7338060" y="2880360"/>
            <a:ext cx="640080" cy="640080"/>
          </a:xfrm>
          <a:prstGeom prst="ellipse">
            <a:avLst/>
          </a:prstGeom>
          <a:solidFill>
            <a:srgbClr val="9B8CFF"/>
          </a:solidFill>
          <a:ln/>
        </p:spPr>
      </p:sp>
      <p:sp>
        <p:nvSpPr>
          <p:cNvPr id="15" name="Text 13"/>
          <p:cNvSpPr/>
          <p:nvPr/>
        </p:nvSpPr>
        <p:spPr>
          <a:xfrm>
            <a:off x="7338060" y="2880360"/>
            <a:ext cx="640080" cy="640080"/>
          </a:xfrm>
          <a:prstGeom prst="rect">
            <a:avLst/>
          </a:prstGeom>
          <a:noFill/>
          <a:ln/>
        </p:spPr>
        <p:txBody>
          <a:bodyPr wrap="square" lIns="0" tIns="0" rIns="0" bIns="0" rtlCol="0" anchor="ctr"/>
          <a:lstStyle/>
          <a:p>
            <a:pPr marL="0" indent="0" algn="ctr">
              <a:buNone/>
            </a:pPr>
            <a:r>
              <a:rPr lang="en-US" sz="2400" b="1" dirty="0">
                <a:solidFill>
                  <a:srgbClr val="0F1230"/>
                </a:solidFill>
                <a:latin typeface="Cambria" pitchFamily="34" charset="0"/>
                <a:ea typeface="Cambria" pitchFamily="34" charset="-122"/>
                <a:cs typeface="Cambria" pitchFamily="34" charset="-120"/>
              </a:rPr>
              <a:t>C</a:t>
            </a:r>
            <a:endParaRPr lang="en-US" sz="2400" dirty="0"/>
          </a:p>
        </p:txBody>
      </p:sp>
      <p:sp>
        <p:nvSpPr>
          <p:cNvPr id="16" name="Text 14"/>
          <p:cNvSpPr/>
          <p:nvPr/>
        </p:nvSpPr>
        <p:spPr>
          <a:xfrm>
            <a:off x="6537960" y="3703320"/>
            <a:ext cx="2240280" cy="1737360"/>
          </a:xfrm>
          <a:prstGeom prst="rect">
            <a:avLst/>
          </a:prstGeom>
          <a:noFill/>
          <a:ln/>
        </p:spPr>
        <p:txBody>
          <a:bodyPr wrap="square" lIns="0" tIns="0" rIns="0" bIns="0" rtlCol="0" anchor="t"/>
          <a:lstStyle/>
          <a:p>
            <a:pPr marL="0" indent="0" algn="ctr">
              <a:buNone/>
            </a:pPr>
            <a:r>
              <a:rPr lang="en-US" sz="1450" b="1" dirty="0">
                <a:solidFill>
                  <a:srgbClr val="FFFFFF"/>
                </a:solidFill>
                <a:latin typeface="Calibri" pitchFamily="34" charset="0"/>
                <a:ea typeface="Calibri" pitchFamily="34" charset="-122"/>
                <a:cs typeface="Calibri" pitchFamily="34" charset="-120"/>
              </a:rPr>
              <a:t>Non, jamais sans validation</a:t>
            </a:r>
            <a:endParaRPr lang="en-US" sz="1450" dirty="0"/>
          </a:p>
        </p:txBody>
      </p:sp>
      <p:sp>
        <p:nvSpPr>
          <p:cNvPr id="17" name="Shape 15"/>
          <p:cNvSpPr/>
          <p:nvPr/>
        </p:nvSpPr>
        <p:spPr>
          <a:xfrm>
            <a:off x="9189720" y="2560320"/>
            <a:ext cx="2514600" cy="3017520"/>
          </a:xfrm>
          <a:prstGeom prst="roundRect">
            <a:avLst>
              <a:gd name="adj" fmla="val 3636"/>
            </a:avLst>
          </a:prstGeom>
          <a:solidFill>
            <a:srgbClr val="3A2FAE"/>
          </a:solidFill>
          <a:ln/>
        </p:spPr>
      </p:sp>
      <p:sp>
        <p:nvSpPr>
          <p:cNvPr id="18" name="Shape 16"/>
          <p:cNvSpPr/>
          <p:nvPr/>
        </p:nvSpPr>
        <p:spPr>
          <a:xfrm>
            <a:off x="10126980" y="2880360"/>
            <a:ext cx="640080" cy="640080"/>
          </a:xfrm>
          <a:prstGeom prst="ellipse">
            <a:avLst/>
          </a:prstGeom>
          <a:solidFill>
            <a:srgbClr val="E5484D"/>
          </a:solidFill>
          <a:ln/>
        </p:spPr>
      </p:sp>
      <p:sp>
        <p:nvSpPr>
          <p:cNvPr id="19" name="Text 17"/>
          <p:cNvSpPr/>
          <p:nvPr/>
        </p:nvSpPr>
        <p:spPr>
          <a:xfrm>
            <a:off x="10126980" y="2880360"/>
            <a:ext cx="640080" cy="640080"/>
          </a:xfrm>
          <a:prstGeom prst="rect">
            <a:avLst/>
          </a:prstGeom>
          <a:noFill/>
          <a:ln/>
        </p:spPr>
        <p:txBody>
          <a:bodyPr wrap="square" lIns="0" tIns="0" rIns="0" bIns="0" rtlCol="0" anchor="ctr"/>
          <a:lstStyle/>
          <a:p>
            <a:pPr marL="0" indent="0" algn="ctr">
              <a:buNone/>
            </a:pPr>
            <a:r>
              <a:rPr lang="en-US" sz="2400" b="1" dirty="0">
                <a:solidFill>
                  <a:srgbClr val="0F1230"/>
                </a:solidFill>
                <a:latin typeface="Cambria" pitchFamily="34" charset="0"/>
                <a:ea typeface="Cambria" pitchFamily="34" charset="-122"/>
                <a:cs typeface="Cambria" pitchFamily="34" charset="-120"/>
              </a:rPr>
              <a:t>D</a:t>
            </a:r>
            <a:endParaRPr lang="en-US" sz="2400" dirty="0"/>
          </a:p>
        </p:txBody>
      </p:sp>
      <p:sp>
        <p:nvSpPr>
          <p:cNvPr id="20" name="Text 18"/>
          <p:cNvSpPr/>
          <p:nvPr/>
        </p:nvSpPr>
        <p:spPr>
          <a:xfrm>
            <a:off x="9326880" y="3703320"/>
            <a:ext cx="2240280" cy="1737360"/>
          </a:xfrm>
          <a:prstGeom prst="rect">
            <a:avLst/>
          </a:prstGeom>
          <a:noFill/>
          <a:ln/>
        </p:spPr>
        <p:txBody>
          <a:bodyPr wrap="square" lIns="0" tIns="0" rIns="0" bIns="0" rtlCol="0" anchor="t"/>
          <a:lstStyle/>
          <a:p>
            <a:pPr marL="0" indent="0" algn="ctr">
              <a:buNone/>
            </a:pPr>
            <a:r>
              <a:rPr lang="en-US" sz="1450" b="1" dirty="0">
                <a:solidFill>
                  <a:srgbClr val="FFFFFF"/>
                </a:solidFill>
                <a:latin typeface="Calibri" pitchFamily="34" charset="0"/>
                <a:ea typeface="Calibri" pitchFamily="34" charset="-122"/>
                <a:cs typeface="Calibri" pitchFamily="34" charset="-120"/>
              </a:rPr>
              <a:t>Cela dépend du motif</a:t>
            </a:r>
            <a:endParaRPr lang="en-US" sz="1450" dirty="0"/>
          </a:p>
        </p:txBody>
      </p:sp>
      <p:sp>
        <p:nvSpPr>
          <p:cNvPr id="22" name="Text 20"/>
          <p:cNvSpPr/>
          <p:nvPr/>
        </p:nvSpPr>
        <p:spPr>
          <a:xfrm>
            <a:off x="11365992" y="6400800"/>
            <a:ext cx="548640" cy="320040"/>
          </a:xfrm>
          <a:prstGeom prst="rect">
            <a:avLst/>
          </a:prstGeom>
          <a:noFill/>
          <a:ln/>
        </p:spPr>
        <p:txBody>
          <a:bodyPr wrap="square" rtlCol="0" anchor="ctr"/>
          <a:lstStyle/>
          <a:p>
            <a:pPr marL="0" indent="0" algn="r">
              <a:buNone/>
            </a:pPr>
            <a:r>
              <a:rPr lang="en-US" sz="1000" dirty="0" smtClean="0">
                <a:solidFill>
                  <a:srgbClr val="8A8DB0"/>
                </a:solidFill>
                <a:latin typeface="Calibri" pitchFamily="34" charset="0"/>
                <a:ea typeface="Calibri" pitchFamily="34" charset="-122"/>
                <a:cs typeface="Calibri" pitchFamily="34" charset="-120"/>
              </a:rPr>
              <a:t>l</a:t>
            </a:r>
            <a:endParaRPr lang="en-US" sz="1000" dirty="0"/>
          </a:p>
        </p:txBody>
      </p:sp>
      <p:sp>
        <p:nvSpPr>
          <p:cNvPr id="23" name="ZoneTexte 22">
            <a:extLst>
              <a:ext uri="{FF2B5EF4-FFF2-40B4-BE49-F238E27FC236}">
                <a16:creationId xmlns:a16="http://schemas.microsoft.com/office/drawing/2014/main" id="{0B9352D6-4E0B-AC38-D13A-DAA5F9ECB9C8}"/>
              </a:ext>
            </a:extLst>
          </p:cNvPr>
          <p:cNvSpPr txBox="1"/>
          <p:nvPr/>
        </p:nvSpPr>
        <p:spPr>
          <a:xfrm>
            <a:off x="4084924" y="6386199"/>
            <a:ext cx="4326826" cy="369332"/>
          </a:xfrm>
          <a:prstGeom prst="rect">
            <a:avLst/>
          </a:prstGeom>
          <a:noFill/>
        </p:spPr>
        <p:txBody>
          <a:bodyPr wrap="none" rtlCol="0">
            <a:spAutoFit/>
            <a:scene3d>
              <a:camera prst="orthographicFront"/>
              <a:lightRig rig="soft" dir="t">
                <a:rot lat="0" lon="0" rev="15600000"/>
              </a:lightRig>
            </a:scene3d>
            <a:sp3d extrusionH="57150" prstMaterial="softEdge">
              <a:bevelT w="25400" h="38100"/>
            </a:sp3d>
          </a:bodyPr>
          <a:lstStyle/>
          <a:p>
            <a:r>
              <a:rPr lang="fr-FR" b="1" i="1" dirty="0">
                <a:ln/>
                <a:latin typeface="Arial" panose="020B0604020202020204" pitchFamily="34" charset="0"/>
                <a:ea typeface="Tahoma" panose="020B0604030504040204" pitchFamily="34" charset="0"/>
                <a:cs typeface="Arial" panose="020B0604020202020204" pitchFamily="34" charset="0"/>
              </a:rPr>
              <a:t>I </a:t>
            </a:r>
            <a:r>
              <a:rPr lang="fr-FR" b="1" i="1" dirty="0" err="1">
                <a:ln/>
                <a:latin typeface="Arial" panose="020B0604020202020204" pitchFamily="34" charset="0"/>
                <a:ea typeface="Tahoma" panose="020B0604030504040204" pitchFamily="34" charset="0"/>
                <a:cs typeface="Arial" panose="020B0604020202020204" pitchFamily="34" charset="0"/>
              </a:rPr>
              <a:t>am</a:t>
            </a:r>
            <a:r>
              <a:rPr lang="fr-FR" b="1" i="1" dirty="0">
                <a:ln/>
                <a:latin typeface="Arial" panose="020B0604020202020204" pitchFamily="34" charset="0"/>
                <a:ea typeface="Tahoma" panose="020B0604030504040204" pitchFamily="34" charset="0"/>
                <a:cs typeface="Arial" panose="020B0604020202020204" pitchFamily="34" charset="0"/>
              </a:rPr>
              <a:t> </a:t>
            </a:r>
            <a:r>
              <a:rPr lang="fr-FR" b="1" i="1" dirty="0" err="1">
                <a:ln/>
                <a:latin typeface="Arial" panose="020B0604020202020204" pitchFamily="34" charset="0"/>
                <a:ea typeface="Tahoma" panose="020B0604030504040204" pitchFamily="34" charset="0"/>
                <a:cs typeface="Arial" panose="020B0604020202020204" pitchFamily="34" charset="0"/>
              </a:rPr>
              <a:t>Helios</a:t>
            </a:r>
            <a:r>
              <a:rPr lang="fr-FR" b="1" i="1" dirty="0">
                <a:ln/>
                <a:latin typeface="Arial" panose="020B0604020202020204" pitchFamily="34" charset="0"/>
                <a:ea typeface="Tahoma" panose="020B0604030504040204" pitchFamily="34" charset="0"/>
                <a:cs typeface="Arial" panose="020B0604020202020204" pitchFamily="34" charset="0"/>
              </a:rPr>
              <a:t>, Elite </a:t>
            </a:r>
            <a:r>
              <a:rPr lang="fr-FR" b="1" i="1" dirty="0" err="1">
                <a:ln/>
                <a:latin typeface="Arial" panose="020B0604020202020204" pitchFamily="34" charset="0"/>
                <a:ea typeface="Tahoma" panose="020B0604030504040204" pitchFamily="34" charset="0"/>
                <a:cs typeface="Arial" panose="020B0604020202020204" pitchFamily="34" charset="0"/>
              </a:rPr>
              <a:t>Soldier</a:t>
            </a:r>
            <a:r>
              <a:rPr lang="fr-FR" b="1" i="1" dirty="0">
                <a:ln/>
                <a:latin typeface="Arial" panose="020B0604020202020204" pitchFamily="34" charset="0"/>
                <a:ea typeface="Tahoma" panose="020B0604030504040204" pitchFamily="34" charset="0"/>
                <a:cs typeface="Arial" panose="020B0604020202020204" pitchFamily="34" charset="0"/>
              </a:rPr>
              <a:t> of the Digital</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E5484D"/>
          </a:solidFill>
          <a:ln/>
        </p:spPr>
      </p:sp>
      <p:sp>
        <p:nvSpPr>
          <p:cNvPr id="3" name="Shape 1"/>
          <p:cNvSpPr/>
          <p:nvPr/>
        </p:nvSpPr>
        <p:spPr>
          <a:xfrm>
            <a:off x="822960" y="502920"/>
            <a:ext cx="1920240" cy="365760"/>
          </a:xfrm>
          <a:prstGeom prst="roundRect">
            <a:avLst>
              <a:gd name="adj" fmla="val 50000"/>
            </a:avLst>
          </a:prstGeom>
          <a:solidFill>
            <a:srgbClr val="E5484D"/>
          </a:solidFill>
          <a:ln/>
        </p:spPr>
      </p:sp>
      <p:sp>
        <p:nvSpPr>
          <p:cNvPr id="4" name="Text 2"/>
          <p:cNvSpPr/>
          <p:nvPr/>
        </p:nvSpPr>
        <p:spPr>
          <a:xfrm>
            <a:off x="822960" y="502920"/>
            <a:ext cx="1920240" cy="36576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CAS DOCUMENTÉ</a:t>
            </a:r>
            <a:endParaRPr lang="en-US" sz="1100" dirty="0"/>
          </a:p>
        </p:txBody>
      </p:sp>
      <p:sp>
        <p:nvSpPr>
          <p:cNvPr id="5" name="Text 3"/>
          <p:cNvSpPr/>
          <p:nvPr/>
        </p:nvSpPr>
        <p:spPr>
          <a:xfrm>
            <a:off x="2926080" y="502920"/>
            <a:ext cx="5486400" cy="365760"/>
          </a:xfrm>
          <a:prstGeom prst="rect">
            <a:avLst/>
          </a:prstGeom>
          <a:noFill/>
          <a:ln/>
        </p:spPr>
        <p:txBody>
          <a:bodyPr wrap="square" lIns="0" tIns="0" rIns="0" bIns="0" rtlCol="0" anchor="ctr"/>
          <a:lstStyle/>
          <a:p>
            <a:pPr marL="0" indent="0">
              <a:buNone/>
            </a:pPr>
            <a:r>
              <a:rPr lang="en-US" sz="1200" b="1" dirty="0">
                <a:solidFill>
                  <a:srgbClr val="5A5E78"/>
                </a:solidFill>
                <a:latin typeface="Calibri" pitchFamily="34" charset="0"/>
                <a:ea typeface="Calibri" pitchFamily="34" charset="-122"/>
                <a:cs typeface="Calibri" pitchFamily="34" charset="-120"/>
              </a:rPr>
              <a:t>Amazon (entrepôts)  ·  2019</a:t>
            </a:r>
            <a:endParaRPr lang="en-US" sz="1200" dirty="0"/>
          </a:p>
        </p:txBody>
      </p:sp>
      <p:sp>
        <p:nvSpPr>
          <p:cNvPr id="6" name="Text 4"/>
          <p:cNvSpPr/>
          <p:nvPr/>
        </p:nvSpPr>
        <p:spPr>
          <a:xfrm>
            <a:off x="822960" y="1005840"/>
            <a:ext cx="6949440" cy="1005840"/>
          </a:xfrm>
          <a:prstGeom prst="rect">
            <a:avLst/>
          </a:prstGeom>
          <a:noFill/>
          <a:ln/>
        </p:spPr>
        <p:txBody>
          <a:bodyPr wrap="square" lIns="0" tIns="0" rIns="0" bIns="0" rtlCol="0" anchor="ctr"/>
          <a:lstStyle/>
          <a:p>
            <a:pPr marL="0" indent="0">
              <a:buNone/>
            </a:pPr>
            <a:r>
              <a:rPr lang="en-US" sz="2200" b="1" dirty="0">
                <a:solidFill>
                  <a:srgbClr val="1B1E33"/>
                </a:solidFill>
                <a:latin typeface="Cambria" pitchFamily="34" charset="0"/>
                <a:ea typeface="Cambria" pitchFamily="34" charset="-122"/>
                <a:cs typeface="Cambria" pitchFamily="34" charset="-120"/>
              </a:rPr>
              <a:t>Des avertissements et licenciements générés sans manager</a:t>
            </a:r>
            <a:endParaRPr lang="en-US" sz="2200" dirty="0"/>
          </a:p>
        </p:txBody>
      </p:sp>
      <p:sp>
        <p:nvSpPr>
          <p:cNvPr id="7" name="Shape 5"/>
          <p:cNvSpPr/>
          <p:nvPr/>
        </p:nvSpPr>
        <p:spPr>
          <a:xfrm>
            <a:off x="822960" y="2231136"/>
            <a:ext cx="91440" cy="91440"/>
          </a:xfrm>
          <a:prstGeom prst="ellipse">
            <a:avLst/>
          </a:prstGeom>
          <a:solidFill>
            <a:srgbClr val="E5484D"/>
          </a:solidFill>
          <a:ln/>
        </p:spPr>
      </p:sp>
      <p:sp>
        <p:nvSpPr>
          <p:cNvPr id="8" name="Text 6"/>
          <p:cNvSpPr/>
          <p:nvPr/>
        </p:nvSpPr>
        <p:spPr>
          <a:xfrm>
            <a:off x="1051560" y="2148840"/>
            <a:ext cx="6309360" cy="68580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Le système interne de suivi de productivité pouvait générer automatiquement des avertissements de performance, jusqu'au licenciement, sur la base de métriques de cadence.</a:t>
            </a:r>
            <a:endParaRPr lang="en-US" sz="1600" dirty="0"/>
          </a:p>
        </p:txBody>
      </p:sp>
      <p:sp>
        <p:nvSpPr>
          <p:cNvPr id="9" name="Shape 7"/>
          <p:cNvSpPr/>
          <p:nvPr/>
        </p:nvSpPr>
        <p:spPr>
          <a:xfrm>
            <a:off x="822960" y="3099816"/>
            <a:ext cx="91440" cy="91440"/>
          </a:xfrm>
          <a:prstGeom prst="ellipse">
            <a:avLst/>
          </a:prstGeom>
          <a:solidFill>
            <a:srgbClr val="E5484D"/>
          </a:solidFill>
          <a:ln/>
        </p:spPr>
      </p:sp>
      <p:sp>
        <p:nvSpPr>
          <p:cNvPr id="10" name="Text 8"/>
          <p:cNvSpPr/>
          <p:nvPr/>
        </p:nvSpPr>
        <p:spPr>
          <a:xfrm>
            <a:off x="1051560" y="3017520"/>
            <a:ext cx="6309360" cy="68580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Des salariés ont rapporté avoir été avertis ou licenciés sans qu'un manager humain n'ait examiné leur dossier au préalable.</a:t>
            </a:r>
            <a:endParaRPr lang="en-US" sz="1600" dirty="0"/>
          </a:p>
        </p:txBody>
      </p:sp>
      <p:sp>
        <p:nvSpPr>
          <p:cNvPr id="11" name="Shape 9"/>
          <p:cNvSpPr/>
          <p:nvPr/>
        </p:nvSpPr>
        <p:spPr>
          <a:xfrm>
            <a:off x="822960" y="3968496"/>
            <a:ext cx="91440" cy="91440"/>
          </a:xfrm>
          <a:prstGeom prst="ellipse">
            <a:avLst/>
          </a:prstGeom>
          <a:solidFill>
            <a:srgbClr val="E5484D"/>
          </a:solidFill>
          <a:ln/>
        </p:spPr>
      </p:sp>
      <p:sp>
        <p:nvSpPr>
          <p:cNvPr id="12" name="Text 10"/>
          <p:cNvSpPr/>
          <p:nvPr/>
        </p:nvSpPr>
        <p:spPr>
          <a:xfrm>
            <a:off x="1051560" y="3886200"/>
            <a:ext cx="6309360" cy="68580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Amazon a indiqué que les décisions finales impliquaient une revue humaine, mais la controverse a mis en lumière le manque de transparence du processus.</a:t>
            </a:r>
            <a:endParaRPr lang="en-US" sz="1600" dirty="0"/>
          </a:p>
        </p:txBody>
      </p:sp>
      <p:sp>
        <p:nvSpPr>
          <p:cNvPr id="14" name="Shape 12"/>
          <p:cNvSpPr/>
          <p:nvPr/>
        </p:nvSpPr>
        <p:spPr>
          <a:xfrm>
            <a:off x="8138160" y="1005840"/>
            <a:ext cx="3246120" cy="4206240"/>
          </a:xfrm>
          <a:prstGeom prst="roundRect">
            <a:avLst>
              <a:gd name="adj" fmla="val 3380"/>
            </a:avLst>
          </a:prstGeom>
          <a:solidFill>
            <a:srgbClr val="F4F4F9"/>
          </a:solidFill>
          <a:ln w="12700">
            <a:solidFill>
              <a:srgbClr val="DADCEC"/>
            </a:solidFill>
            <a:prstDash val="solid"/>
          </a:ln>
        </p:spPr>
      </p:sp>
      <p:sp>
        <p:nvSpPr>
          <p:cNvPr id="15" name="Text 13"/>
          <p:cNvSpPr/>
          <p:nvPr/>
        </p:nvSpPr>
        <p:spPr>
          <a:xfrm>
            <a:off x="8138160" y="1463040"/>
            <a:ext cx="3246120" cy="1097280"/>
          </a:xfrm>
          <a:prstGeom prst="rect">
            <a:avLst/>
          </a:prstGeom>
          <a:noFill/>
          <a:ln/>
        </p:spPr>
        <p:txBody>
          <a:bodyPr wrap="square" lIns="0" tIns="0" rIns="0" bIns="0" rtlCol="0" anchor="ctr"/>
          <a:lstStyle/>
          <a:p>
            <a:pPr marL="0" indent="0" algn="ctr">
              <a:buNone/>
            </a:pPr>
            <a:r>
              <a:rPr lang="en-US" sz="4200" b="1" dirty="0">
                <a:solidFill>
                  <a:srgbClr val="E5484D"/>
                </a:solidFill>
                <a:latin typeface="Cambria" pitchFamily="34" charset="0"/>
                <a:ea typeface="Cambria" pitchFamily="34" charset="-122"/>
                <a:cs typeface="Cambria" pitchFamily="34" charset="-120"/>
              </a:rPr>
              <a:t>1er</a:t>
            </a:r>
            <a:endParaRPr lang="en-US" sz="4200" dirty="0"/>
          </a:p>
        </p:txBody>
      </p:sp>
      <p:sp>
        <p:nvSpPr>
          <p:cNvPr id="16" name="Text 14"/>
          <p:cNvSpPr/>
          <p:nvPr/>
        </p:nvSpPr>
        <p:spPr>
          <a:xfrm>
            <a:off x="8412480" y="2606040"/>
            <a:ext cx="2697480" cy="1463040"/>
          </a:xfrm>
          <a:prstGeom prst="rect">
            <a:avLst/>
          </a:prstGeom>
          <a:noFill/>
          <a:ln/>
        </p:spPr>
        <p:txBody>
          <a:bodyPr wrap="square" lIns="0" tIns="0" rIns="0" bIns="0" rtlCol="0" anchor="ctr"/>
          <a:lstStyle/>
          <a:p>
            <a:pPr marL="0" indent="0" algn="ctr">
              <a:buNone/>
            </a:pPr>
            <a:r>
              <a:rPr lang="en-US" sz="1250" dirty="0">
                <a:solidFill>
                  <a:srgbClr val="1B1E33"/>
                </a:solidFill>
                <a:latin typeface="Calibri" pitchFamily="34" charset="0"/>
                <a:ea typeface="Calibri" pitchFamily="34" charset="-122"/>
                <a:cs typeface="Calibri" pitchFamily="34" charset="-120"/>
              </a:rPr>
              <a:t>cas largement médiatisé de licenciements liés à un algorithme de productivité en entrepôt</a:t>
            </a:r>
            <a:endParaRPr lang="en-US" sz="1250" dirty="0"/>
          </a:p>
        </p:txBody>
      </p:sp>
      <p:sp>
        <p:nvSpPr>
          <p:cNvPr id="17" name="Text 15"/>
          <p:cNvSpPr/>
          <p:nvPr/>
        </p:nvSpPr>
        <p:spPr>
          <a:xfrm>
            <a:off x="11365992" y="6400800"/>
            <a:ext cx="548640" cy="320040"/>
          </a:xfrm>
          <a:prstGeom prst="rect">
            <a:avLst/>
          </a:prstGeom>
          <a:noFill/>
          <a:ln/>
        </p:spPr>
        <p:txBody>
          <a:bodyPr wrap="square" rtlCol="0" anchor="ctr"/>
          <a:lstStyle/>
          <a:p>
            <a:pPr marL="0" indent="0" algn="r">
              <a:buNone/>
            </a:pPr>
            <a:r>
              <a:rPr lang="en-US" sz="1000" dirty="0">
                <a:solidFill>
                  <a:srgbClr val="A7AAC4"/>
                </a:solidFill>
                <a:latin typeface="Calibri" pitchFamily="34" charset="0"/>
                <a:ea typeface="Calibri" pitchFamily="34" charset="-122"/>
                <a:cs typeface="Calibri" pitchFamily="34" charset="-120"/>
              </a:rPr>
              <a:t>21</a:t>
            </a:r>
            <a:endParaRPr lang="en-US" sz="1000" dirty="0"/>
          </a:p>
        </p:txBody>
      </p:sp>
      <p:sp>
        <p:nvSpPr>
          <p:cNvPr id="18" name="ZoneTexte 17">
            <a:extLst>
              <a:ext uri="{FF2B5EF4-FFF2-40B4-BE49-F238E27FC236}">
                <a16:creationId xmlns:a16="http://schemas.microsoft.com/office/drawing/2014/main" id="{0B9352D6-4E0B-AC38-D13A-DAA5F9ECB9C8}"/>
              </a:ext>
            </a:extLst>
          </p:cNvPr>
          <p:cNvSpPr txBox="1"/>
          <p:nvPr/>
        </p:nvSpPr>
        <p:spPr>
          <a:xfrm>
            <a:off x="4084924" y="6386199"/>
            <a:ext cx="4326826" cy="369332"/>
          </a:xfrm>
          <a:prstGeom prst="rect">
            <a:avLst/>
          </a:prstGeom>
          <a:noFill/>
        </p:spPr>
        <p:txBody>
          <a:bodyPr wrap="none" rtlCol="0">
            <a:spAutoFit/>
            <a:scene3d>
              <a:camera prst="orthographicFront"/>
              <a:lightRig rig="soft" dir="t">
                <a:rot lat="0" lon="0" rev="15600000"/>
              </a:lightRig>
            </a:scene3d>
            <a:sp3d extrusionH="57150" prstMaterial="softEdge">
              <a:bevelT w="25400" h="38100"/>
            </a:sp3d>
          </a:bodyPr>
          <a:lstStyle/>
          <a:p>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I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am</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Helios</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Elite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Soldier</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of the Digital</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E5484D"/>
          </a:solidFill>
          <a:ln/>
        </p:spPr>
      </p:sp>
      <p:sp>
        <p:nvSpPr>
          <p:cNvPr id="3" name="Shape 1"/>
          <p:cNvSpPr/>
          <p:nvPr/>
        </p:nvSpPr>
        <p:spPr>
          <a:xfrm>
            <a:off x="822960" y="502920"/>
            <a:ext cx="1920240" cy="365760"/>
          </a:xfrm>
          <a:prstGeom prst="roundRect">
            <a:avLst>
              <a:gd name="adj" fmla="val 50000"/>
            </a:avLst>
          </a:prstGeom>
          <a:solidFill>
            <a:srgbClr val="E5484D"/>
          </a:solidFill>
          <a:ln/>
        </p:spPr>
      </p:sp>
      <p:sp>
        <p:nvSpPr>
          <p:cNvPr id="4" name="Text 2"/>
          <p:cNvSpPr/>
          <p:nvPr/>
        </p:nvSpPr>
        <p:spPr>
          <a:xfrm>
            <a:off x="822960" y="502920"/>
            <a:ext cx="1920240" cy="36576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CAS DOCUMENTÉ</a:t>
            </a:r>
            <a:endParaRPr lang="en-US" sz="1100" dirty="0"/>
          </a:p>
        </p:txBody>
      </p:sp>
      <p:sp>
        <p:nvSpPr>
          <p:cNvPr id="5" name="Text 3"/>
          <p:cNvSpPr/>
          <p:nvPr/>
        </p:nvSpPr>
        <p:spPr>
          <a:xfrm>
            <a:off x="2926080" y="502920"/>
            <a:ext cx="5486400" cy="365760"/>
          </a:xfrm>
          <a:prstGeom prst="rect">
            <a:avLst/>
          </a:prstGeom>
          <a:noFill/>
          <a:ln/>
        </p:spPr>
        <p:txBody>
          <a:bodyPr wrap="square" lIns="0" tIns="0" rIns="0" bIns="0" rtlCol="0" anchor="ctr"/>
          <a:lstStyle/>
          <a:p>
            <a:pPr marL="0" indent="0">
              <a:buNone/>
            </a:pPr>
            <a:r>
              <a:rPr lang="en-US" sz="1200" b="1" dirty="0">
                <a:solidFill>
                  <a:srgbClr val="5A5E78"/>
                </a:solidFill>
                <a:latin typeface="Calibri" pitchFamily="34" charset="0"/>
                <a:ea typeface="Calibri" pitchFamily="34" charset="-122"/>
                <a:cs typeface="Calibri" pitchFamily="34" charset="-120"/>
              </a:rPr>
              <a:t>Xsolla  ·  2021</a:t>
            </a:r>
            <a:endParaRPr lang="en-US" sz="1200" dirty="0"/>
          </a:p>
        </p:txBody>
      </p:sp>
      <p:sp>
        <p:nvSpPr>
          <p:cNvPr id="6" name="Text 4"/>
          <p:cNvSpPr/>
          <p:nvPr/>
        </p:nvSpPr>
        <p:spPr>
          <a:xfrm>
            <a:off x="822960" y="1005840"/>
            <a:ext cx="6949440" cy="1005840"/>
          </a:xfrm>
          <a:prstGeom prst="rect">
            <a:avLst/>
          </a:prstGeom>
          <a:noFill/>
          <a:ln/>
        </p:spPr>
        <p:txBody>
          <a:bodyPr wrap="square" lIns="0" tIns="0" rIns="0" bIns="0" rtlCol="0" anchor="ctr"/>
          <a:lstStyle/>
          <a:p>
            <a:pPr marL="0" indent="0">
              <a:buNone/>
            </a:pPr>
            <a:r>
              <a:rPr lang="en-US" sz="2200" b="1" dirty="0">
                <a:solidFill>
                  <a:srgbClr val="1B1E33"/>
                </a:solidFill>
                <a:latin typeface="Cambria" pitchFamily="34" charset="0"/>
                <a:ea typeface="Cambria" pitchFamily="34" charset="-122"/>
                <a:cs typeface="Cambria" pitchFamily="34" charset="-120"/>
              </a:rPr>
              <a:t>150 salariés licenciés sur décision fondée sur des données d'activité</a:t>
            </a:r>
            <a:endParaRPr lang="en-US" sz="2200" dirty="0"/>
          </a:p>
        </p:txBody>
      </p:sp>
      <p:sp>
        <p:nvSpPr>
          <p:cNvPr id="7" name="Shape 5"/>
          <p:cNvSpPr/>
          <p:nvPr/>
        </p:nvSpPr>
        <p:spPr>
          <a:xfrm>
            <a:off x="822960" y="2231136"/>
            <a:ext cx="91440" cy="91440"/>
          </a:xfrm>
          <a:prstGeom prst="ellipse">
            <a:avLst/>
          </a:prstGeom>
          <a:solidFill>
            <a:srgbClr val="E5484D"/>
          </a:solidFill>
          <a:ln/>
        </p:spPr>
      </p:sp>
      <p:sp>
        <p:nvSpPr>
          <p:cNvPr id="8" name="Text 6"/>
          <p:cNvSpPr/>
          <p:nvPr/>
        </p:nvSpPr>
        <p:spPr>
          <a:xfrm>
            <a:off x="1051560" y="2148840"/>
            <a:ext cx="6309360" cy="68580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L'éditeur de solutions de paiement pour jeux vidéo Xsolla a licencié environ 150 personnes jugées « inefficaces » selon une analyse de données d'activité (Jira, Slack, e-mails).</a:t>
            </a:r>
            <a:endParaRPr lang="en-US" sz="1600" dirty="0"/>
          </a:p>
        </p:txBody>
      </p:sp>
      <p:sp>
        <p:nvSpPr>
          <p:cNvPr id="9" name="Shape 7"/>
          <p:cNvSpPr/>
          <p:nvPr/>
        </p:nvSpPr>
        <p:spPr>
          <a:xfrm>
            <a:off x="822960" y="3099816"/>
            <a:ext cx="91440" cy="91440"/>
          </a:xfrm>
          <a:prstGeom prst="ellipse">
            <a:avLst/>
          </a:prstGeom>
          <a:solidFill>
            <a:srgbClr val="E5484D"/>
          </a:solidFill>
          <a:ln/>
        </p:spPr>
      </p:sp>
      <p:sp>
        <p:nvSpPr>
          <p:cNvPr id="10" name="Text 8"/>
          <p:cNvSpPr/>
          <p:nvPr/>
        </p:nvSpPr>
        <p:spPr>
          <a:xfrm>
            <a:off x="1051560" y="3017520"/>
            <a:ext cx="6309360" cy="68580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Le PDG a justifié la décision par des indicateurs de performance issus d'outils de suivi numérique, provoquant une vive controverse publique.</a:t>
            </a:r>
            <a:endParaRPr lang="en-US" sz="1600" dirty="0"/>
          </a:p>
        </p:txBody>
      </p:sp>
      <p:sp>
        <p:nvSpPr>
          <p:cNvPr id="11" name="Shape 9"/>
          <p:cNvSpPr/>
          <p:nvPr/>
        </p:nvSpPr>
        <p:spPr>
          <a:xfrm>
            <a:off x="822960" y="3968496"/>
            <a:ext cx="91440" cy="91440"/>
          </a:xfrm>
          <a:prstGeom prst="ellipse">
            <a:avLst/>
          </a:prstGeom>
          <a:solidFill>
            <a:srgbClr val="E5484D"/>
          </a:solidFill>
          <a:ln/>
        </p:spPr>
      </p:sp>
      <p:sp>
        <p:nvSpPr>
          <p:cNvPr id="12" name="Text 10"/>
          <p:cNvSpPr/>
          <p:nvPr/>
        </p:nvSpPr>
        <p:spPr>
          <a:xfrm>
            <a:off x="1051560" y="3886200"/>
            <a:ext cx="6309360" cy="68580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L'entreprise a par la suite proposé de réembaucher une partie des salariés concernés, révisant partiellement le processus.</a:t>
            </a:r>
            <a:endParaRPr lang="en-US" sz="1600" dirty="0"/>
          </a:p>
        </p:txBody>
      </p:sp>
      <p:sp>
        <p:nvSpPr>
          <p:cNvPr id="14" name="Shape 12"/>
          <p:cNvSpPr/>
          <p:nvPr/>
        </p:nvSpPr>
        <p:spPr>
          <a:xfrm>
            <a:off x="8138160" y="1005840"/>
            <a:ext cx="3246120" cy="4206240"/>
          </a:xfrm>
          <a:prstGeom prst="roundRect">
            <a:avLst>
              <a:gd name="adj" fmla="val 3380"/>
            </a:avLst>
          </a:prstGeom>
          <a:solidFill>
            <a:srgbClr val="F4F4F9"/>
          </a:solidFill>
          <a:ln w="12700">
            <a:solidFill>
              <a:srgbClr val="DADCEC"/>
            </a:solidFill>
            <a:prstDash val="solid"/>
          </a:ln>
        </p:spPr>
      </p:sp>
      <p:sp>
        <p:nvSpPr>
          <p:cNvPr id="15" name="Text 13"/>
          <p:cNvSpPr/>
          <p:nvPr/>
        </p:nvSpPr>
        <p:spPr>
          <a:xfrm>
            <a:off x="8138160" y="1463040"/>
            <a:ext cx="3246120" cy="1097280"/>
          </a:xfrm>
          <a:prstGeom prst="rect">
            <a:avLst/>
          </a:prstGeom>
          <a:noFill/>
          <a:ln/>
        </p:spPr>
        <p:txBody>
          <a:bodyPr wrap="square" lIns="0" tIns="0" rIns="0" bIns="0" rtlCol="0" anchor="ctr"/>
          <a:lstStyle/>
          <a:p>
            <a:pPr marL="0" indent="0" algn="ctr">
              <a:buNone/>
            </a:pPr>
            <a:r>
              <a:rPr lang="en-US" sz="4200" b="1" dirty="0">
                <a:solidFill>
                  <a:srgbClr val="E5484D"/>
                </a:solidFill>
                <a:latin typeface="Cambria" pitchFamily="34" charset="0"/>
                <a:ea typeface="Cambria" pitchFamily="34" charset="-122"/>
                <a:cs typeface="Cambria" pitchFamily="34" charset="-120"/>
              </a:rPr>
              <a:t>150</a:t>
            </a:r>
            <a:endParaRPr lang="en-US" sz="4200" dirty="0"/>
          </a:p>
        </p:txBody>
      </p:sp>
      <p:sp>
        <p:nvSpPr>
          <p:cNvPr id="16" name="Text 14"/>
          <p:cNvSpPr/>
          <p:nvPr/>
        </p:nvSpPr>
        <p:spPr>
          <a:xfrm>
            <a:off x="8412480" y="2606040"/>
            <a:ext cx="2697480" cy="1463040"/>
          </a:xfrm>
          <a:prstGeom prst="rect">
            <a:avLst/>
          </a:prstGeom>
          <a:noFill/>
          <a:ln/>
        </p:spPr>
        <p:txBody>
          <a:bodyPr wrap="square" lIns="0" tIns="0" rIns="0" bIns="0" rtlCol="0" anchor="ctr"/>
          <a:lstStyle/>
          <a:p>
            <a:pPr marL="0" indent="0" algn="ctr">
              <a:buNone/>
            </a:pPr>
            <a:r>
              <a:rPr lang="en-US" sz="1250" dirty="0">
                <a:solidFill>
                  <a:srgbClr val="1B1E33"/>
                </a:solidFill>
                <a:latin typeface="Calibri" pitchFamily="34" charset="0"/>
                <a:ea typeface="Calibri" pitchFamily="34" charset="-122"/>
                <a:cs typeface="Calibri" pitchFamily="34" charset="-120"/>
              </a:rPr>
              <a:t>salariés licenciés en une seule vague sur la base d'une analyse de données d'activité</a:t>
            </a:r>
            <a:endParaRPr lang="en-US" sz="1250" dirty="0"/>
          </a:p>
        </p:txBody>
      </p:sp>
      <p:sp>
        <p:nvSpPr>
          <p:cNvPr id="17" name="Text 15"/>
          <p:cNvSpPr/>
          <p:nvPr/>
        </p:nvSpPr>
        <p:spPr>
          <a:xfrm>
            <a:off x="11365992" y="6400800"/>
            <a:ext cx="548640" cy="320040"/>
          </a:xfrm>
          <a:prstGeom prst="rect">
            <a:avLst/>
          </a:prstGeom>
          <a:noFill/>
          <a:ln/>
        </p:spPr>
        <p:txBody>
          <a:bodyPr wrap="square" rtlCol="0" anchor="ctr"/>
          <a:lstStyle/>
          <a:p>
            <a:pPr marL="0" indent="0" algn="r">
              <a:buNone/>
            </a:pPr>
            <a:r>
              <a:rPr lang="en-US" sz="1000" dirty="0">
                <a:solidFill>
                  <a:srgbClr val="A7AAC4"/>
                </a:solidFill>
                <a:latin typeface="Calibri" pitchFamily="34" charset="0"/>
                <a:ea typeface="Calibri" pitchFamily="34" charset="-122"/>
                <a:cs typeface="Calibri" pitchFamily="34" charset="-120"/>
              </a:rPr>
              <a:t>22</a:t>
            </a:r>
            <a:endParaRPr lang="en-US" sz="1000" dirty="0"/>
          </a:p>
        </p:txBody>
      </p:sp>
      <p:sp>
        <p:nvSpPr>
          <p:cNvPr id="18" name="ZoneTexte 17">
            <a:extLst>
              <a:ext uri="{FF2B5EF4-FFF2-40B4-BE49-F238E27FC236}">
                <a16:creationId xmlns:a16="http://schemas.microsoft.com/office/drawing/2014/main" id="{0B9352D6-4E0B-AC38-D13A-DAA5F9ECB9C8}"/>
              </a:ext>
            </a:extLst>
          </p:cNvPr>
          <p:cNvSpPr txBox="1"/>
          <p:nvPr/>
        </p:nvSpPr>
        <p:spPr>
          <a:xfrm>
            <a:off x="4084924" y="6386199"/>
            <a:ext cx="4326826" cy="369332"/>
          </a:xfrm>
          <a:prstGeom prst="rect">
            <a:avLst/>
          </a:prstGeom>
          <a:noFill/>
        </p:spPr>
        <p:txBody>
          <a:bodyPr wrap="none" rtlCol="0">
            <a:spAutoFit/>
            <a:scene3d>
              <a:camera prst="orthographicFront"/>
              <a:lightRig rig="soft" dir="t">
                <a:rot lat="0" lon="0" rev="15600000"/>
              </a:lightRig>
            </a:scene3d>
            <a:sp3d extrusionH="57150" prstMaterial="softEdge">
              <a:bevelT w="25400" h="38100"/>
            </a:sp3d>
          </a:bodyPr>
          <a:lstStyle/>
          <a:p>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I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am</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Helios</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Elite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Soldier</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of the Digital</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22960" y="502920"/>
            <a:ext cx="5486400" cy="320040"/>
          </a:xfrm>
          <a:prstGeom prst="rect">
            <a:avLst/>
          </a:prstGeom>
          <a:noFill/>
          <a:ln/>
        </p:spPr>
        <p:txBody>
          <a:bodyPr wrap="square" lIns="0" tIns="0" rIns="0" bIns="0" rtlCol="0" anchor="ctr"/>
          <a:lstStyle/>
          <a:p>
            <a:pPr marL="0" indent="0">
              <a:buNone/>
            </a:pPr>
            <a:r>
              <a:rPr lang="en-US" sz="1200" b="1" kern="0" spc="200" dirty="0">
                <a:solidFill>
                  <a:srgbClr val="E5484D"/>
                </a:solidFill>
                <a:latin typeface="Calibri" pitchFamily="34" charset="0"/>
                <a:ea typeface="Calibri" pitchFamily="34" charset="-122"/>
                <a:cs typeface="Calibri" pitchFamily="34" charset="-120"/>
              </a:rPr>
              <a:t>IMPACT HUMAIN</a:t>
            </a:r>
            <a:endParaRPr lang="en-US" sz="1200" dirty="0"/>
          </a:p>
        </p:txBody>
      </p:sp>
      <p:sp>
        <p:nvSpPr>
          <p:cNvPr id="3" name="Text 1"/>
          <p:cNvSpPr/>
          <p:nvPr/>
        </p:nvSpPr>
        <p:spPr>
          <a:xfrm>
            <a:off x="822960" y="868680"/>
            <a:ext cx="10424160" cy="731520"/>
          </a:xfrm>
          <a:prstGeom prst="rect">
            <a:avLst/>
          </a:prstGeom>
          <a:noFill/>
          <a:ln/>
        </p:spPr>
        <p:txBody>
          <a:bodyPr wrap="square" lIns="0" tIns="0" rIns="0" bIns="0" rtlCol="0" anchor="ctr"/>
          <a:lstStyle/>
          <a:p>
            <a:pPr marL="0" indent="0">
              <a:buNone/>
            </a:pPr>
            <a:r>
              <a:rPr lang="en-US" sz="2700" b="1" dirty="0">
                <a:solidFill>
                  <a:srgbClr val="1B1E33"/>
                </a:solidFill>
                <a:latin typeface="Cambria" pitchFamily="34" charset="0"/>
                <a:ea typeface="Cambria" pitchFamily="34" charset="-122"/>
                <a:cs typeface="Cambria" pitchFamily="34" charset="-120"/>
              </a:rPr>
              <a:t>Ce que les chiffres ne montrent pas</a:t>
            </a:r>
            <a:endParaRPr lang="en-US" sz="2700" dirty="0"/>
          </a:p>
        </p:txBody>
      </p:sp>
      <p:sp>
        <p:nvSpPr>
          <p:cNvPr id="4" name="Shape 2"/>
          <p:cNvSpPr/>
          <p:nvPr/>
        </p:nvSpPr>
        <p:spPr>
          <a:xfrm>
            <a:off x="2133600" y="1911096"/>
            <a:ext cx="100584" cy="100584"/>
          </a:xfrm>
          <a:prstGeom prst="ellipse">
            <a:avLst/>
          </a:prstGeom>
          <a:solidFill>
            <a:srgbClr val="E5484D"/>
          </a:solidFill>
          <a:ln/>
        </p:spPr>
      </p:sp>
      <p:sp>
        <p:nvSpPr>
          <p:cNvPr id="5" name="Text 3"/>
          <p:cNvSpPr/>
          <p:nvPr/>
        </p:nvSpPr>
        <p:spPr>
          <a:xfrm>
            <a:off x="2407920" y="1828800"/>
            <a:ext cx="6217920" cy="64008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Un licenciement fondé sur un score algorithmique prive souvent le salarié d'une explication compréhensible et d'un dialogue contradictoire.</a:t>
            </a:r>
            <a:endParaRPr lang="en-US" sz="1600" dirty="0"/>
          </a:p>
        </p:txBody>
      </p:sp>
      <p:sp>
        <p:nvSpPr>
          <p:cNvPr id="6" name="Shape 4"/>
          <p:cNvSpPr/>
          <p:nvPr/>
        </p:nvSpPr>
        <p:spPr>
          <a:xfrm>
            <a:off x="2133600" y="2688336"/>
            <a:ext cx="100584" cy="100584"/>
          </a:xfrm>
          <a:prstGeom prst="ellipse">
            <a:avLst/>
          </a:prstGeom>
          <a:solidFill>
            <a:srgbClr val="E5484D"/>
          </a:solidFill>
          <a:ln/>
        </p:spPr>
      </p:sp>
      <p:sp>
        <p:nvSpPr>
          <p:cNvPr id="7" name="Text 5"/>
          <p:cNvSpPr/>
          <p:nvPr/>
        </p:nvSpPr>
        <p:spPr>
          <a:xfrm>
            <a:off x="2407920" y="2606040"/>
            <a:ext cx="6217920" cy="64008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Le sentiment d'injustice est amplifié quand la décision semble irrévocable et impersonnelle.</a:t>
            </a:r>
            <a:endParaRPr lang="en-US" sz="1600" dirty="0"/>
          </a:p>
        </p:txBody>
      </p:sp>
      <p:sp>
        <p:nvSpPr>
          <p:cNvPr id="8" name="Shape 6"/>
          <p:cNvSpPr/>
          <p:nvPr/>
        </p:nvSpPr>
        <p:spPr>
          <a:xfrm>
            <a:off x="2133600" y="3465576"/>
            <a:ext cx="100584" cy="100584"/>
          </a:xfrm>
          <a:prstGeom prst="ellipse">
            <a:avLst/>
          </a:prstGeom>
          <a:solidFill>
            <a:srgbClr val="E5484D"/>
          </a:solidFill>
          <a:ln/>
        </p:spPr>
      </p:sp>
      <p:sp>
        <p:nvSpPr>
          <p:cNvPr id="9" name="Text 7"/>
          <p:cNvSpPr/>
          <p:nvPr/>
        </p:nvSpPr>
        <p:spPr>
          <a:xfrm>
            <a:off x="2407920" y="3383280"/>
            <a:ext cx="6217920" cy="64008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Les cas médiatisés ont un point commun : </a:t>
            </a:r>
            <a:r>
              <a:rPr lang="en-US" sz="1600" dirty="0" err="1">
                <a:solidFill>
                  <a:srgbClr val="1B1E33"/>
                </a:solidFill>
                <a:latin typeface="Calibri" pitchFamily="34" charset="0"/>
                <a:ea typeface="Calibri" pitchFamily="34" charset="-122"/>
                <a:cs typeface="Calibri" pitchFamily="34" charset="-120"/>
              </a:rPr>
              <a:t>l'absence</a:t>
            </a:r>
            <a:r>
              <a:rPr lang="en-US" sz="1600" dirty="0">
                <a:solidFill>
                  <a:srgbClr val="1B1E33"/>
                </a:solidFill>
                <a:latin typeface="Calibri" pitchFamily="34" charset="0"/>
                <a:ea typeface="Calibri" pitchFamily="34" charset="-122"/>
                <a:cs typeface="Calibri" pitchFamily="34" charset="-120"/>
              </a:rPr>
              <a:t> </a:t>
            </a:r>
            <a:r>
              <a:rPr lang="en-US" sz="1600" dirty="0">
                <a:solidFill>
                  <a:srgbClr val="1B1E33"/>
                </a:solidFill>
                <a:latin typeface="Calibri" pitchFamily="34" charset="0"/>
                <a:ea typeface="Calibri" pitchFamily="34" charset="-122"/>
                <a:cs typeface="Calibri" pitchFamily="34" charset="-120"/>
              </a:rPr>
              <a:t> </a:t>
            </a:r>
            <a:r>
              <a:rPr lang="en-US" sz="1600" dirty="0" err="1" smtClean="0">
                <a:solidFill>
                  <a:srgbClr val="1B1E33"/>
                </a:solidFill>
                <a:latin typeface="Calibri" pitchFamily="34" charset="0"/>
                <a:ea typeface="Calibri" pitchFamily="34" charset="-122"/>
                <a:cs typeface="Calibri" pitchFamily="34" charset="-120"/>
              </a:rPr>
              <a:t>ou</a:t>
            </a:r>
            <a:r>
              <a:rPr lang="en-US" sz="1600" dirty="0" smtClean="0">
                <a:solidFill>
                  <a:srgbClr val="1B1E33"/>
                </a:solidFill>
                <a:latin typeface="Calibri" pitchFamily="34" charset="0"/>
                <a:ea typeface="Calibri" pitchFamily="34" charset="-122"/>
                <a:cs typeface="Calibri" pitchFamily="34" charset="-120"/>
              </a:rPr>
              <a:t> </a:t>
            </a:r>
            <a:r>
              <a:rPr lang="en-US" sz="1600" dirty="0" err="1">
                <a:solidFill>
                  <a:srgbClr val="1B1E33"/>
                </a:solidFill>
                <a:latin typeface="Calibri" pitchFamily="34" charset="0"/>
                <a:ea typeface="Calibri" pitchFamily="34" charset="-122"/>
                <a:cs typeface="Calibri" pitchFamily="34" charset="-120"/>
              </a:rPr>
              <a:t>l'insuffisance</a:t>
            </a:r>
            <a:r>
              <a:rPr lang="en-US" sz="1600" dirty="0">
                <a:solidFill>
                  <a:srgbClr val="1B1E33"/>
                </a:solidFill>
                <a:latin typeface="Calibri" pitchFamily="34" charset="0"/>
                <a:ea typeface="Calibri" pitchFamily="34" charset="-122"/>
                <a:cs typeface="Calibri" pitchFamily="34" charset="-120"/>
              </a:rPr>
              <a:t> </a:t>
            </a:r>
            <a:r>
              <a:rPr lang="en-US" sz="1600" dirty="0" smtClean="0">
                <a:solidFill>
                  <a:srgbClr val="1B1E33"/>
                </a:solidFill>
                <a:latin typeface="Calibri" pitchFamily="34" charset="0"/>
                <a:ea typeface="Calibri" pitchFamily="34" charset="-122"/>
                <a:cs typeface="Calibri" pitchFamily="34" charset="-120"/>
              </a:rPr>
              <a:t> </a:t>
            </a:r>
            <a:r>
              <a:rPr lang="en-US" sz="1600" dirty="0">
                <a:solidFill>
                  <a:srgbClr val="1B1E33"/>
                </a:solidFill>
                <a:latin typeface="Calibri" pitchFamily="34" charset="0"/>
                <a:ea typeface="Calibri" pitchFamily="34" charset="-122"/>
                <a:cs typeface="Calibri" pitchFamily="34" charset="-120"/>
              </a:rPr>
              <a:t>d'un temps d'échange humain avant la notification.</a:t>
            </a:r>
            <a:endParaRPr lang="en-US" sz="1600" dirty="0"/>
          </a:p>
        </p:txBody>
      </p:sp>
      <p:sp>
        <p:nvSpPr>
          <p:cNvPr id="10" name="Shape 8"/>
          <p:cNvSpPr/>
          <p:nvPr/>
        </p:nvSpPr>
        <p:spPr>
          <a:xfrm>
            <a:off x="2133600" y="4242816"/>
            <a:ext cx="100584" cy="100584"/>
          </a:xfrm>
          <a:prstGeom prst="ellipse">
            <a:avLst/>
          </a:prstGeom>
          <a:solidFill>
            <a:srgbClr val="E5484D"/>
          </a:solidFill>
          <a:ln/>
        </p:spPr>
      </p:sp>
      <p:sp>
        <p:nvSpPr>
          <p:cNvPr id="11" name="Text 9"/>
          <p:cNvSpPr/>
          <p:nvPr/>
        </p:nvSpPr>
        <p:spPr>
          <a:xfrm>
            <a:off x="2407920" y="4160520"/>
            <a:ext cx="6217920" cy="64008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La question n'est pas seulement technique : elle touche à la dignité et à la reconnaissance du travail fourni.</a:t>
            </a:r>
            <a:endParaRPr lang="en-US" sz="1600" dirty="0"/>
          </a:p>
        </p:txBody>
      </p:sp>
      <p:sp>
        <p:nvSpPr>
          <p:cNvPr id="15" name="Text 13"/>
          <p:cNvSpPr/>
          <p:nvPr/>
        </p:nvSpPr>
        <p:spPr>
          <a:xfrm>
            <a:off x="11365992" y="6400800"/>
            <a:ext cx="548640" cy="320040"/>
          </a:xfrm>
          <a:prstGeom prst="rect">
            <a:avLst/>
          </a:prstGeom>
          <a:noFill/>
          <a:ln/>
        </p:spPr>
        <p:txBody>
          <a:bodyPr wrap="square" rtlCol="0" anchor="ctr"/>
          <a:lstStyle/>
          <a:p>
            <a:pPr marL="0" indent="0" algn="r">
              <a:buNone/>
            </a:pPr>
            <a:r>
              <a:rPr lang="en-US" sz="1000" dirty="0">
                <a:solidFill>
                  <a:srgbClr val="A7AAC4"/>
                </a:solidFill>
                <a:latin typeface="Calibri" pitchFamily="34" charset="0"/>
                <a:ea typeface="Calibri" pitchFamily="34" charset="-122"/>
                <a:cs typeface="Calibri" pitchFamily="34" charset="-120"/>
              </a:rPr>
              <a:t>23</a:t>
            </a:r>
            <a:endParaRPr lang="en-US" sz="1000" dirty="0"/>
          </a:p>
        </p:txBody>
      </p:sp>
      <p:sp>
        <p:nvSpPr>
          <p:cNvPr id="16" name="ZoneTexte 15">
            <a:extLst>
              <a:ext uri="{FF2B5EF4-FFF2-40B4-BE49-F238E27FC236}">
                <a16:creationId xmlns:a16="http://schemas.microsoft.com/office/drawing/2014/main" id="{0B9352D6-4E0B-AC38-D13A-DAA5F9ECB9C8}"/>
              </a:ext>
            </a:extLst>
          </p:cNvPr>
          <p:cNvSpPr txBox="1"/>
          <p:nvPr/>
        </p:nvSpPr>
        <p:spPr>
          <a:xfrm>
            <a:off x="4084924" y="6386199"/>
            <a:ext cx="4326826" cy="369332"/>
          </a:xfrm>
          <a:prstGeom prst="rect">
            <a:avLst/>
          </a:prstGeom>
          <a:noFill/>
        </p:spPr>
        <p:txBody>
          <a:bodyPr wrap="none" rtlCol="0">
            <a:spAutoFit/>
            <a:scene3d>
              <a:camera prst="orthographicFront"/>
              <a:lightRig rig="soft" dir="t">
                <a:rot lat="0" lon="0" rev="15600000"/>
              </a:lightRig>
            </a:scene3d>
            <a:sp3d extrusionH="57150" prstMaterial="softEdge">
              <a:bevelT w="25400" h="38100"/>
            </a:sp3d>
          </a:bodyPr>
          <a:lstStyle/>
          <a:p>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I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am</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Helios</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Elite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Soldier</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of the Digital</a:t>
            </a:r>
          </a:p>
        </p:txBody>
      </p:sp>
      <p:pic>
        <p:nvPicPr>
          <p:cNvPr id="17" name="Imag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79408" y="2249424"/>
            <a:ext cx="2660904" cy="1773936"/>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22960" y="502920"/>
            <a:ext cx="5486400" cy="320040"/>
          </a:xfrm>
          <a:prstGeom prst="rect">
            <a:avLst/>
          </a:prstGeom>
          <a:noFill/>
          <a:ln/>
        </p:spPr>
        <p:txBody>
          <a:bodyPr wrap="square" lIns="0" tIns="0" rIns="0" bIns="0" rtlCol="0" anchor="ctr"/>
          <a:lstStyle/>
          <a:p>
            <a:pPr marL="0" indent="0">
              <a:buNone/>
            </a:pPr>
            <a:r>
              <a:rPr lang="en-US" sz="1200" b="1" kern="0" spc="200" dirty="0">
                <a:solidFill>
                  <a:srgbClr val="00D2B4"/>
                </a:solidFill>
                <a:latin typeface="Calibri" pitchFamily="34" charset="0"/>
                <a:ea typeface="Calibri" pitchFamily="34" charset="-122"/>
                <a:cs typeface="Calibri" pitchFamily="34" charset="-120"/>
              </a:rPr>
              <a:t>BONNE PRATIQUE</a:t>
            </a:r>
            <a:endParaRPr lang="en-US" sz="1200" dirty="0"/>
          </a:p>
        </p:txBody>
      </p:sp>
      <p:sp>
        <p:nvSpPr>
          <p:cNvPr id="3" name="Text 1"/>
          <p:cNvSpPr/>
          <p:nvPr/>
        </p:nvSpPr>
        <p:spPr>
          <a:xfrm>
            <a:off x="822960" y="868680"/>
            <a:ext cx="10424160" cy="731520"/>
          </a:xfrm>
          <a:prstGeom prst="rect">
            <a:avLst/>
          </a:prstGeom>
          <a:noFill/>
          <a:ln/>
        </p:spPr>
        <p:txBody>
          <a:bodyPr wrap="square" lIns="0" tIns="0" rIns="0" bIns="0" rtlCol="0" anchor="ctr"/>
          <a:lstStyle/>
          <a:p>
            <a:pPr marL="0" indent="0">
              <a:buNone/>
            </a:pPr>
            <a:r>
              <a:rPr lang="en-US" sz="2700" b="1" dirty="0">
                <a:solidFill>
                  <a:srgbClr val="1B1E33"/>
                </a:solidFill>
                <a:latin typeface="Cambria" pitchFamily="34" charset="0"/>
                <a:ea typeface="Cambria" pitchFamily="34" charset="-122"/>
                <a:cs typeface="Cambria" pitchFamily="34" charset="-120"/>
              </a:rPr>
              <a:t>Le rôle du « human in the loop »</a:t>
            </a:r>
            <a:endParaRPr lang="en-US" sz="2700" dirty="0"/>
          </a:p>
        </p:txBody>
      </p:sp>
      <p:sp>
        <p:nvSpPr>
          <p:cNvPr id="4" name="Shape 2"/>
          <p:cNvSpPr/>
          <p:nvPr/>
        </p:nvSpPr>
        <p:spPr>
          <a:xfrm>
            <a:off x="3322320" y="1911096"/>
            <a:ext cx="100584" cy="100584"/>
          </a:xfrm>
          <a:prstGeom prst="ellipse">
            <a:avLst/>
          </a:prstGeom>
          <a:solidFill>
            <a:srgbClr val="00D2B4"/>
          </a:solidFill>
          <a:ln/>
        </p:spPr>
      </p:sp>
      <p:sp>
        <p:nvSpPr>
          <p:cNvPr id="5" name="Text 3"/>
          <p:cNvSpPr/>
          <p:nvPr/>
        </p:nvSpPr>
        <p:spPr>
          <a:xfrm>
            <a:off x="3596640" y="1828800"/>
            <a:ext cx="6217920" cy="64008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 Human in the loop » : un humain doit valider explicitement toute décision de licenciement avant notification, même si l'IA l'a préparée.</a:t>
            </a:r>
            <a:endParaRPr lang="en-US" sz="1600" dirty="0"/>
          </a:p>
        </p:txBody>
      </p:sp>
      <p:sp>
        <p:nvSpPr>
          <p:cNvPr id="6" name="Shape 4"/>
          <p:cNvSpPr/>
          <p:nvPr/>
        </p:nvSpPr>
        <p:spPr>
          <a:xfrm>
            <a:off x="3322320" y="2789936"/>
            <a:ext cx="100584" cy="100584"/>
          </a:xfrm>
          <a:prstGeom prst="ellipse">
            <a:avLst/>
          </a:prstGeom>
          <a:solidFill>
            <a:srgbClr val="00D2B4"/>
          </a:solidFill>
          <a:ln/>
        </p:spPr>
      </p:sp>
      <p:sp>
        <p:nvSpPr>
          <p:cNvPr id="7" name="Text 5"/>
          <p:cNvSpPr/>
          <p:nvPr/>
        </p:nvSpPr>
        <p:spPr>
          <a:xfrm>
            <a:off x="3596640" y="2707640"/>
            <a:ext cx="6217920" cy="64008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 Human on the loop » : l'humain supervise en continu et peut interrompre le processus, sans valider chaque cas individuellement.</a:t>
            </a:r>
            <a:endParaRPr lang="en-US" sz="1600" dirty="0"/>
          </a:p>
        </p:txBody>
      </p:sp>
      <p:sp>
        <p:nvSpPr>
          <p:cNvPr id="8" name="Shape 6"/>
          <p:cNvSpPr/>
          <p:nvPr/>
        </p:nvSpPr>
        <p:spPr>
          <a:xfrm>
            <a:off x="3322320" y="3719576"/>
            <a:ext cx="100584" cy="100584"/>
          </a:xfrm>
          <a:prstGeom prst="ellipse">
            <a:avLst/>
          </a:prstGeom>
          <a:solidFill>
            <a:srgbClr val="00D2B4"/>
          </a:solidFill>
          <a:ln/>
        </p:spPr>
      </p:sp>
      <p:sp>
        <p:nvSpPr>
          <p:cNvPr id="9" name="Text 7"/>
          <p:cNvSpPr/>
          <p:nvPr/>
        </p:nvSpPr>
        <p:spPr>
          <a:xfrm>
            <a:off x="3596640" y="3637280"/>
            <a:ext cx="6217920" cy="64008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Pour les décisions à fort impact (licenciement, sanction disciplinaire), la quasi-totalité des cadres de gouvernance recommandent le premier modèle.</a:t>
            </a:r>
            <a:endParaRPr lang="en-US" sz="1600" dirty="0"/>
          </a:p>
        </p:txBody>
      </p:sp>
      <p:sp>
        <p:nvSpPr>
          <p:cNvPr id="10" name="Shape 8"/>
          <p:cNvSpPr/>
          <p:nvPr/>
        </p:nvSpPr>
        <p:spPr>
          <a:xfrm>
            <a:off x="3322320" y="4801616"/>
            <a:ext cx="100584" cy="100584"/>
          </a:xfrm>
          <a:prstGeom prst="ellipse">
            <a:avLst/>
          </a:prstGeom>
          <a:solidFill>
            <a:srgbClr val="00D2B4"/>
          </a:solidFill>
          <a:ln/>
        </p:spPr>
      </p:sp>
      <p:sp>
        <p:nvSpPr>
          <p:cNvPr id="11" name="Text 9"/>
          <p:cNvSpPr/>
          <p:nvPr/>
        </p:nvSpPr>
        <p:spPr>
          <a:xfrm>
            <a:off x="3596640" y="4719320"/>
            <a:ext cx="6217920" cy="64008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L'IA reste utile en amont : détection de signaux faibles, préparation du dossier — mais la décision finale reste humaine.</a:t>
            </a:r>
            <a:endParaRPr lang="en-US" sz="1600" dirty="0"/>
          </a:p>
        </p:txBody>
      </p:sp>
      <p:sp>
        <p:nvSpPr>
          <p:cNvPr id="15" name="Text 13"/>
          <p:cNvSpPr/>
          <p:nvPr/>
        </p:nvSpPr>
        <p:spPr>
          <a:xfrm>
            <a:off x="11365992" y="6400800"/>
            <a:ext cx="548640" cy="320040"/>
          </a:xfrm>
          <a:prstGeom prst="rect">
            <a:avLst/>
          </a:prstGeom>
          <a:noFill/>
          <a:ln/>
        </p:spPr>
        <p:txBody>
          <a:bodyPr wrap="square" rtlCol="0" anchor="ctr"/>
          <a:lstStyle/>
          <a:p>
            <a:pPr marL="0" indent="0" algn="r">
              <a:buNone/>
            </a:pPr>
            <a:r>
              <a:rPr lang="en-US" sz="1000" dirty="0">
                <a:solidFill>
                  <a:srgbClr val="A7AAC4"/>
                </a:solidFill>
                <a:latin typeface="Calibri" pitchFamily="34" charset="0"/>
                <a:ea typeface="Calibri" pitchFamily="34" charset="-122"/>
                <a:cs typeface="Calibri" pitchFamily="34" charset="-120"/>
              </a:rPr>
              <a:t>24</a:t>
            </a:r>
            <a:endParaRPr lang="en-US" sz="1000" dirty="0"/>
          </a:p>
        </p:txBody>
      </p:sp>
      <p:sp>
        <p:nvSpPr>
          <p:cNvPr id="16" name="ZoneTexte 15">
            <a:extLst>
              <a:ext uri="{FF2B5EF4-FFF2-40B4-BE49-F238E27FC236}">
                <a16:creationId xmlns:a16="http://schemas.microsoft.com/office/drawing/2014/main" id="{0B9352D6-4E0B-AC38-D13A-DAA5F9ECB9C8}"/>
              </a:ext>
            </a:extLst>
          </p:cNvPr>
          <p:cNvSpPr txBox="1"/>
          <p:nvPr/>
        </p:nvSpPr>
        <p:spPr>
          <a:xfrm>
            <a:off x="4084924" y="6386199"/>
            <a:ext cx="4326826" cy="369332"/>
          </a:xfrm>
          <a:prstGeom prst="rect">
            <a:avLst/>
          </a:prstGeom>
          <a:noFill/>
        </p:spPr>
        <p:txBody>
          <a:bodyPr wrap="none" rtlCol="0">
            <a:spAutoFit/>
            <a:scene3d>
              <a:camera prst="orthographicFront"/>
              <a:lightRig rig="soft" dir="t">
                <a:rot lat="0" lon="0" rev="15600000"/>
              </a:lightRig>
            </a:scene3d>
            <a:sp3d extrusionH="57150" prstMaterial="softEdge">
              <a:bevelT w="25400" h="38100"/>
            </a:sp3d>
          </a:bodyPr>
          <a:lstStyle/>
          <a:p>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I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am</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Helios</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Elite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Soldier</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of the Digital</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22960" y="502920"/>
            <a:ext cx="5486400" cy="320040"/>
          </a:xfrm>
          <a:prstGeom prst="rect">
            <a:avLst/>
          </a:prstGeom>
          <a:noFill/>
          <a:ln/>
        </p:spPr>
        <p:txBody>
          <a:bodyPr wrap="square" lIns="0" tIns="0" rIns="0" bIns="0" rtlCol="0" anchor="ctr"/>
          <a:lstStyle/>
          <a:p>
            <a:pPr marL="0" indent="0">
              <a:buNone/>
            </a:pPr>
            <a:r>
              <a:rPr lang="en-US" sz="1200" b="1" kern="0" spc="200" dirty="0">
                <a:solidFill>
                  <a:srgbClr val="F5A623"/>
                </a:solidFill>
                <a:latin typeface="Calibri" pitchFamily="34" charset="0"/>
                <a:ea typeface="Calibri" pitchFamily="34" charset="-122"/>
                <a:cs typeface="Calibri" pitchFamily="34" charset="-120"/>
              </a:rPr>
              <a:t>CADRE JURIDIQUE</a:t>
            </a:r>
            <a:endParaRPr lang="en-US" sz="1200" dirty="0"/>
          </a:p>
        </p:txBody>
      </p:sp>
      <p:sp>
        <p:nvSpPr>
          <p:cNvPr id="3" name="Text 1"/>
          <p:cNvSpPr/>
          <p:nvPr/>
        </p:nvSpPr>
        <p:spPr>
          <a:xfrm>
            <a:off x="822960" y="868680"/>
            <a:ext cx="10424160" cy="731520"/>
          </a:xfrm>
          <a:prstGeom prst="rect">
            <a:avLst/>
          </a:prstGeom>
          <a:noFill/>
          <a:ln/>
        </p:spPr>
        <p:txBody>
          <a:bodyPr wrap="square" lIns="0" tIns="0" rIns="0" bIns="0" rtlCol="0" anchor="ctr"/>
          <a:lstStyle/>
          <a:p>
            <a:pPr marL="0" indent="0">
              <a:buNone/>
            </a:pPr>
            <a:r>
              <a:rPr lang="en-US" sz="2700" b="1" dirty="0">
                <a:solidFill>
                  <a:srgbClr val="1B1E33"/>
                </a:solidFill>
                <a:latin typeface="Cambria" pitchFamily="34" charset="0"/>
                <a:ea typeface="Cambria" pitchFamily="34" charset="-122"/>
                <a:cs typeface="Cambria" pitchFamily="34" charset="-120"/>
              </a:rPr>
              <a:t>Ce que dit le droit du travail</a:t>
            </a:r>
            <a:endParaRPr lang="en-US" sz="2700" dirty="0"/>
          </a:p>
        </p:txBody>
      </p:sp>
      <p:sp>
        <p:nvSpPr>
          <p:cNvPr id="4" name="Shape 2"/>
          <p:cNvSpPr/>
          <p:nvPr/>
        </p:nvSpPr>
        <p:spPr>
          <a:xfrm>
            <a:off x="822960" y="1911096"/>
            <a:ext cx="100584" cy="100584"/>
          </a:xfrm>
          <a:prstGeom prst="ellipse">
            <a:avLst/>
          </a:prstGeom>
          <a:solidFill>
            <a:srgbClr val="F5A623"/>
          </a:solidFill>
          <a:ln/>
        </p:spPr>
      </p:sp>
      <p:sp>
        <p:nvSpPr>
          <p:cNvPr id="5" name="Text 3"/>
          <p:cNvSpPr/>
          <p:nvPr/>
        </p:nvSpPr>
        <p:spPr>
          <a:xfrm>
            <a:off x="1097280" y="1828800"/>
            <a:ext cx="6217920" cy="64008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Dans la plupart des juridictions européennes, un licenciement doit reposer sur un motif réel et sérieux, explicable et contestable devant un juge.</a:t>
            </a:r>
            <a:endParaRPr lang="en-US" sz="1600" dirty="0"/>
          </a:p>
        </p:txBody>
      </p:sp>
      <p:sp>
        <p:nvSpPr>
          <p:cNvPr id="6" name="Shape 4"/>
          <p:cNvSpPr/>
          <p:nvPr/>
        </p:nvSpPr>
        <p:spPr>
          <a:xfrm>
            <a:off x="822960" y="2688336"/>
            <a:ext cx="100584" cy="100584"/>
          </a:xfrm>
          <a:prstGeom prst="ellipse">
            <a:avLst/>
          </a:prstGeom>
          <a:solidFill>
            <a:srgbClr val="F5A623"/>
          </a:solidFill>
          <a:ln/>
        </p:spPr>
      </p:sp>
      <p:sp>
        <p:nvSpPr>
          <p:cNvPr id="7" name="Text 5"/>
          <p:cNvSpPr/>
          <p:nvPr/>
        </p:nvSpPr>
        <p:spPr>
          <a:xfrm>
            <a:off x="1097280" y="2606040"/>
            <a:ext cx="6217920" cy="64008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Une décision fondée uniquement sur un traitement automatisé, sans intervention humaine significative, est juridiquement fragile dans de nombreux pays (droit à l'explication, RGPD).</a:t>
            </a:r>
            <a:endParaRPr lang="en-US" sz="1600" dirty="0"/>
          </a:p>
        </p:txBody>
      </p:sp>
      <p:sp>
        <p:nvSpPr>
          <p:cNvPr id="8" name="Shape 6"/>
          <p:cNvSpPr/>
          <p:nvPr/>
        </p:nvSpPr>
        <p:spPr>
          <a:xfrm>
            <a:off x="822960" y="3465576"/>
            <a:ext cx="100584" cy="100584"/>
          </a:xfrm>
          <a:prstGeom prst="ellipse">
            <a:avLst/>
          </a:prstGeom>
          <a:solidFill>
            <a:srgbClr val="F5A623"/>
          </a:solidFill>
          <a:ln/>
        </p:spPr>
      </p:sp>
      <p:sp>
        <p:nvSpPr>
          <p:cNvPr id="9" name="Text 7"/>
          <p:cNvSpPr/>
          <p:nvPr/>
        </p:nvSpPr>
        <p:spPr>
          <a:xfrm>
            <a:off x="1097280" y="3383280"/>
            <a:ext cx="6217920" cy="64008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L'AI Act classe également les systèmes de gestion des relations de travail — dont la rupture du </a:t>
            </a:r>
            <a:r>
              <a:rPr lang="en-US" sz="1600" dirty="0" err="1" smtClean="0">
                <a:solidFill>
                  <a:srgbClr val="1B1E33"/>
                </a:solidFill>
                <a:latin typeface="Calibri" pitchFamily="34" charset="0"/>
                <a:ea typeface="Calibri" pitchFamily="34" charset="-122"/>
                <a:cs typeface="Calibri" pitchFamily="34" charset="-120"/>
              </a:rPr>
              <a:t>contrat</a:t>
            </a:r>
            <a:r>
              <a:rPr lang="en-US" sz="1600" dirty="0" smtClean="0">
                <a:solidFill>
                  <a:srgbClr val="1B1E33"/>
                </a:solidFill>
                <a:latin typeface="Calibri" pitchFamily="34" charset="0"/>
                <a:ea typeface="Calibri" pitchFamily="34" charset="-122"/>
                <a:cs typeface="Calibri" pitchFamily="34" charset="-120"/>
              </a:rPr>
              <a:t> </a:t>
            </a:r>
            <a:r>
              <a:rPr lang="en-US" sz="1600" dirty="0">
                <a:solidFill>
                  <a:srgbClr val="1B1E33"/>
                </a:solidFill>
                <a:latin typeface="Calibri" pitchFamily="34" charset="0"/>
                <a:ea typeface="Calibri" pitchFamily="34" charset="-122"/>
                <a:cs typeface="Calibri" pitchFamily="34" charset="-120"/>
              </a:rPr>
              <a:t>parmi les usages à haut risque.</a:t>
            </a:r>
            <a:endParaRPr lang="en-US" sz="1600" dirty="0"/>
          </a:p>
        </p:txBody>
      </p:sp>
      <p:sp>
        <p:nvSpPr>
          <p:cNvPr id="10" name="Shape 8"/>
          <p:cNvSpPr/>
          <p:nvPr/>
        </p:nvSpPr>
        <p:spPr>
          <a:xfrm>
            <a:off x="822960" y="4242816"/>
            <a:ext cx="100584" cy="100584"/>
          </a:xfrm>
          <a:prstGeom prst="ellipse">
            <a:avLst/>
          </a:prstGeom>
          <a:solidFill>
            <a:srgbClr val="F5A623"/>
          </a:solidFill>
          <a:ln/>
        </p:spPr>
      </p:sp>
      <p:sp>
        <p:nvSpPr>
          <p:cNvPr id="11" name="Text 9"/>
          <p:cNvSpPr/>
          <p:nvPr/>
        </p:nvSpPr>
        <p:spPr>
          <a:xfrm>
            <a:off x="1097280" y="4160520"/>
            <a:ext cx="6217920" cy="64008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Les employeurs doivent pouvoir démontrer qu'un humain a exercé un jugement réel, pas seulement entériné une sortie logicielle.</a:t>
            </a:r>
            <a:endParaRPr lang="en-US" sz="1600" dirty="0"/>
          </a:p>
        </p:txBody>
      </p:sp>
      <p:sp>
        <p:nvSpPr>
          <p:cNvPr id="12" name="Shape 10"/>
          <p:cNvSpPr/>
          <p:nvPr/>
        </p:nvSpPr>
        <p:spPr>
          <a:xfrm>
            <a:off x="7772400" y="1828800"/>
            <a:ext cx="3566160" cy="4206240"/>
          </a:xfrm>
          <a:prstGeom prst="roundRect">
            <a:avLst>
              <a:gd name="adj" fmla="val 2564"/>
            </a:avLst>
          </a:prstGeom>
          <a:solidFill>
            <a:srgbClr val="0F1230"/>
          </a:solidFill>
          <a:ln/>
        </p:spPr>
      </p:sp>
      <p:sp>
        <p:nvSpPr>
          <p:cNvPr id="13" name="Text 11"/>
          <p:cNvSpPr/>
          <p:nvPr/>
        </p:nvSpPr>
        <p:spPr>
          <a:xfrm>
            <a:off x="8046720" y="2103120"/>
            <a:ext cx="3017520" cy="548640"/>
          </a:xfrm>
          <a:prstGeom prst="rect">
            <a:avLst/>
          </a:prstGeom>
          <a:noFill/>
          <a:ln/>
        </p:spPr>
        <p:txBody>
          <a:bodyPr wrap="square" lIns="0" tIns="0" rIns="0" bIns="0" rtlCol="0" anchor="ctr"/>
          <a:lstStyle/>
          <a:p>
            <a:pPr marL="0" indent="0">
              <a:buNone/>
            </a:pPr>
            <a:r>
              <a:rPr lang="en-US" sz="1400" b="1" dirty="0">
                <a:solidFill>
                  <a:srgbClr val="00D2B4"/>
                </a:solidFill>
                <a:latin typeface="Calibri" pitchFamily="34" charset="0"/>
                <a:ea typeface="Calibri" pitchFamily="34" charset="-122"/>
                <a:cs typeface="Calibri" pitchFamily="34" charset="-120"/>
              </a:rPr>
              <a:t>Point de vigilance</a:t>
            </a:r>
            <a:endParaRPr lang="en-US" sz="1400" dirty="0"/>
          </a:p>
        </p:txBody>
      </p:sp>
      <p:sp>
        <p:nvSpPr>
          <p:cNvPr id="14" name="Text 12"/>
          <p:cNvSpPr/>
          <p:nvPr/>
        </p:nvSpPr>
        <p:spPr>
          <a:xfrm>
            <a:off x="8046720" y="2651760"/>
            <a:ext cx="3017520" cy="3200400"/>
          </a:xfrm>
          <a:prstGeom prst="rect">
            <a:avLst/>
          </a:prstGeom>
          <a:noFill/>
          <a:ln/>
        </p:spPr>
        <p:txBody>
          <a:bodyPr wrap="square" lIns="0" tIns="0" rIns="0" bIns="0" rtlCol="0" anchor="ctr"/>
          <a:lstStyle/>
          <a:p>
            <a:pPr marL="0" indent="0">
              <a:buNone/>
            </a:pPr>
            <a:r>
              <a:rPr lang="en-US" dirty="0">
                <a:solidFill>
                  <a:srgbClr val="E4E4F5"/>
                </a:solidFill>
                <a:latin typeface="Calibri" pitchFamily="34" charset="0"/>
                <a:ea typeface="Calibri" pitchFamily="34" charset="-122"/>
                <a:cs typeface="Calibri" pitchFamily="34" charset="-120"/>
              </a:rPr>
              <a:t>Le RGPD prévoit déjà un droit à ne pas faire l'objet d'une décision individuelle fondée exclusivement sur un traitement automatisé.</a:t>
            </a:r>
            <a:endParaRPr lang="en-US" dirty="0"/>
          </a:p>
        </p:txBody>
      </p:sp>
      <p:sp>
        <p:nvSpPr>
          <p:cNvPr id="15" name="Text 13"/>
          <p:cNvSpPr/>
          <p:nvPr/>
        </p:nvSpPr>
        <p:spPr>
          <a:xfrm>
            <a:off x="11365992" y="6400800"/>
            <a:ext cx="548640" cy="320040"/>
          </a:xfrm>
          <a:prstGeom prst="rect">
            <a:avLst/>
          </a:prstGeom>
          <a:noFill/>
          <a:ln/>
        </p:spPr>
        <p:txBody>
          <a:bodyPr wrap="square" rtlCol="0" anchor="ctr"/>
          <a:lstStyle/>
          <a:p>
            <a:pPr marL="0" indent="0" algn="r">
              <a:buNone/>
            </a:pPr>
            <a:r>
              <a:rPr lang="en-US" sz="1000" dirty="0">
                <a:solidFill>
                  <a:srgbClr val="A7AAC4"/>
                </a:solidFill>
                <a:latin typeface="Calibri" pitchFamily="34" charset="0"/>
                <a:ea typeface="Calibri" pitchFamily="34" charset="-122"/>
                <a:cs typeface="Calibri" pitchFamily="34" charset="-120"/>
              </a:rPr>
              <a:t>25</a:t>
            </a:r>
            <a:endParaRPr lang="en-US" sz="1000" dirty="0"/>
          </a:p>
        </p:txBody>
      </p:sp>
      <p:sp>
        <p:nvSpPr>
          <p:cNvPr id="16" name="ZoneTexte 15">
            <a:extLst>
              <a:ext uri="{FF2B5EF4-FFF2-40B4-BE49-F238E27FC236}">
                <a16:creationId xmlns:a16="http://schemas.microsoft.com/office/drawing/2014/main" id="{0B9352D6-4E0B-AC38-D13A-DAA5F9ECB9C8}"/>
              </a:ext>
            </a:extLst>
          </p:cNvPr>
          <p:cNvSpPr txBox="1"/>
          <p:nvPr/>
        </p:nvSpPr>
        <p:spPr>
          <a:xfrm>
            <a:off x="4084924" y="6386199"/>
            <a:ext cx="4326826" cy="369332"/>
          </a:xfrm>
          <a:prstGeom prst="rect">
            <a:avLst/>
          </a:prstGeom>
          <a:noFill/>
        </p:spPr>
        <p:txBody>
          <a:bodyPr wrap="none" rtlCol="0">
            <a:spAutoFit/>
            <a:scene3d>
              <a:camera prst="orthographicFront"/>
              <a:lightRig rig="soft" dir="t">
                <a:rot lat="0" lon="0" rev="15600000"/>
              </a:lightRig>
            </a:scene3d>
            <a:sp3d extrusionH="57150" prstMaterial="softEdge">
              <a:bevelT w="25400" h="38100"/>
            </a:sp3d>
          </a:bodyPr>
          <a:lstStyle/>
          <a:p>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I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am</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Helios</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Elite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Soldier</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of the Digital</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22960" y="1828800"/>
            <a:ext cx="5486400" cy="320040"/>
          </a:xfrm>
          <a:prstGeom prst="rect">
            <a:avLst/>
          </a:prstGeom>
          <a:noFill/>
          <a:ln/>
        </p:spPr>
        <p:txBody>
          <a:bodyPr wrap="square" lIns="0" tIns="0" rIns="0" bIns="0" rtlCol="0" anchor="ctr"/>
          <a:lstStyle/>
          <a:p>
            <a:pPr marL="0" indent="0">
              <a:buNone/>
            </a:pPr>
            <a:r>
              <a:rPr lang="en-US" sz="1200" b="1" kern="0" spc="200" dirty="0">
                <a:solidFill>
                  <a:srgbClr val="00D2B4"/>
                </a:solidFill>
                <a:latin typeface="Calibri" pitchFamily="34" charset="0"/>
                <a:ea typeface="Calibri" pitchFamily="34" charset="-122"/>
                <a:cs typeface="Calibri" pitchFamily="34" charset="-120"/>
              </a:rPr>
              <a:t>SYNTHÈSE — LICENCIER</a:t>
            </a:r>
            <a:endParaRPr lang="en-US" sz="1200" dirty="0"/>
          </a:p>
        </p:txBody>
      </p:sp>
      <p:sp>
        <p:nvSpPr>
          <p:cNvPr id="3" name="Text 1"/>
          <p:cNvSpPr/>
          <p:nvPr/>
        </p:nvSpPr>
        <p:spPr>
          <a:xfrm>
            <a:off x="822960" y="2194560"/>
            <a:ext cx="10058400" cy="1280160"/>
          </a:xfrm>
          <a:prstGeom prst="rect">
            <a:avLst/>
          </a:prstGeom>
          <a:noFill/>
          <a:ln/>
        </p:spPr>
        <p:txBody>
          <a:bodyPr wrap="square" lIns="0" tIns="0" rIns="0" bIns="0" rtlCol="0" anchor="ctr"/>
          <a:lstStyle/>
          <a:p>
            <a:pPr marL="0" indent="0">
              <a:buNone/>
            </a:pPr>
            <a:r>
              <a:rPr lang="en-US" sz="3600" b="1" dirty="0">
                <a:solidFill>
                  <a:srgbClr val="002060"/>
                </a:solidFill>
                <a:latin typeface="Cambria" pitchFamily="34" charset="0"/>
                <a:ea typeface="Cambria" pitchFamily="34" charset="-122"/>
                <a:cs typeface="Cambria" pitchFamily="34" charset="-120"/>
              </a:rPr>
              <a:t>La décision la plus consensuelle : jamais sans humain</a:t>
            </a:r>
            <a:endParaRPr lang="en-US" sz="3600" dirty="0">
              <a:solidFill>
                <a:srgbClr val="002060"/>
              </a:solidFill>
            </a:endParaRPr>
          </a:p>
        </p:txBody>
      </p:sp>
      <p:sp>
        <p:nvSpPr>
          <p:cNvPr id="4" name="Text 2"/>
          <p:cNvSpPr/>
          <p:nvPr/>
        </p:nvSpPr>
        <p:spPr>
          <a:xfrm>
            <a:off x="2116739" y="3637172"/>
            <a:ext cx="9144000" cy="1188720"/>
          </a:xfrm>
          <a:prstGeom prst="rect">
            <a:avLst/>
          </a:prstGeom>
          <a:noFill/>
          <a:ln/>
        </p:spPr>
        <p:txBody>
          <a:bodyPr wrap="square" lIns="0" tIns="0" rIns="0" bIns="0" rtlCol="0" anchor="ctr"/>
          <a:lstStyle/>
          <a:p>
            <a:pPr marL="0" indent="0" algn="just">
              <a:buNone/>
            </a:pPr>
            <a:r>
              <a:rPr lang="en-US" sz="2000" dirty="0">
                <a:latin typeface="Calibri" pitchFamily="34" charset="0"/>
                <a:ea typeface="Calibri" pitchFamily="34" charset="-122"/>
                <a:cs typeface="Calibri" pitchFamily="34" charset="-120"/>
              </a:rPr>
              <a:t>Sur les </a:t>
            </a:r>
            <a:r>
              <a:rPr lang="en-US" sz="2000" dirty="0" err="1" smtClean="0">
                <a:latin typeface="Calibri" pitchFamily="34" charset="0"/>
                <a:ea typeface="Calibri" pitchFamily="34" charset="-122"/>
                <a:cs typeface="Calibri" pitchFamily="34" charset="-120"/>
              </a:rPr>
              <a:t>cas</a:t>
            </a:r>
            <a:r>
              <a:rPr lang="en-US" sz="2000" dirty="0" smtClean="0">
                <a:latin typeface="Calibri" pitchFamily="34" charset="0"/>
                <a:ea typeface="Calibri" pitchFamily="34" charset="-122"/>
                <a:cs typeface="Calibri" pitchFamily="34" charset="-120"/>
              </a:rPr>
              <a:t> </a:t>
            </a:r>
            <a:r>
              <a:rPr lang="en-US" sz="2000" dirty="0">
                <a:latin typeface="Calibri" pitchFamily="34" charset="0"/>
                <a:ea typeface="Calibri" pitchFamily="34" charset="-122"/>
                <a:cs typeface="Calibri" pitchFamily="34" charset="-120"/>
              </a:rPr>
              <a:t>étudiés, celui du licenciement fait le plus consensus contre </a:t>
            </a:r>
            <a:r>
              <a:rPr lang="en-US" sz="2000" dirty="0" err="1">
                <a:latin typeface="Calibri" pitchFamily="34" charset="0"/>
                <a:ea typeface="Calibri" pitchFamily="34" charset="-122"/>
                <a:cs typeface="Calibri" pitchFamily="34" charset="-120"/>
              </a:rPr>
              <a:t>l'automatisation</a:t>
            </a:r>
            <a:r>
              <a:rPr lang="en-US" sz="2000" dirty="0">
                <a:latin typeface="Calibri" pitchFamily="34" charset="0"/>
                <a:ea typeface="Calibri" pitchFamily="34" charset="-122"/>
                <a:cs typeface="Calibri" pitchFamily="34" charset="-120"/>
              </a:rPr>
              <a:t> </a:t>
            </a:r>
            <a:r>
              <a:rPr lang="en-US" sz="2000" dirty="0" err="1" smtClean="0">
                <a:latin typeface="Calibri" pitchFamily="34" charset="0"/>
                <a:ea typeface="Calibri" pitchFamily="34" charset="-122"/>
                <a:cs typeface="Calibri" pitchFamily="34" charset="-120"/>
              </a:rPr>
              <a:t>totale</a:t>
            </a:r>
            <a:r>
              <a:rPr lang="en-US" sz="2000" dirty="0" smtClean="0">
                <a:latin typeface="Calibri" pitchFamily="34" charset="0"/>
                <a:ea typeface="Calibri" pitchFamily="34" charset="-122"/>
                <a:cs typeface="Calibri" pitchFamily="34" charset="-120"/>
              </a:rPr>
              <a:t> </a:t>
            </a:r>
            <a:r>
              <a:rPr lang="en-US" sz="2000" dirty="0">
                <a:latin typeface="Calibri" pitchFamily="34" charset="0"/>
                <a:ea typeface="Calibri" pitchFamily="34" charset="-122"/>
                <a:cs typeface="Calibri" pitchFamily="34" charset="-120"/>
              </a:rPr>
              <a:t>pour des raisons à la fois humaines, juridiques et réputationnelles. L'IA peut alerter et documenter ; elle ne devrait pas trancher seule.</a:t>
            </a:r>
            <a:endParaRPr lang="en-US" sz="2000" dirty="0"/>
          </a:p>
        </p:txBody>
      </p:sp>
      <p:sp>
        <p:nvSpPr>
          <p:cNvPr id="5" name="Text 3"/>
          <p:cNvSpPr/>
          <p:nvPr/>
        </p:nvSpPr>
        <p:spPr>
          <a:xfrm>
            <a:off x="11365992" y="6400800"/>
            <a:ext cx="548640" cy="320040"/>
          </a:xfrm>
          <a:prstGeom prst="rect">
            <a:avLst/>
          </a:prstGeom>
          <a:noFill/>
          <a:ln/>
        </p:spPr>
        <p:txBody>
          <a:bodyPr wrap="square" rtlCol="0" anchor="ctr"/>
          <a:lstStyle/>
          <a:p>
            <a:pPr marL="0" indent="0" algn="r">
              <a:buNone/>
            </a:pPr>
            <a:r>
              <a:rPr lang="en-US" sz="1000" dirty="0">
                <a:solidFill>
                  <a:srgbClr val="8A8DB0"/>
                </a:solidFill>
                <a:latin typeface="Calibri" pitchFamily="34" charset="0"/>
                <a:ea typeface="Calibri" pitchFamily="34" charset="-122"/>
                <a:cs typeface="Calibri" pitchFamily="34" charset="-120"/>
              </a:rPr>
              <a:t>26</a:t>
            </a:r>
            <a:endParaRPr lang="en-US" sz="1000" dirty="0"/>
          </a:p>
        </p:txBody>
      </p:sp>
      <p:sp>
        <p:nvSpPr>
          <p:cNvPr id="6" name="ZoneTexte 5">
            <a:extLst>
              <a:ext uri="{FF2B5EF4-FFF2-40B4-BE49-F238E27FC236}">
                <a16:creationId xmlns:a16="http://schemas.microsoft.com/office/drawing/2014/main" id="{0B9352D6-4E0B-AC38-D13A-DAA5F9ECB9C8}"/>
              </a:ext>
            </a:extLst>
          </p:cNvPr>
          <p:cNvSpPr txBox="1"/>
          <p:nvPr/>
        </p:nvSpPr>
        <p:spPr>
          <a:xfrm>
            <a:off x="4084924" y="6386199"/>
            <a:ext cx="4326826" cy="369332"/>
          </a:xfrm>
          <a:prstGeom prst="rect">
            <a:avLst/>
          </a:prstGeom>
          <a:noFill/>
        </p:spPr>
        <p:txBody>
          <a:bodyPr wrap="none" rtlCol="0">
            <a:spAutoFit/>
            <a:scene3d>
              <a:camera prst="orthographicFront"/>
              <a:lightRig rig="soft" dir="t">
                <a:rot lat="0" lon="0" rev="15600000"/>
              </a:lightRig>
            </a:scene3d>
            <a:sp3d extrusionH="57150" prstMaterial="softEdge">
              <a:bevelT w="25400" h="38100"/>
            </a:sp3d>
          </a:bodyPr>
          <a:lstStyle/>
          <a:p>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I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am</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Helios</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Elite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Soldier</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of the Digital</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3" name="Text 1"/>
          <p:cNvSpPr/>
          <p:nvPr/>
        </p:nvSpPr>
        <p:spPr>
          <a:xfrm>
            <a:off x="822960" y="1828800"/>
            <a:ext cx="5486400" cy="320040"/>
          </a:xfrm>
          <a:prstGeom prst="rect">
            <a:avLst/>
          </a:prstGeom>
          <a:noFill/>
          <a:ln/>
        </p:spPr>
        <p:txBody>
          <a:bodyPr wrap="square" lIns="0" tIns="0" rIns="0" bIns="0" rtlCol="0" anchor="ctr"/>
          <a:lstStyle/>
          <a:p>
            <a:pPr marL="0" indent="0">
              <a:buNone/>
            </a:pPr>
            <a:r>
              <a:rPr lang="en-US" sz="1200" b="1" kern="0" spc="200" dirty="0">
                <a:solidFill>
                  <a:srgbClr val="00D2B4"/>
                </a:solidFill>
                <a:latin typeface="Calibri" pitchFamily="34" charset="0"/>
                <a:ea typeface="Calibri" pitchFamily="34" charset="-122"/>
                <a:cs typeface="Calibri" pitchFamily="34" charset="-120"/>
              </a:rPr>
              <a:t>CAS 3 / 4</a:t>
            </a:r>
            <a:endParaRPr lang="en-US" sz="1200" dirty="0"/>
          </a:p>
        </p:txBody>
      </p:sp>
      <p:sp>
        <p:nvSpPr>
          <p:cNvPr id="4" name="Text 2"/>
          <p:cNvSpPr/>
          <p:nvPr/>
        </p:nvSpPr>
        <p:spPr>
          <a:xfrm>
            <a:off x="2168296" y="2034540"/>
            <a:ext cx="7141075" cy="1188720"/>
          </a:xfrm>
          <a:prstGeom prst="rect">
            <a:avLst/>
          </a:prstGeom>
          <a:noFill/>
          <a:ln/>
        </p:spPr>
        <p:txBody>
          <a:bodyPr wrap="square" lIns="0" tIns="0" rIns="0" bIns="0" rtlCol="0" anchor="ctr"/>
          <a:lstStyle/>
          <a:p>
            <a:pPr marL="0" indent="0">
              <a:buNone/>
            </a:pPr>
            <a:r>
              <a:rPr lang="en-US" sz="4600" b="1" dirty="0">
                <a:solidFill>
                  <a:srgbClr val="002060"/>
                </a:solidFill>
                <a:latin typeface="Cambria" pitchFamily="34" charset="0"/>
                <a:ea typeface="Cambria" pitchFamily="34" charset="-122"/>
                <a:cs typeface="Cambria" pitchFamily="34" charset="-120"/>
              </a:rPr>
              <a:t>Valider une dépense</a:t>
            </a:r>
            <a:endParaRPr lang="en-US" sz="4600" dirty="0">
              <a:solidFill>
                <a:srgbClr val="002060"/>
              </a:solidFill>
            </a:endParaRPr>
          </a:p>
        </p:txBody>
      </p:sp>
      <p:sp>
        <p:nvSpPr>
          <p:cNvPr id="5" name="Text 3"/>
          <p:cNvSpPr/>
          <p:nvPr/>
        </p:nvSpPr>
        <p:spPr>
          <a:xfrm>
            <a:off x="3505200" y="3223260"/>
            <a:ext cx="8686800" cy="640080"/>
          </a:xfrm>
          <a:prstGeom prst="rect">
            <a:avLst/>
          </a:prstGeom>
          <a:noFill/>
          <a:ln/>
        </p:spPr>
        <p:txBody>
          <a:bodyPr wrap="square" lIns="0" tIns="0" rIns="0" bIns="0" rtlCol="0" anchor="ctr"/>
          <a:lstStyle/>
          <a:p>
            <a:pPr marL="0" indent="0">
              <a:buNone/>
            </a:pPr>
            <a:r>
              <a:rPr lang="en-US" sz="1600" i="1" dirty="0">
                <a:latin typeface="Calibri" pitchFamily="34" charset="0"/>
                <a:ea typeface="Calibri" pitchFamily="34" charset="-122"/>
                <a:cs typeface="Calibri" pitchFamily="34" charset="-120"/>
              </a:rPr>
              <a:t>L'IA peut-elle gérer l'argent de l'entreprise ?</a:t>
            </a:r>
            <a:endParaRPr lang="en-US" sz="1600" dirty="0"/>
          </a:p>
        </p:txBody>
      </p:sp>
      <p:sp>
        <p:nvSpPr>
          <p:cNvPr id="6" name="Shape 4"/>
          <p:cNvSpPr/>
          <p:nvPr/>
        </p:nvSpPr>
        <p:spPr>
          <a:xfrm>
            <a:off x="2340475" y="5052060"/>
            <a:ext cx="7772400" cy="822960"/>
          </a:xfrm>
          <a:prstGeom prst="roundRect">
            <a:avLst>
              <a:gd name="adj" fmla="val 11111"/>
            </a:avLst>
          </a:prstGeom>
          <a:solidFill>
            <a:srgbClr val="1B1E42"/>
          </a:solidFill>
          <a:ln w="12700">
            <a:solidFill>
              <a:srgbClr val="4B3FC0"/>
            </a:solidFill>
            <a:prstDash val="solid"/>
          </a:ln>
        </p:spPr>
      </p:sp>
      <p:sp>
        <p:nvSpPr>
          <p:cNvPr id="7" name="Text 5"/>
          <p:cNvSpPr/>
          <p:nvPr/>
        </p:nvSpPr>
        <p:spPr>
          <a:xfrm>
            <a:off x="2606040" y="5029200"/>
            <a:ext cx="7406640" cy="82296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En vous : accepteriez-vous qu'une IA valide une dépense ?</a:t>
            </a:r>
            <a:endParaRPr lang="en-US" sz="1400" dirty="0"/>
          </a:p>
        </p:txBody>
      </p:sp>
      <p:sp>
        <p:nvSpPr>
          <p:cNvPr id="8" name="ZoneTexte 7">
            <a:extLst>
              <a:ext uri="{FF2B5EF4-FFF2-40B4-BE49-F238E27FC236}">
                <a16:creationId xmlns:a16="http://schemas.microsoft.com/office/drawing/2014/main" id="{0B9352D6-4E0B-AC38-D13A-DAA5F9ECB9C8}"/>
              </a:ext>
            </a:extLst>
          </p:cNvPr>
          <p:cNvSpPr txBox="1"/>
          <p:nvPr/>
        </p:nvSpPr>
        <p:spPr>
          <a:xfrm>
            <a:off x="4084924" y="6386199"/>
            <a:ext cx="4326826" cy="369332"/>
          </a:xfrm>
          <a:prstGeom prst="rect">
            <a:avLst/>
          </a:prstGeom>
          <a:noFill/>
        </p:spPr>
        <p:txBody>
          <a:bodyPr wrap="none" rtlCol="0">
            <a:spAutoFit/>
            <a:scene3d>
              <a:camera prst="orthographicFront"/>
              <a:lightRig rig="soft" dir="t">
                <a:rot lat="0" lon="0" rev="15600000"/>
              </a:lightRig>
            </a:scene3d>
            <a:sp3d extrusionH="57150" prstMaterial="softEdge">
              <a:bevelT w="25400" h="38100"/>
            </a:sp3d>
          </a:bodyPr>
          <a:lstStyle/>
          <a:p>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I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am</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Helios</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Elite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Soldier</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of the Digital</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4B3FC0"/>
          </a:solidFill>
          <a:ln/>
        </p:spPr>
      </p:sp>
      <p:sp>
        <p:nvSpPr>
          <p:cNvPr id="3" name="Text 1"/>
          <p:cNvSpPr/>
          <p:nvPr/>
        </p:nvSpPr>
        <p:spPr>
          <a:xfrm>
            <a:off x="822960" y="548640"/>
            <a:ext cx="5486400" cy="320040"/>
          </a:xfrm>
          <a:prstGeom prst="rect">
            <a:avLst/>
          </a:prstGeom>
          <a:noFill/>
          <a:ln/>
        </p:spPr>
        <p:txBody>
          <a:bodyPr wrap="square" lIns="0" tIns="0" rIns="0" bIns="0" rtlCol="0" anchor="ctr"/>
          <a:lstStyle/>
          <a:p>
            <a:pPr marL="0" indent="0">
              <a:buNone/>
            </a:pPr>
            <a:r>
              <a:rPr lang="en-US" sz="1200" b="1" kern="0" spc="200" dirty="0">
                <a:solidFill>
                  <a:srgbClr val="00D2B4"/>
                </a:solidFill>
                <a:latin typeface="Calibri" pitchFamily="34" charset="0"/>
                <a:ea typeface="Calibri" pitchFamily="34" charset="-122"/>
                <a:cs typeface="Calibri" pitchFamily="34" charset="-120"/>
              </a:rPr>
              <a:t>SONDAGE EN DIRECT — QUESTION 3</a:t>
            </a:r>
            <a:endParaRPr lang="en-US" sz="1200" dirty="0"/>
          </a:p>
        </p:txBody>
      </p:sp>
      <p:sp>
        <p:nvSpPr>
          <p:cNvPr id="4" name="Text 2"/>
          <p:cNvSpPr/>
          <p:nvPr/>
        </p:nvSpPr>
        <p:spPr>
          <a:xfrm>
            <a:off x="822960" y="960120"/>
            <a:ext cx="10515600" cy="1188720"/>
          </a:xfrm>
          <a:prstGeom prst="rect">
            <a:avLst/>
          </a:prstGeom>
          <a:noFill/>
          <a:ln/>
        </p:spPr>
        <p:txBody>
          <a:bodyPr wrap="square" lIns="0" tIns="0" rIns="0" bIns="0" rtlCol="0" anchor="ctr"/>
          <a:lstStyle/>
          <a:p>
            <a:pPr marL="0" indent="0">
              <a:buNone/>
            </a:pPr>
            <a:r>
              <a:rPr lang="en-US" sz="3000" b="1" dirty="0">
                <a:solidFill>
                  <a:srgbClr val="FFFFFF"/>
                </a:solidFill>
                <a:latin typeface="Cambria" pitchFamily="34" charset="0"/>
                <a:ea typeface="Cambria" pitchFamily="34" charset="-122"/>
                <a:cs typeface="Cambria" pitchFamily="34" charset="-120"/>
              </a:rPr>
              <a:t>Accepteriez-vous qu'une IA valide seule une dépense professionnelle ?</a:t>
            </a:r>
            <a:endParaRPr lang="en-US" sz="3000" dirty="0"/>
          </a:p>
        </p:txBody>
      </p:sp>
      <p:sp>
        <p:nvSpPr>
          <p:cNvPr id="5" name="Shape 3"/>
          <p:cNvSpPr/>
          <p:nvPr/>
        </p:nvSpPr>
        <p:spPr>
          <a:xfrm>
            <a:off x="822960" y="2560320"/>
            <a:ext cx="2514600" cy="3017520"/>
          </a:xfrm>
          <a:prstGeom prst="roundRect">
            <a:avLst>
              <a:gd name="adj" fmla="val 3636"/>
            </a:avLst>
          </a:prstGeom>
          <a:solidFill>
            <a:srgbClr val="3A2FAE"/>
          </a:solidFill>
          <a:ln/>
        </p:spPr>
      </p:sp>
      <p:sp>
        <p:nvSpPr>
          <p:cNvPr id="6" name="Shape 4"/>
          <p:cNvSpPr/>
          <p:nvPr/>
        </p:nvSpPr>
        <p:spPr>
          <a:xfrm>
            <a:off x="1760220" y="2880360"/>
            <a:ext cx="640080" cy="640080"/>
          </a:xfrm>
          <a:prstGeom prst="ellipse">
            <a:avLst/>
          </a:prstGeom>
          <a:solidFill>
            <a:srgbClr val="00D2B4"/>
          </a:solidFill>
          <a:ln/>
        </p:spPr>
      </p:sp>
      <p:sp>
        <p:nvSpPr>
          <p:cNvPr id="7" name="Text 5"/>
          <p:cNvSpPr/>
          <p:nvPr/>
        </p:nvSpPr>
        <p:spPr>
          <a:xfrm>
            <a:off x="1760220" y="2880360"/>
            <a:ext cx="640080" cy="640080"/>
          </a:xfrm>
          <a:prstGeom prst="rect">
            <a:avLst/>
          </a:prstGeom>
          <a:noFill/>
          <a:ln/>
        </p:spPr>
        <p:txBody>
          <a:bodyPr wrap="square" lIns="0" tIns="0" rIns="0" bIns="0" rtlCol="0" anchor="ctr"/>
          <a:lstStyle/>
          <a:p>
            <a:pPr marL="0" indent="0" algn="ctr">
              <a:buNone/>
            </a:pPr>
            <a:r>
              <a:rPr lang="en-US" sz="2400" b="1" dirty="0">
                <a:solidFill>
                  <a:srgbClr val="0F1230"/>
                </a:solidFill>
                <a:latin typeface="Cambria" pitchFamily="34" charset="0"/>
                <a:ea typeface="Cambria" pitchFamily="34" charset="-122"/>
                <a:cs typeface="Cambria" pitchFamily="34" charset="-120"/>
              </a:rPr>
              <a:t>A</a:t>
            </a:r>
            <a:endParaRPr lang="en-US" sz="2400" dirty="0"/>
          </a:p>
        </p:txBody>
      </p:sp>
      <p:sp>
        <p:nvSpPr>
          <p:cNvPr id="8" name="Text 6"/>
          <p:cNvSpPr/>
          <p:nvPr/>
        </p:nvSpPr>
        <p:spPr>
          <a:xfrm>
            <a:off x="960120" y="3703320"/>
            <a:ext cx="2240280" cy="1737360"/>
          </a:xfrm>
          <a:prstGeom prst="rect">
            <a:avLst/>
          </a:prstGeom>
          <a:noFill/>
          <a:ln/>
        </p:spPr>
        <p:txBody>
          <a:bodyPr wrap="square" lIns="0" tIns="0" rIns="0" bIns="0" rtlCol="0" anchor="t"/>
          <a:lstStyle/>
          <a:p>
            <a:pPr marL="0" indent="0" algn="ctr">
              <a:buNone/>
            </a:pPr>
            <a:r>
              <a:rPr lang="en-US" sz="1450" b="1" dirty="0">
                <a:solidFill>
                  <a:srgbClr val="FFFFFF"/>
                </a:solidFill>
                <a:latin typeface="Calibri" pitchFamily="34" charset="0"/>
                <a:ea typeface="Calibri" pitchFamily="34" charset="-122"/>
                <a:cs typeface="Calibri" pitchFamily="34" charset="-120"/>
              </a:rPr>
              <a:t>Oui, sans limite</a:t>
            </a:r>
            <a:endParaRPr lang="en-US" sz="1450" dirty="0"/>
          </a:p>
        </p:txBody>
      </p:sp>
      <p:sp>
        <p:nvSpPr>
          <p:cNvPr id="9" name="Shape 7"/>
          <p:cNvSpPr/>
          <p:nvPr/>
        </p:nvSpPr>
        <p:spPr>
          <a:xfrm>
            <a:off x="3611880" y="2560320"/>
            <a:ext cx="2514600" cy="3017520"/>
          </a:xfrm>
          <a:prstGeom prst="roundRect">
            <a:avLst>
              <a:gd name="adj" fmla="val 3636"/>
            </a:avLst>
          </a:prstGeom>
          <a:solidFill>
            <a:srgbClr val="3A2FAE"/>
          </a:solidFill>
          <a:ln/>
        </p:spPr>
      </p:sp>
      <p:sp>
        <p:nvSpPr>
          <p:cNvPr id="10" name="Shape 8"/>
          <p:cNvSpPr/>
          <p:nvPr/>
        </p:nvSpPr>
        <p:spPr>
          <a:xfrm>
            <a:off x="4549140" y="2880360"/>
            <a:ext cx="640080" cy="640080"/>
          </a:xfrm>
          <a:prstGeom prst="ellipse">
            <a:avLst/>
          </a:prstGeom>
          <a:solidFill>
            <a:srgbClr val="F5A623"/>
          </a:solidFill>
          <a:ln/>
        </p:spPr>
      </p:sp>
      <p:sp>
        <p:nvSpPr>
          <p:cNvPr id="11" name="Text 9"/>
          <p:cNvSpPr/>
          <p:nvPr/>
        </p:nvSpPr>
        <p:spPr>
          <a:xfrm>
            <a:off x="4549140" y="2880360"/>
            <a:ext cx="640080" cy="640080"/>
          </a:xfrm>
          <a:prstGeom prst="rect">
            <a:avLst/>
          </a:prstGeom>
          <a:noFill/>
          <a:ln/>
        </p:spPr>
        <p:txBody>
          <a:bodyPr wrap="square" lIns="0" tIns="0" rIns="0" bIns="0" rtlCol="0" anchor="ctr"/>
          <a:lstStyle/>
          <a:p>
            <a:pPr marL="0" indent="0" algn="ctr">
              <a:buNone/>
            </a:pPr>
            <a:r>
              <a:rPr lang="en-US" sz="2400" b="1" dirty="0">
                <a:solidFill>
                  <a:srgbClr val="0F1230"/>
                </a:solidFill>
                <a:latin typeface="Cambria" pitchFamily="34" charset="0"/>
                <a:ea typeface="Cambria" pitchFamily="34" charset="-122"/>
                <a:cs typeface="Cambria" pitchFamily="34" charset="-120"/>
              </a:rPr>
              <a:t>B</a:t>
            </a:r>
            <a:endParaRPr lang="en-US" sz="2400" dirty="0"/>
          </a:p>
        </p:txBody>
      </p:sp>
      <p:sp>
        <p:nvSpPr>
          <p:cNvPr id="12" name="Text 10"/>
          <p:cNvSpPr/>
          <p:nvPr/>
        </p:nvSpPr>
        <p:spPr>
          <a:xfrm>
            <a:off x="3749040" y="3703320"/>
            <a:ext cx="2240280" cy="1737360"/>
          </a:xfrm>
          <a:prstGeom prst="rect">
            <a:avLst/>
          </a:prstGeom>
          <a:noFill/>
          <a:ln/>
        </p:spPr>
        <p:txBody>
          <a:bodyPr wrap="square" lIns="0" tIns="0" rIns="0" bIns="0" rtlCol="0" anchor="t"/>
          <a:lstStyle/>
          <a:p>
            <a:pPr marL="0" indent="0" algn="ctr">
              <a:buNone/>
            </a:pPr>
            <a:r>
              <a:rPr lang="en-US" sz="1450" b="1" dirty="0">
                <a:solidFill>
                  <a:srgbClr val="FFFFFF"/>
                </a:solidFill>
                <a:latin typeface="Calibri" pitchFamily="34" charset="0"/>
                <a:ea typeface="Calibri" pitchFamily="34" charset="-122"/>
                <a:cs typeface="Calibri" pitchFamily="34" charset="-120"/>
              </a:rPr>
              <a:t>Oui, sous un certain seuil</a:t>
            </a:r>
            <a:endParaRPr lang="en-US" sz="1450" dirty="0"/>
          </a:p>
        </p:txBody>
      </p:sp>
      <p:sp>
        <p:nvSpPr>
          <p:cNvPr id="13" name="Shape 11"/>
          <p:cNvSpPr/>
          <p:nvPr/>
        </p:nvSpPr>
        <p:spPr>
          <a:xfrm>
            <a:off x="6400800" y="2560320"/>
            <a:ext cx="2514600" cy="3017520"/>
          </a:xfrm>
          <a:prstGeom prst="roundRect">
            <a:avLst>
              <a:gd name="adj" fmla="val 3636"/>
            </a:avLst>
          </a:prstGeom>
          <a:solidFill>
            <a:srgbClr val="3A2FAE"/>
          </a:solidFill>
          <a:ln/>
        </p:spPr>
      </p:sp>
      <p:sp>
        <p:nvSpPr>
          <p:cNvPr id="14" name="Shape 12"/>
          <p:cNvSpPr/>
          <p:nvPr/>
        </p:nvSpPr>
        <p:spPr>
          <a:xfrm>
            <a:off x="7338060" y="2880360"/>
            <a:ext cx="640080" cy="640080"/>
          </a:xfrm>
          <a:prstGeom prst="ellipse">
            <a:avLst/>
          </a:prstGeom>
          <a:solidFill>
            <a:srgbClr val="9B8CFF"/>
          </a:solidFill>
          <a:ln/>
        </p:spPr>
      </p:sp>
      <p:sp>
        <p:nvSpPr>
          <p:cNvPr id="15" name="Text 13"/>
          <p:cNvSpPr/>
          <p:nvPr/>
        </p:nvSpPr>
        <p:spPr>
          <a:xfrm>
            <a:off x="7338060" y="2880360"/>
            <a:ext cx="640080" cy="640080"/>
          </a:xfrm>
          <a:prstGeom prst="rect">
            <a:avLst/>
          </a:prstGeom>
          <a:noFill/>
          <a:ln/>
        </p:spPr>
        <p:txBody>
          <a:bodyPr wrap="square" lIns="0" tIns="0" rIns="0" bIns="0" rtlCol="0" anchor="ctr"/>
          <a:lstStyle/>
          <a:p>
            <a:pPr marL="0" indent="0" algn="ctr">
              <a:buNone/>
            </a:pPr>
            <a:r>
              <a:rPr lang="en-US" sz="2400" b="1" dirty="0">
                <a:solidFill>
                  <a:srgbClr val="0F1230"/>
                </a:solidFill>
                <a:latin typeface="Cambria" pitchFamily="34" charset="0"/>
                <a:ea typeface="Cambria" pitchFamily="34" charset="-122"/>
                <a:cs typeface="Cambria" pitchFamily="34" charset="-120"/>
              </a:rPr>
              <a:t>C</a:t>
            </a:r>
            <a:endParaRPr lang="en-US" sz="2400" dirty="0"/>
          </a:p>
        </p:txBody>
      </p:sp>
      <p:sp>
        <p:nvSpPr>
          <p:cNvPr id="16" name="Text 14"/>
          <p:cNvSpPr/>
          <p:nvPr/>
        </p:nvSpPr>
        <p:spPr>
          <a:xfrm>
            <a:off x="6537960" y="3703320"/>
            <a:ext cx="2240280" cy="1737360"/>
          </a:xfrm>
          <a:prstGeom prst="rect">
            <a:avLst/>
          </a:prstGeom>
          <a:noFill/>
          <a:ln/>
        </p:spPr>
        <p:txBody>
          <a:bodyPr wrap="square" lIns="0" tIns="0" rIns="0" bIns="0" rtlCol="0" anchor="t"/>
          <a:lstStyle/>
          <a:p>
            <a:pPr marL="0" indent="0" algn="ctr">
              <a:buNone/>
            </a:pPr>
            <a:r>
              <a:rPr lang="en-US" sz="1450" b="1" dirty="0">
                <a:solidFill>
                  <a:srgbClr val="FFFFFF"/>
                </a:solidFill>
                <a:latin typeface="Calibri" pitchFamily="34" charset="0"/>
                <a:ea typeface="Calibri" pitchFamily="34" charset="-122"/>
                <a:cs typeface="Calibri" pitchFamily="34" charset="-120"/>
              </a:rPr>
              <a:t>Non, jamais sans validation</a:t>
            </a:r>
            <a:endParaRPr lang="en-US" sz="1450" dirty="0"/>
          </a:p>
        </p:txBody>
      </p:sp>
      <p:sp>
        <p:nvSpPr>
          <p:cNvPr id="17" name="Shape 15"/>
          <p:cNvSpPr/>
          <p:nvPr/>
        </p:nvSpPr>
        <p:spPr>
          <a:xfrm>
            <a:off x="9189720" y="2560320"/>
            <a:ext cx="2514600" cy="3017520"/>
          </a:xfrm>
          <a:prstGeom prst="roundRect">
            <a:avLst>
              <a:gd name="adj" fmla="val 3636"/>
            </a:avLst>
          </a:prstGeom>
          <a:solidFill>
            <a:srgbClr val="3A2FAE"/>
          </a:solidFill>
          <a:ln/>
        </p:spPr>
      </p:sp>
      <p:sp>
        <p:nvSpPr>
          <p:cNvPr id="18" name="Shape 16"/>
          <p:cNvSpPr/>
          <p:nvPr/>
        </p:nvSpPr>
        <p:spPr>
          <a:xfrm>
            <a:off x="10126980" y="2880360"/>
            <a:ext cx="640080" cy="640080"/>
          </a:xfrm>
          <a:prstGeom prst="ellipse">
            <a:avLst/>
          </a:prstGeom>
          <a:solidFill>
            <a:srgbClr val="E5484D"/>
          </a:solidFill>
          <a:ln/>
        </p:spPr>
      </p:sp>
      <p:sp>
        <p:nvSpPr>
          <p:cNvPr id="19" name="Text 17"/>
          <p:cNvSpPr/>
          <p:nvPr/>
        </p:nvSpPr>
        <p:spPr>
          <a:xfrm>
            <a:off x="10126980" y="2880360"/>
            <a:ext cx="640080" cy="640080"/>
          </a:xfrm>
          <a:prstGeom prst="rect">
            <a:avLst/>
          </a:prstGeom>
          <a:noFill/>
          <a:ln/>
        </p:spPr>
        <p:txBody>
          <a:bodyPr wrap="square" lIns="0" tIns="0" rIns="0" bIns="0" rtlCol="0" anchor="ctr"/>
          <a:lstStyle/>
          <a:p>
            <a:pPr marL="0" indent="0" algn="ctr">
              <a:buNone/>
            </a:pPr>
            <a:r>
              <a:rPr lang="en-US" sz="2400" b="1" dirty="0">
                <a:solidFill>
                  <a:srgbClr val="0F1230"/>
                </a:solidFill>
                <a:latin typeface="Cambria" pitchFamily="34" charset="0"/>
                <a:ea typeface="Cambria" pitchFamily="34" charset="-122"/>
                <a:cs typeface="Cambria" pitchFamily="34" charset="-120"/>
              </a:rPr>
              <a:t>D</a:t>
            </a:r>
            <a:endParaRPr lang="en-US" sz="2400" dirty="0"/>
          </a:p>
        </p:txBody>
      </p:sp>
      <p:sp>
        <p:nvSpPr>
          <p:cNvPr id="20" name="Text 18"/>
          <p:cNvSpPr/>
          <p:nvPr/>
        </p:nvSpPr>
        <p:spPr>
          <a:xfrm>
            <a:off x="9326880" y="3703320"/>
            <a:ext cx="2240280" cy="1737360"/>
          </a:xfrm>
          <a:prstGeom prst="rect">
            <a:avLst/>
          </a:prstGeom>
          <a:noFill/>
          <a:ln/>
        </p:spPr>
        <p:txBody>
          <a:bodyPr wrap="square" lIns="0" tIns="0" rIns="0" bIns="0" rtlCol="0" anchor="t"/>
          <a:lstStyle/>
          <a:p>
            <a:pPr marL="0" indent="0" algn="ctr">
              <a:buNone/>
            </a:pPr>
            <a:r>
              <a:rPr lang="en-US" sz="1450" b="1" dirty="0">
                <a:solidFill>
                  <a:srgbClr val="FFFFFF"/>
                </a:solidFill>
                <a:latin typeface="Calibri" pitchFamily="34" charset="0"/>
                <a:ea typeface="Calibri" pitchFamily="34" charset="-122"/>
                <a:cs typeface="Calibri" pitchFamily="34" charset="-120"/>
              </a:rPr>
              <a:t>Cela dépend du montant</a:t>
            </a:r>
            <a:endParaRPr lang="en-US" sz="1450" dirty="0"/>
          </a:p>
        </p:txBody>
      </p:sp>
      <p:sp>
        <p:nvSpPr>
          <p:cNvPr id="22" name="Text 20"/>
          <p:cNvSpPr/>
          <p:nvPr/>
        </p:nvSpPr>
        <p:spPr>
          <a:xfrm>
            <a:off x="11365992" y="6400800"/>
            <a:ext cx="548640" cy="320040"/>
          </a:xfrm>
          <a:prstGeom prst="rect">
            <a:avLst/>
          </a:prstGeom>
          <a:noFill/>
          <a:ln/>
        </p:spPr>
        <p:txBody>
          <a:bodyPr wrap="square" rtlCol="0" anchor="ctr"/>
          <a:lstStyle/>
          <a:p>
            <a:pPr marL="0" indent="0" algn="r">
              <a:buNone/>
            </a:pPr>
            <a:r>
              <a:rPr lang="en-US" sz="1000" dirty="0">
                <a:solidFill>
                  <a:srgbClr val="8A8DB0"/>
                </a:solidFill>
                <a:latin typeface="Calibri" pitchFamily="34" charset="0"/>
                <a:ea typeface="Calibri" pitchFamily="34" charset="-122"/>
                <a:cs typeface="Calibri" pitchFamily="34" charset="-120"/>
              </a:rPr>
              <a:t>null</a:t>
            </a:r>
            <a:endParaRPr lang="en-US" sz="1000" dirty="0"/>
          </a:p>
        </p:txBody>
      </p:sp>
      <p:sp>
        <p:nvSpPr>
          <p:cNvPr id="23" name="ZoneTexte 22">
            <a:extLst>
              <a:ext uri="{FF2B5EF4-FFF2-40B4-BE49-F238E27FC236}">
                <a16:creationId xmlns:a16="http://schemas.microsoft.com/office/drawing/2014/main" id="{0B9352D6-4E0B-AC38-D13A-DAA5F9ECB9C8}"/>
              </a:ext>
            </a:extLst>
          </p:cNvPr>
          <p:cNvSpPr txBox="1"/>
          <p:nvPr/>
        </p:nvSpPr>
        <p:spPr>
          <a:xfrm>
            <a:off x="4084924" y="6386199"/>
            <a:ext cx="4326826" cy="369332"/>
          </a:xfrm>
          <a:prstGeom prst="rect">
            <a:avLst/>
          </a:prstGeom>
          <a:noFill/>
        </p:spPr>
        <p:txBody>
          <a:bodyPr wrap="none" rtlCol="0">
            <a:spAutoFit/>
            <a:scene3d>
              <a:camera prst="orthographicFront"/>
              <a:lightRig rig="soft" dir="t">
                <a:rot lat="0" lon="0" rev="15600000"/>
              </a:lightRig>
            </a:scene3d>
            <a:sp3d extrusionH="57150" prstMaterial="softEdge">
              <a:bevelT w="25400" h="38100"/>
            </a:sp3d>
          </a:bodyPr>
          <a:lstStyle/>
          <a:p>
            <a:r>
              <a:rPr lang="fr-FR" b="1" i="1" dirty="0">
                <a:ln/>
                <a:solidFill>
                  <a:schemeClr val="bg1"/>
                </a:solidFill>
                <a:latin typeface="Arial" panose="020B0604020202020204" pitchFamily="34" charset="0"/>
                <a:ea typeface="Tahoma" panose="020B0604030504040204" pitchFamily="34" charset="0"/>
                <a:cs typeface="Arial" panose="020B0604020202020204" pitchFamily="34" charset="0"/>
              </a:rPr>
              <a:t>I </a:t>
            </a:r>
            <a:r>
              <a:rPr lang="fr-FR" b="1" i="1" dirty="0" err="1">
                <a:ln/>
                <a:solidFill>
                  <a:schemeClr val="bg1"/>
                </a:solidFill>
                <a:latin typeface="Arial" panose="020B0604020202020204" pitchFamily="34" charset="0"/>
                <a:ea typeface="Tahoma" panose="020B0604030504040204" pitchFamily="34" charset="0"/>
                <a:cs typeface="Arial" panose="020B0604020202020204" pitchFamily="34" charset="0"/>
              </a:rPr>
              <a:t>am</a:t>
            </a:r>
            <a:r>
              <a:rPr lang="fr-FR" b="1" i="1" dirty="0">
                <a:ln/>
                <a:solidFill>
                  <a:schemeClr val="bg1"/>
                </a:solidFill>
                <a:latin typeface="Arial" panose="020B0604020202020204" pitchFamily="34" charset="0"/>
                <a:ea typeface="Tahoma" panose="020B0604030504040204" pitchFamily="34" charset="0"/>
                <a:cs typeface="Arial" panose="020B0604020202020204" pitchFamily="34" charset="0"/>
              </a:rPr>
              <a:t> </a:t>
            </a:r>
            <a:r>
              <a:rPr lang="fr-FR" b="1" i="1" dirty="0" err="1">
                <a:ln/>
                <a:solidFill>
                  <a:schemeClr val="bg1"/>
                </a:solidFill>
                <a:latin typeface="Arial" panose="020B0604020202020204" pitchFamily="34" charset="0"/>
                <a:ea typeface="Tahoma" panose="020B0604030504040204" pitchFamily="34" charset="0"/>
                <a:cs typeface="Arial" panose="020B0604020202020204" pitchFamily="34" charset="0"/>
              </a:rPr>
              <a:t>Helios</a:t>
            </a:r>
            <a:r>
              <a:rPr lang="fr-FR" b="1" i="1" dirty="0">
                <a:ln/>
                <a:solidFill>
                  <a:schemeClr val="bg1"/>
                </a:solidFill>
                <a:latin typeface="Arial" panose="020B0604020202020204" pitchFamily="34" charset="0"/>
                <a:ea typeface="Tahoma" panose="020B0604030504040204" pitchFamily="34" charset="0"/>
                <a:cs typeface="Arial" panose="020B0604020202020204" pitchFamily="34" charset="0"/>
              </a:rPr>
              <a:t>, Elite </a:t>
            </a:r>
            <a:r>
              <a:rPr lang="fr-FR" b="1" i="1" dirty="0" err="1">
                <a:ln/>
                <a:solidFill>
                  <a:schemeClr val="bg1"/>
                </a:solidFill>
                <a:latin typeface="Arial" panose="020B0604020202020204" pitchFamily="34" charset="0"/>
                <a:ea typeface="Tahoma" panose="020B0604030504040204" pitchFamily="34" charset="0"/>
                <a:cs typeface="Arial" panose="020B0604020202020204" pitchFamily="34" charset="0"/>
              </a:rPr>
              <a:t>Soldier</a:t>
            </a:r>
            <a:r>
              <a:rPr lang="fr-FR" b="1" i="1" dirty="0">
                <a:ln/>
                <a:solidFill>
                  <a:schemeClr val="bg1"/>
                </a:solidFill>
                <a:latin typeface="Arial" panose="020B0604020202020204" pitchFamily="34" charset="0"/>
                <a:ea typeface="Tahoma" panose="020B0604030504040204" pitchFamily="34" charset="0"/>
                <a:cs typeface="Arial" panose="020B0604020202020204" pitchFamily="34" charset="0"/>
              </a:rPr>
              <a:t> of the Digital</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22960" y="502920"/>
            <a:ext cx="5486400" cy="320040"/>
          </a:xfrm>
          <a:prstGeom prst="rect">
            <a:avLst/>
          </a:prstGeom>
          <a:noFill/>
          <a:ln/>
        </p:spPr>
        <p:txBody>
          <a:bodyPr wrap="square" lIns="0" tIns="0" rIns="0" bIns="0" rtlCol="0" anchor="ctr"/>
          <a:lstStyle/>
          <a:p>
            <a:pPr marL="0" indent="0">
              <a:buNone/>
            </a:pPr>
            <a:r>
              <a:rPr lang="en-US" sz="1200" b="1" kern="0" spc="200" dirty="0">
                <a:solidFill>
                  <a:srgbClr val="6C5CE7"/>
                </a:solidFill>
                <a:latin typeface="Calibri" pitchFamily="34" charset="0"/>
                <a:ea typeface="Calibri" pitchFamily="34" charset="-122"/>
                <a:cs typeface="Calibri" pitchFamily="34" charset="-120"/>
              </a:rPr>
              <a:t>COMMENT ÇA MARCHE</a:t>
            </a:r>
            <a:endParaRPr lang="en-US" sz="1200" dirty="0"/>
          </a:p>
        </p:txBody>
      </p:sp>
      <p:sp>
        <p:nvSpPr>
          <p:cNvPr id="3" name="Text 1"/>
          <p:cNvSpPr/>
          <p:nvPr/>
        </p:nvSpPr>
        <p:spPr>
          <a:xfrm>
            <a:off x="822960" y="868680"/>
            <a:ext cx="10424160" cy="731520"/>
          </a:xfrm>
          <a:prstGeom prst="rect">
            <a:avLst/>
          </a:prstGeom>
          <a:noFill/>
          <a:ln/>
        </p:spPr>
        <p:txBody>
          <a:bodyPr wrap="square" lIns="0" tIns="0" rIns="0" bIns="0" rtlCol="0" anchor="ctr"/>
          <a:lstStyle/>
          <a:p>
            <a:pPr marL="0" indent="0">
              <a:buNone/>
            </a:pPr>
            <a:r>
              <a:rPr lang="en-US" sz="2700" b="1" dirty="0">
                <a:solidFill>
                  <a:srgbClr val="1B1E33"/>
                </a:solidFill>
                <a:latin typeface="Cambria" pitchFamily="34" charset="0"/>
                <a:ea typeface="Cambria" pitchFamily="34" charset="-122"/>
                <a:cs typeface="Cambria" pitchFamily="34" charset="-120"/>
              </a:rPr>
              <a:t>L'IA dans la validation financière</a:t>
            </a:r>
            <a:endParaRPr lang="en-US" sz="2700" dirty="0"/>
          </a:p>
        </p:txBody>
      </p:sp>
      <p:sp>
        <p:nvSpPr>
          <p:cNvPr id="4" name="Shape 2"/>
          <p:cNvSpPr/>
          <p:nvPr/>
        </p:nvSpPr>
        <p:spPr>
          <a:xfrm>
            <a:off x="822960" y="1911096"/>
            <a:ext cx="100584" cy="100584"/>
          </a:xfrm>
          <a:prstGeom prst="ellipse">
            <a:avLst/>
          </a:prstGeom>
          <a:solidFill>
            <a:srgbClr val="6C5CE7"/>
          </a:solidFill>
          <a:ln/>
        </p:spPr>
      </p:sp>
      <p:sp>
        <p:nvSpPr>
          <p:cNvPr id="5" name="Text 3"/>
          <p:cNvSpPr/>
          <p:nvPr/>
        </p:nvSpPr>
        <p:spPr>
          <a:xfrm>
            <a:off x="1097280" y="1828800"/>
            <a:ext cx="6217920" cy="64008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Lecture automatique des notes de frais et factures (OCR + IA), rapprochement avec la politique de dépense de l'entreprise.</a:t>
            </a:r>
            <a:endParaRPr lang="en-US" sz="1600" dirty="0"/>
          </a:p>
        </p:txBody>
      </p:sp>
      <p:sp>
        <p:nvSpPr>
          <p:cNvPr id="6" name="Shape 4"/>
          <p:cNvSpPr/>
          <p:nvPr/>
        </p:nvSpPr>
        <p:spPr>
          <a:xfrm>
            <a:off x="822960" y="2688336"/>
            <a:ext cx="100584" cy="100584"/>
          </a:xfrm>
          <a:prstGeom prst="ellipse">
            <a:avLst/>
          </a:prstGeom>
          <a:solidFill>
            <a:srgbClr val="6C5CE7"/>
          </a:solidFill>
          <a:ln/>
        </p:spPr>
      </p:sp>
      <p:sp>
        <p:nvSpPr>
          <p:cNvPr id="7" name="Text 5"/>
          <p:cNvSpPr/>
          <p:nvPr/>
        </p:nvSpPr>
        <p:spPr>
          <a:xfrm>
            <a:off x="1097280" y="2606040"/>
            <a:ext cx="6217920" cy="64008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Approbation automatique des dépenses conformes sous un seuil défini ; escalade humaine au-delà ou en cas d'anomalie.</a:t>
            </a:r>
            <a:endParaRPr lang="en-US" sz="1600" dirty="0"/>
          </a:p>
        </p:txBody>
      </p:sp>
      <p:sp>
        <p:nvSpPr>
          <p:cNvPr id="8" name="Shape 6"/>
          <p:cNvSpPr/>
          <p:nvPr/>
        </p:nvSpPr>
        <p:spPr>
          <a:xfrm>
            <a:off x="822960" y="3465576"/>
            <a:ext cx="100584" cy="100584"/>
          </a:xfrm>
          <a:prstGeom prst="ellipse">
            <a:avLst/>
          </a:prstGeom>
          <a:solidFill>
            <a:srgbClr val="6C5CE7"/>
          </a:solidFill>
          <a:ln/>
        </p:spPr>
      </p:sp>
      <p:sp>
        <p:nvSpPr>
          <p:cNvPr id="9" name="Text 7"/>
          <p:cNvSpPr/>
          <p:nvPr/>
        </p:nvSpPr>
        <p:spPr>
          <a:xfrm>
            <a:off x="1097280" y="3383280"/>
            <a:ext cx="6217920" cy="64008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Détection de schémas de fraude ou de doublons par comparaison avec l'historique de milliers de transactions.</a:t>
            </a:r>
            <a:endParaRPr lang="en-US" sz="1600" dirty="0"/>
          </a:p>
        </p:txBody>
      </p:sp>
      <p:sp>
        <p:nvSpPr>
          <p:cNvPr id="10" name="Shape 8"/>
          <p:cNvSpPr/>
          <p:nvPr/>
        </p:nvSpPr>
        <p:spPr>
          <a:xfrm>
            <a:off x="822960" y="4242816"/>
            <a:ext cx="100584" cy="100584"/>
          </a:xfrm>
          <a:prstGeom prst="ellipse">
            <a:avLst/>
          </a:prstGeom>
          <a:solidFill>
            <a:srgbClr val="6C5CE7"/>
          </a:solidFill>
          <a:ln/>
        </p:spPr>
      </p:sp>
      <p:sp>
        <p:nvSpPr>
          <p:cNvPr id="11" name="Text 9"/>
          <p:cNvSpPr/>
          <p:nvPr/>
        </p:nvSpPr>
        <p:spPr>
          <a:xfrm>
            <a:off x="1097280" y="4160520"/>
            <a:ext cx="6217920" cy="64008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Des plateformes comme Ramp, Brex ou SAP Concur intègrent désormais ce type d'approbation autonome par défaut.</a:t>
            </a:r>
            <a:endParaRPr lang="en-US" sz="1600" dirty="0"/>
          </a:p>
        </p:txBody>
      </p:sp>
      <p:sp>
        <p:nvSpPr>
          <p:cNvPr id="12" name="Shape 10"/>
          <p:cNvSpPr/>
          <p:nvPr/>
        </p:nvSpPr>
        <p:spPr>
          <a:xfrm>
            <a:off x="7772400" y="1828800"/>
            <a:ext cx="3566160" cy="4206240"/>
          </a:xfrm>
          <a:prstGeom prst="roundRect">
            <a:avLst>
              <a:gd name="adj" fmla="val 2564"/>
            </a:avLst>
          </a:prstGeom>
          <a:solidFill>
            <a:srgbClr val="0F1230"/>
          </a:solidFill>
          <a:ln/>
        </p:spPr>
      </p:sp>
      <p:sp>
        <p:nvSpPr>
          <p:cNvPr id="13" name="Text 11"/>
          <p:cNvSpPr/>
          <p:nvPr/>
        </p:nvSpPr>
        <p:spPr>
          <a:xfrm>
            <a:off x="8046720" y="2103120"/>
            <a:ext cx="3017520" cy="548640"/>
          </a:xfrm>
          <a:prstGeom prst="rect">
            <a:avLst/>
          </a:prstGeom>
          <a:noFill/>
          <a:ln/>
        </p:spPr>
        <p:txBody>
          <a:bodyPr wrap="square" lIns="0" tIns="0" rIns="0" bIns="0" rtlCol="0" anchor="ctr"/>
          <a:lstStyle/>
          <a:p>
            <a:pPr marL="0" indent="0">
              <a:buNone/>
            </a:pPr>
            <a:r>
              <a:rPr lang="en-US" sz="1400" b="1" dirty="0">
                <a:solidFill>
                  <a:srgbClr val="00D2B4"/>
                </a:solidFill>
                <a:latin typeface="Calibri" pitchFamily="34" charset="0"/>
                <a:ea typeface="Calibri" pitchFamily="34" charset="-122"/>
                <a:cs typeface="Calibri" pitchFamily="34" charset="-120"/>
              </a:rPr>
              <a:t>Logique dominante</a:t>
            </a:r>
            <a:endParaRPr lang="en-US" sz="1400" dirty="0"/>
          </a:p>
        </p:txBody>
      </p:sp>
      <p:sp>
        <p:nvSpPr>
          <p:cNvPr id="14" name="Text 12"/>
          <p:cNvSpPr/>
          <p:nvPr/>
        </p:nvSpPr>
        <p:spPr>
          <a:xfrm>
            <a:off x="8046720" y="2651760"/>
            <a:ext cx="3017520" cy="3200400"/>
          </a:xfrm>
          <a:prstGeom prst="rect">
            <a:avLst/>
          </a:prstGeom>
          <a:noFill/>
          <a:ln/>
        </p:spPr>
        <p:txBody>
          <a:bodyPr wrap="square" lIns="0" tIns="0" rIns="0" bIns="0" rtlCol="0" anchor="ctr"/>
          <a:lstStyle/>
          <a:p>
            <a:pPr marL="0" indent="0">
              <a:buNone/>
            </a:pPr>
            <a:r>
              <a:rPr lang="en-US" sz="1600" dirty="0">
                <a:solidFill>
                  <a:srgbClr val="E4E4F5"/>
                </a:solidFill>
                <a:latin typeface="Calibri" pitchFamily="34" charset="0"/>
                <a:ea typeface="Calibri" pitchFamily="34" charset="-122"/>
                <a:cs typeface="Calibri" pitchFamily="34" charset="-120"/>
              </a:rPr>
              <a:t>L'automatisation totale en dessous d'un seuil, la supervision humaine au-dessus.</a:t>
            </a:r>
            <a:endParaRPr lang="en-US" sz="1600" dirty="0"/>
          </a:p>
        </p:txBody>
      </p:sp>
      <p:sp>
        <p:nvSpPr>
          <p:cNvPr id="15" name="Text 13"/>
          <p:cNvSpPr/>
          <p:nvPr/>
        </p:nvSpPr>
        <p:spPr>
          <a:xfrm>
            <a:off x="11365992" y="6400800"/>
            <a:ext cx="548640" cy="320040"/>
          </a:xfrm>
          <a:prstGeom prst="rect">
            <a:avLst/>
          </a:prstGeom>
          <a:noFill/>
          <a:ln/>
        </p:spPr>
        <p:txBody>
          <a:bodyPr wrap="square" rtlCol="0" anchor="ctr"/>
          <a:lstStyle/>
          <a:p>
            <a:pPr marL="0" indent="0" algn="r">
              <a:buNone/>
            </a:pPr>
            <a:r>
              <a:rPr lang="en-US" sz="1000" dirty="0">
                <a:solidFill>
                  <a:srgbClr val="A7AAC4"/>
                </a:solidFill>
                <a:latin typeface="Calibri" pitchFamily="34" charset="0"/>
                <a:ea typeface="Calibri" pitchFamily="34" charset="-122"/>
                <a:cs typeface="Calibri" pitchFamily="34" charset="-120"/>
              </a:rPr>
              <a:t>29</a:t>
            </a:r>
            <a:endParaRPr lang="en-US" sz="1000" dirty="0"/>
          </a:p>
        </p:txBody>
      </p:sp>
      <p:sp>
        <p:nvSpPr>
          <p:cNvPr id="16" name="ZoneTexte 15">
            <a:extLst>
              <a:ext uri="{FF2B5EF4-FFF2-40B4-BE49-F238E27FC236}">
                <a16:creationId xmlns:a16="http://schemas.microsoft.com/office/drawing/2014/main" id="{0B9352D6-4E0B-AC38-D13A-DAA5F9ECB9C8}"/>
              </a:ext>
            </a:extLst>
          </p:cNvPr>
          <p:cNvSpPr txBox="1"/>
          <p:nvPr/>
        </p:nvSpPr>
        <p:spPr>
          <a:xfrm>
            <a:off x="4084924" y="6386199"/>
            <a:ext cx="4326826" cy="369332"/>
          </a:xfrm>
          <a:prstGeom prst="rect">
            <a:avLst/>
          </a:prstGeom>
          <a:noFill/>
        </p:spPr>
        <p:txBody>
          <a:bodyPr wrap="none" rtlCol="0">
            <a:spAutoFit/>
            <a:scene3d>
              <a:camera prst="orthographicFront"/>
              <a:lightRig rig="soft" dir="t">
                <a:rot lat="0" lon="0" rev="15600000"/>
              </a:lightRig>
            </a:scene3d>
            <a:sp3d extrusionH="57150" prstMaterial="softEdge">
              <a:bevelT w="25400" h="38100"/>
            </a:sp3d>
          </a:bodyPr>
          <a:lstStyle/>
          <a:p>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I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am</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Helios</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Elite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Soldier</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of the Digital</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00D2B4"/>
          </a:solidFill>
          <a:ln/>
        </p:spPr>
      </p:sp>
      <p:sp>
        <p:nvSpPr>
          <p:cNvPr id="3" name="Shape 1"/>
          <p:cNvSpPr/>
          <p:nvPr/>
        </p:nvSpPr>
        <p:spPr>
          <a:xfrm>
            <a:off x="822960" y="502920"/>
            <a:ext cx="1920240" cy="365760"/>
          </a:xfrm>
          <a:prstGeom prst="roundRect">
            <a:avLst>
              <a:gd name="adj" fmla="val 50000"/>
            </a:avLst>
          </a:prstGeom>
          <a:solidFill>
            <a:srgbClr val="00D2B4"/>
          </a:solidFill>
          <a:ln/>
        </p:spPr>
      </p:sp>
      <p:sp>
        <p:nvSpPr>
          <p:cNvPr id="4" name="Text 2"/>
          <p:cNvSpPr/>
          <p:nvPr/>
        </p:nvSpPr>
        <p:spPr>
          <a:xfrm>
            <a:off x="822960" y="502920"/>
            <a:ext cx="1920240" cy="36576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CAS PRATIQUE</a:t>
            </a:r>
            <a:endParaRPr lang="en-US" sz="1100" dirty="0"/>
          </a:p>
        </p:txBody>
      </p:sp>
      <p:sp>
        <p:nvSpPr>
          <p:cNvPr id="5" name="Text 3"/>
          <p:cNvSpPr/>
          <p:nvPr/>
        </p:nvSpPr>
        <p:spPr>
          <a:xfrm>
            <a:off x="2926080" y="502920"/>
            <a:ext cx="5486400" cy="365760"/>
          </a:xfrm>
          <a:prstGeom prst="rect">
            <a:avLst/>
          </a:prstGeom>
          <a:noFill/>
          <a:ln/>
        </p:spPr>
        <p:txBody>
          <a:bodyPr wrap="square" lIns="0" tIns="0" rIns="0" bIns="0" rtlCol="0" anchor="ctr"/>
          <a:lstStyle/>
          <a:p>
            <a:pPr marL="0" indent="0">
              <a:buNone/>
            </a:pPr>
            <a:r>
              <a:rPr lang="en-US" sz="1200" b="1" dirty="0">
                <a:solidFill>
                  <a:srgbClr val="5A5E78"/>
                </a:solidFill>
                <a:latin typeface="Calibri" pitchFamily="34" charset="0"/>
                <a:ea typeface="Calibri" pitchFamily="34" charset="-122"/>
                <a:cs typeface="Calibri" pitchFamily="34" charset="-120"/>
              </a:rPr>
              <a:t>Visa, Mastercard &amp; banques  ·  En continu</a:t>
            </a:r>
            <a:endParaRPr lang="en-US" sz="1200" dirty="0"/>
          </a:p>
        </p:txBody>
      </p:sp>
      <p:sp>
        <p:nvSpPr>
          <p:cNvPr id="6" name="Text 4"/>
          <p:cNvSpPr/>
          <p:nvPr/>
        </p:nvSpPr>
        <p:spPr>
          <a:xfrm>
            <a:off x="822960" y="1005840"/>
            <a:ext cx="6949440" cy="1005840"/>
          </a:xfrm>
          <a:prstGeom prst="rect">
            <a:avLst/>
          </a:prstGeom>
          <a:noFill/>
          <a:ln/>
        </p:spPr>
        <p:txBody>
          <a:bodyPr wrap="square" lIns="0" tIns="0" rIns="0" bIns="0" rtlCol="0" anchor="ctr"/>
          <a:lstStyle/>
          <a:p>
            <a:pPr marL="0" indent="0">
              <a:buNone/>
            </a:pPr>
            <a:r>
              <a:rPr lang="en-US" sz="2200" b="1" dirty="0">
                <a:solidFill>
                  <a:srgbClr val="1B1E33"/>
                </a:solidFill>
                <a:latin typeface="Cambria" pitchFamily="34" charset="0"/>
                <a:ea typeface="Cambria" pitchFamily="34" charset="-122"/>
                <a:cs typeface="Cambria" pitchFamily="34" charset="-120"/>
              </a:rPr>
              <a:t>Payer par carte : une décision d'IA que vous vivez chaque jour</a:t>
            </a:r>
            <a:endParaRPr lang="en-US" sz="2200" dirty="0"/>
          </a:p>
        </p:txBody>
      </p:sp>
      <p:sp>
        <p:nvSpPr>
          <p:cNvPr id="7" name="Shape 5"/>
          <p:cNvSpPr/>
          <p:nvPr/>
        </p:nvSpPr>
        <p:spPr>
          <a:xfrm>
            <a:off x="1229360" y="2231136"/>
            <a:ext cx="91440" cy="91440"/>
          </a:xfrm>
          <a:prstGeom prst="ellipse">
            <a:avLst/>
          </a:prstGeom>
          <a:solidFill>
            <a:srgbClr val="00D2B4"/>
          </a:solidFill>
          <a:ln/>
        </p:spPr>
      </p:sp>
      <p:sp>
        <p:nvSpPr>
          <p:cNvPr id="8" name="Text 6"/>
          <p:cNvSpPr/>
          <p:nvPr/>
        </p:nvSpPr>
        <p:spPr>
          <a:xfrm>
            <a:off x="1457960" y="2148840"/>
            <a:ext cx="6309360" cy="68580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À chaque paiement par carte, un système d'IA analyse en temps réel des dizaines de variables (montant, lieu, commerçant, habitudes) et autorise ou bloque la transaction, sans intervention humaine.</a:t>
            </a:r>
            <a:endParaRPr lang="en-US" sz="1600" dirty="0"/>
          </a:p>
        </p:txBody>
      </p:sp>
      <p:sp>
        <p:nvSpPr>
          <p:cNvPr id="9" name="Shape 7"/>
          <p:cNvSpPr/>
          <p:nvPr/>
        </p:nvSpPr>
        <p:spPr>
          <a:xfrm>
            <a:off x="1188720" y="3384296"/>
            <a:ext cx="91440" cy="91440"/>
          </a:xfrm>
          <a:prstGeom prst="ellipse">
            <a:avLst/>
          </a:prstGeom>
          <a:solidFill>
            <a:srgbClr val="00D2B4"/>
          </a:solidFill>
          <a:ln/>
        </p:spPr>
      </p:sp>
      <p:sp>
        <p:nvSpPr>
          <p:cNvPr id="10" name="Text 8"/>
          <p:cNvSpPr/>
          <p:nvPr/>
        </p:nvSpPr>
        <p:spPr>
          <a:xfrm>
            <a:off x="1417320" y="3302000"/>
            <a:ext cx="6309360" cy="68580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Les transactions inhabituelles (montant élevé, pays inconnu, achat atypique) déclenchent une alerte, un blocage temporaire, ou l'intervention d'un analyste anti-fraude.</a:t>
            </a:r>
            <a:endParaRPr lang="en-US" sz="1600" dirty="0"/>
          </a:p>
        </p:txBody>
      </p:sp>
      <p:sp>
        <p:nvSpPr>
          <p:cNvPr id="11" name="Shape 9"/>
          <p:cNvSpPr/>
          <p:nvPr/>
        </p:nvSpPr>
        <p:spPr>
          <a:xfrm>
            <a:off x="1198880" y="4547616"/>
            <a:ext cx="91440" cy="91440"/>
          </a:xfrm>
          <a:prstGeom prst="ellipse">
            <a:avLst/>
          </a:prstGeom>
          <a:solidFill>
            <a:srgbClr val="00D2B4"/>
          </a:solidFill>
          <a:ln/>
        </p:spPr>
      </p:sp>
      <p:sp>
        <p:nvSpPr>
          <p:cNvPr id="12" name="Text 10"/>
          <p:cNvSpPr/>
          <p:nvPr/>
        </p:nvSpPr>
        <p:spPr>
          <a:xfrm>
            <a:off x="1427480" y="4465320"/>
            <a:ext cx="6309360" cy="68580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Le taux de fraude mondial sur cartes tourne autour de 0,07 % des montants : l'IA laisse donc passer automatiquement plus de 99,9 % des transactions, sans aucune revue humaine.</a:t>
            </a:r>
            <a:endParaRPr lang="en-US" sz="1600" dirty="0"/>
          </a:p>
        </p:txBody>
      </p:sp>
      <p:sp>
        <p:nvSpPr>
          <p:cNvPr id="14" name="Shape 12"/>
          <p:cNvSpPr/>
          <p:nvPr/>
        </p:nvSpPr>
        <p:spPr>
          <a:xfrm>
            <a:off x="8138160" y="1005840"/>
            <a:ext cx="3246120" cy="4206240"/>
          </a:xfrm>
          <a:prstGeom prst="roundRect">
            <a:avLst>
              <a:gd name="adj" fmla="val 3380"/>
            </a:avLst>
          </a:prstGeom>
          <a:solidFill>
            <a:srgbClr val="F4F4F9"/>
          </a:solidFill>
          <a:ln w="12700">
            <a:solidFill>
              <a:srgbClr val="DADCEC"/>
            </a:solidFill>
            <a:prstDash val="solid"/>
          </a:ln>
        </p:spPr>
      </p:sp>
      <p:sp>
        <p:nvSpPr>
          <p:cNvPr id="15" name="Text 13"/>
          <p:cNvSpPr/>
          <p:nvPr/>
        </p:nvSpPr>
        <p:spPr>
          <a:xfrm>
            <a:off x="8138160" y="1463040"/>
            <a:ext cx="3246120" cy="1097280"/>
          </a:xfrm>
          <a:prstGeom prst="rect">
            <a:avLst/>
          </a:prstGeom>
          <a:noFill/>
          <a:ln/>
        </p:spPr>
        <p:txBody>
          <a:bodyPr wrap="square" lIns="0" tIns="0" rIns="0" bIns="0" rtlCol="0" anchor="ctr"/>
          <a:lstStyle/>
          <a:p>
            <a:pPr marL="0" indent="0" algn="ctr">
              <a:buNone/>
            </a:pPr>
            <a:r>
              <a:rPr lang="en-US" sz="4200" b="1" dirty="0">
                <a:solidFill>
                  <a:srgbClr val="00D2B4"/>
                </a:solidFill>
                <a:latin typeface="Cambria" pitchFamily="34" charset="0"/>
                <a:ea typeface="Cambria" pitchFamily="34" charset="-122"/>
                <a:cs typeface="Cambria" pitchFamily="34" charset="-120"/>
              </a:rPr>
              <a:t>99,9%</a:t>
            </a:r>
            <a:endParaRPr lang="en-US" sz="4200" dirty="0"/>
          </a:p>
        </p:txBody>
      </p:sp>
      <p:sp>
        <p:nvSpPr>
          <p:cNvPr id="16" name="Text 14"/>
          <p:cNvSpPr/>
          <p:nvPr/>
        </p:nvSpPr>
        <p:spPr>
          <a:xfrm>
            <a:off x="8412480" y="2606040"/>
            <a:ext cx="2697480" cy="1463040"/>
          </a:xfrm>
          <a:prstGeom prst="rect">
            <a:avLst/>
          </a:prstGeom>
          <a:noFill/>
          <a:ln/>
        </p:spPr>
        <p:txBody>
          <a:bodyPr wrap="square" lIns="0" tIns="0" rIns="0" bIns="0" rtlCol="0" anchor="ctr"/>
          <a:lstStyle/>
          <a:p>
            <a:pPr marL="0" indent="0" algn="ctr">
              <a:buNone/>
            </a:pPr>
            <a:r>
              <a:rPr lang="en-US" sz="1600" dirty="0">
                <a:solidFill>
                  <a:srgbClr val="1B1E33"/>
                </a:solidFill>
                <a:latin typeface="Calibri" pitchFamily="34" charset="0"/>
                <a:ea typeface="Calibri" pitchFamily="34" charset="-122"/>
                <a:cs typeface="Calibri" pitchFamily="34" charset="-120"/>
              </a:rPr>
              <a:t>des transactions par carte autorisées automatiquement, sans aucune revue humaine</a:t>
            </a:r>
            <a:endParaRPr lang="en-US" sz="1600" dirty="0"/>
          </a:p>
        </p:txBody>
      </p:sp>
      <p:sp>
        <p:nvSpPr>
          <p:cNvPr id="17" name="Text 15"/>
          <p:cNvSpPr/>
          <p:nvPr/>
        </p:nvSpPr>
        <p:spPr>
          <a:xfrm>
            <a:off x="11365992" y="6400800"/>
            <a:ext cx="548640" cy="320040"/>
          </a:xfrm>
          <a:prstGeom prst="rect">
            <a:avLst/>
          </a:prstGeom>
          <a:noFill/>
          <a:ln/>
        </p:spPr>
        <p:txBody>
          <a:bodyPr wrap="square" rtlCol="0" anchor="ctr"/>
          <a:lstStyle/>
          <a:p>
            <a:pPr marL="0" indent="0" algn="r">
              <a:buNone/>
            </a:pPr>
            <a:r>
              <a:rPr lang="en-US" sz="1000" dirty="0">
                <a:solidFill>
                  <a:srgbClr val="A7AAC4"/>
                </a:solidFill>
                <a:latin typeface="Calibri" pitchFamily="34" charset="0"/>
                <a:ea typeface="Calibri" pitchFamily="34" charset="-122"/>
                <a:cs typeface="Calibri" pitchFamily="34" charset="-120"/>
              </a:rPr>
              <a:t>31</a:t>
            </a:r>
            <a:endParaRPr lang="en-US" sz="1000" dirty="0"/>
          </a:p>
        </p:txBody>
      </p:sp>
      <p:sp>
        <p:nvSpPr>
          <p:cNvPr id="18" name="ZoneTexte 17">
            <a:extLst>
              <a:ext uri="{FF2B5EF4-FFF2-40B4-BE49-F238E27FC236}">
                <a16:creationId xmlns:a16="http://schemas.microsoft.com/office/drawing/2014/main" id="{0B9352D6-4E0B-AC38-D13A-DAA5F9ECB9C8}"/>
              </a:ext>
            </a:extLst>
          </p:cNvPr>
          <p:cNvSpPr txBox="1"/>
          <p:nvPr/>
        </p:nvSpPr>
        <p:spPr>
          <a:xfrm>
            <a:off x="4084924" y="6386199"/>
            <a:ext cx="4326826" cy="369332"/>
          </a:xfrm>
          <a:prstGeom prst="rect">
            <a:avLst/>
          </a:prstGeom>
          <a:noFill/>
        </p:spPr>
        <p:txBody>
          <a:bodyPr wrap="none" rtlCol="0">
            <a:spAutoFit/>
            <a:scene3d>
              <a:camera prst="orthographicFront"/>
              <a:lightRig rig="soft" dir="t">
                <a:rot lat="0" lon="0" rev="15600000"/>
              </a:lightRig>
            </a:scene3d>
            <a:sp3d extrusionH="57150" prstMaterial="softEdge">
              <a:bevelT w="25400" h="38100"/>
            </a:sp3d>
          </a:bodyPr>
          <a:lstStyle/>
          <a:p>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I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am</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Helios</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Elite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Soldier</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of the Digital</a:t>
            </a:r>
          </a:p>
        </p:txBody>
      </p:sp>
    </p:spTree>
    <p:extLst>
      <p:ext uri="{BB962C8B-B14F-4D97-AF65-F5344CB8AC3E}">
        <p14:creationId xmlns:p14="http://schemas.microsoft.com/office/powerpoint/2010/main" val="245793181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6C5CE7"/>
          </a:solidFill>
          <a:ln/>
        </p:spPr>
      </p:sp>
      <p:sp>
        <p:nvSpPr>
          <p:cNvPr id="3" name="Shape 1"/>
          <p:cNvSpPr/>
          <p:nvPr/>
        </p:nvSpPr>
        <p:spPr>
          <a:xfrm>
            <a:off x="822960" y="502920"/>
            <a:ext cx="1920240" cy="365760"/>
          </a:xfrm>
          <a:prstGeom prst="roundRect">
            <a:avLst>
              <a:gd name="adj" fmla="val 50000"/>
            </a:avLst>
          </a:prstGeom>
          <a:solidFill>
            <a:srgbClr val="6C5CE7"/>
          </a:solidFill>
          <a:ln/>
        </p:spPr>
      </p:sp>
      <p:sp>
        <p:nvSpPr>
          <p:cNvPr id="4" name="Text 2"/>
          <p:cNvSpPr/>
          <p:nvPr/>
        </p:nvSpPr>
        <p:spPr>
          <a:xfrm>
            <a:off x="822960" y="502920"/>
            <a:ext cx="1920240" cy="36576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CAS PRATIQUE</a:t>
            </a:r>
            <a:endParaRPr lang="en-US" sz="1100" dirty="0"/>
          </a:p>
        </p:txBody>
      </p:sp>
      <p:sp>
        <p:nvSpPr>
          <p:cNvPr id="5" name="Text 3"/>
          <p:cNvSpPr/>
          <p:nvPr/>
        </p:nvSpPr>
        <p:spPr>
          <a:xfrm>
            <a:off x="2926080" y="502920"/>
            <a:ext cx="5486400" cy="365760"/>
          </a:xfrm>
          <a:prstGeom prst="rect">
            <a:avLst/>
          </a:prstGeom>
          <a:noFill/>
          <a:ln/>
        </p:spPr>
        <p:txBody>
          <a:bodyPr wrap="square" lIns="0" tIns="0" rIns="0" bIns="0" rtlCol="0" anchor="ctr"/>
          <a:lstStyle/>
          <a:p>
            <a:pPr marL="0" indent="0">
              <a:buNone/>
            </a:pPr>
            <a:r>
              <a:rPr lang="en-US" sz="1200" b="1" dirty="0">
                <a:solidFill>
                  <a:srgbClr val="5A5E78"/>
                </a:solidFill>
                <a:latin typeface="Calibri" pitchFamily="34" charset="0"/>
                <a:ea typeface="Calibri" pitchFamily="34" charset="-122"/>
                <a:cs typeface="Calibri" pitchFamily="34" charset="-120"/>
              </a:rPr>
              <a:t>JPMorgan — COIN  ·  2017 →</a:t>
            </a:r>
            <a:endParaRPr lang="en-US" sz="1200" dirty="0"/>
          </a:p>
        </p:txBody>
      </p:sp>
      <p:sp>
        <p:nvSpPr>
          <p:cNvPr id="6" name="Text 4"/>
          <p:cNvSpPr/>
          <p:nvPr/>
        </p:nvSpPr>
        <p:spPr>
          <a:xfrm>
            <a:off x="822960" y="1005840"/>
            <a:ext cx="6949440" cy="1005840"/>
          </a:xfrm>
          <a:prstGeom prst="rect">
            <a:avLst/>
          </a:prstGeom>
          <a:noFill/>
          <a:ln/>
        </p:spPr>
        <p:txBody>
          <a:bodyPr wrap="square" lIns="0" tIns="0" rIns="0" bIns="0" rtlCol="0" anchor="ctr"/>
          <a:lstStyle/>
          <a:p>
            <a:pPr marL="0" indent="0">
              <a:buNone/>
            </a:pPr>
            <a:r>
              <a:rPr lang="en-US" sz="2200" b="1" dirty="0">
                <a:solidFill>
                  <a:srgbClr val="1B1E33"/>
                </a:solidFill>
                <a:latin typeface="Cambria" pitchFamily="34" charset="0"/>
                <a:ea typeface="Cambria" pitchFamily="34" charset="-122"/>
                <a:cs typeface="Cambria" pitchFamily="34" charset="-120"/>
              </a:rPr>
              <a:t>Une IA qui lit les contrats plus vite que des juristes</a:t>
            </a:r>
            <a:endParaRPr lang="en-US" sz="2200" dirty="0"/>
          </a:p>
        </p:txBody>
      </p:sp>
      <p:sp>
        <p:nvSpPr>
          <p:cNvPr id="7" name="Shape 5"/>
          <p:cNvSpPr/>
          <p:nvPr/>
        </p:nvSpPr>
        <p:spPr>
          <a:xfrm>
            <a:off x="822960" y="2231136"/>
            <a:ext cx="91440" cy="91440"/>
          </a:xfrm>
          <a:prstGeom prst="ellipse">
            <a:avLst/>
          </a:prstGeom>
          <a:solidFill>
            <a:srgbClr val="6C5CE7"/>
          </a:solidFill>
          <a:ln/>
        </p:spPr>
      </p:sp>
      <p:sp>
        <p:nvSpPr>
          <p:cNvPr id="8" name="Text 6"/>
          <p:cNvSpPr/>
          <p:nvPr/>
        </p:nvSpPr>
        <p:spPr>
          <a:xfrm>
            <a:off x="1051560" y="2148840"/>
            <a:ext cx="6309360" cy="68580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Le programme COIN (Contract Intelligence) de JPMorgan Chase analyse et interprète des contrats de prêt commerciaux automatiquement.</a:t>
            </a:r>
            <a:endParaRPr lang="en-US" sz="1600" dirty="0"/>
          </a:p>
        </p:txBody>
      </p:sp>
      <p:sp>
        <p:nvSpPr>
          <p:cNvPr id="9" name="Shape 7"/>
          <p:cNvSpPr/>
          <p:nvPr/>
        </p:nvSpPr>
        <p:spPr>
          <a:xfrm>
            <a:off x="822960" y="3099816"/>
            <a:ext cx="91440" cy="91440"/>
          </a:xfrm>
          <a:prstGeom prst="ellipse">
            <a:avLst/>
          </a:prstGeom>
          <a:solidFill>
            <a:srgbClr val="6C5CE7"/>
          </a:solidFill>
          <a:ln/>
        </p:spPr>
      </p:sp>
      <p:sp>
        <p:nvSpPr>
          <p:cNvPr id="10" name="Text 8"/>
          <p:cNvSpPr/>
          <p:nvPr/>
        </p:nvSpPr>
        <p:spPr>
          <a:xfrm>
            <a:off x="1051560" y="3017520"/>
            <a:ext cx="6309360" cy="68580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La banque a indiqué que des tâches qui nécessitaient auparavant des centaines de milliers d'heures de travail juridique et de conformité étaient traitées en quelques secondes.</a:t>
            </a:r>
            <a:endParaRPr lang="en-US" sz="1600" dirty="0"/>
          </a:p>
        </p:txBody>
      </p:sp>
      <p:sp>
        <p:nvSpPr>
          <p:cNvPr id="11" name="Shape 9"/>
          <p:cNvSpPr/>
          <p:nvPr/>
        </p:nvSpPr>
        <p:spPr>
          <a:xfrm>
            <a:off x="822960" y="4120896"/>
            <a:ext cx="91440" cy="91440"/>
          </a:xfrm>
          <a:prstGeom prst="ellipse">
            <a:avLst/>
          </a:prstGeom>
          <a:solidFill>
            <a:srgbClr val="6C5CE7"/>
          </a:solidFill>
          <a:ln/>
        </p:spPr>
      </p:sp>
      <p:sp>
        <p:nvSpPr>
          <p:cNvPr id="12" name="Text 10"/>
          <p:cNvSpPr/>
          <p:nvPr/>
        </p:nvSpPr>
        <p:spPr>
          <a:xfrm>
            <a:off x="1051560" y="4038600"/>
            <a:ext cx="6309360" cy="68580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L'objectif n'est pas de remplacer entièrement la validation humaine, mais de la concentrer sur les cas complexes ou à risque élevé.</a:t>
            </a:r>
            <a:endParaRPr lang="en-US" sz="1600" dirty="0"/>
          </a:p>
        </p:txBody>
      </p:sp>
      <p:sp>
        <p:nvSpPr>
          <p:cNvPr id="14" name="Shape 12"/>
          <p:cNvSpPr/>
          <p:nvPr/>
        </p:nvSpPr>
        <p:spPr>
          <a:xfrm>
            <a:off x="8138160" y="1005840"/>
            <a:ext cx="3246120" cy="4206240"/>
          </a:xfrm>
          <a:prstGeom prst="roundRect">
            <a:avLst>
              <a:gd name="adj" fmla="val 3380"/>
            </a:avLst>
          </a:prstGeom>
          <a:solidFill>
            <a:srgbClr val="F4F4F9"/>
          </a:solidFill>
          <a:ln w="12700">
            <a:solidFill>
              <a:srgbClr val="DADCEC"/>
            </a:solidFill>
            <a:prstDash val="solid"/>
          </a:ln>
        </p:spPr>
      </p:sp>
      <p:sp>
        <p:nvSpPr>
          <p:cNvPr id="15" name="Text 13"/>
          <p:cNvSpPr/>
          <p:nvPr/>
        </p:nvSpPr>
        <p:spPr>
          <a:xfrm>
            <a:off x="8138160" y="1463040"/>
            <a:ext cx="3246120" cy="1097280"/>
          </a:xfrm>
          <a:prstGeom prst="rect">
            <a:avLst/>
          </a:prstGeom>
          <a:noFill/>
          <a:ln/>
        </p:spPr>
        <p:txBody>
          <a:bodyPr wrap="square" lIns="0" tIns="0" rIns="0" bIns="0" rtlCol="0" anchor="ctr"/>
          <a:lstStyle/>
          <a:p>
            <a:pPr marL="0" indent="0" algn="ctr">
              <a:buNone/>
            </a:pPr>
            <a:r>
              <a:rPr lang="en-US" sz="4200" b="1" dirty="0">
                <a:solidFill>
                  <a:srgbClr val="6C5CE7"/>
                </a:solidFill>
                <a:latin typeface="Cambria" pitchFamily="34" charset="0"/>
                <a:ea typeface="Cambria" pitchFamily="34" charset="-122"/>
                <a:cs typeface="Cambria" pitchFamily="34" charset="-120"/>
              </a:rPr>
              <a:t>Secondes</a:t>
            </a:r>
            <a:endParaRPr lang="en-US" sz="4200" dirty="0"/>
          </a:p>
        </p:txBody>
      </p:sp>
      <p:sp>
        <p:nvSpPr>
          <p:cNvPr id="16" name="Text 14"/>
          <p:cNvSpPr/>
          <p:nvPr/>
        </p:nvSpPr>
        <p:spPr>
          <a:xfrm>
            <a:off x="8412480" y="2606040"/>
            <a:ext cx="2697480" cy="1463040"/>
          </a:xfrm>
          <a:prstGeom prst="rect">
            <a:avLst/>
          </a:prstGeom>
          <a:noFill/>
          <a:ln/>
        </p:spPr>
        <p:txBody>
          <a:bodyPr wrap="square" lIns="0" tIns="0" rIns="0" bIns="0" rtlCol="0" anchor="ctr"/>
          <a:lstStyle/>
          <a:p>
            <a:pPr marL="0" indent="0" algn="ctr">
              <a:buNone/>
            </a:pPr>
            <a:r>
              <a:rPr lang="en-US" sz="1600" dirty="0">
                <a:solidFill>
                  <a:srgbClr val="1B1E33"/>
                </a:solidFill>
                <a:latin typeface="Calibri" pitchFamily="34" charset="0"/>
                <a:ea typeface="Calibri" pitchFamily="34" charset="-122"/>
                <a:cs typeface="Calibri" pitchFamily="34" charset="-120"/>
              </a:rPr>
              <a:t>pour analyser un contrat qui prenait auparavant des heures de travail humain</a:t>
            </a:r>
            <a:endParaRPr lang="en-US" sz="1600" dirty="0"/>
          </a:p>
        </p:txBody>
      </p:sp>
      <p:sp>
        <p:nvSpPr>
          <p:cNvPr id="17" name="Text 15"/>
          <p:cNvSpPr/>
          <p:nvPr/>
        </p:nvSpPr>
        <p:spPr>
          <a:xfrm>
            <a:off x="11365992" y="6400800"/>
            <a:ext cx="548640" cy="320040"/>
          </a:xfrm>
          <a:prstGeom prst="rect">
            <a:avLst/>
          </a:prstGeom>
          <a:noFill/>
          <a:ln/>
        </p:spPr>
        <p:txBody>
          <a:bodyPr wrap="square" rtlCol="0" anchor="ctr"/>
          <a:lstStyle/>
          <a:p>
            <a:pPr marL="0" indent="0" algn="r">
              <a:buNone/>
            </a:pPr>
            <a:r>
              <a:rPr lang="en-US" sz="1000" dirty="0">
                <a:solidFill>
                  <a:srgbClr val="A7AAC4"/>
                </a:solidFill>
                <a:latin typeface="Calibri" pitchFamily="34" charset="0"/>
                <a:ea typeface="Calibri" pitchFamily="34" charset="-122"/>
                <a:cs typeface="Calibri" pitchFamily="34" charset="-120"/>
              </a:rPr>
              <a:t>31</a:t>
            </a:r>
            <a:endParaRPr lang="en-US" sz="1000" dirty="0"/>
          </a:p>
        </p:txBody>
      </p:sp>
      <p:sp>
        <p:nvSpPr>
          <p:cNvPr id="18" name="ZoneTexte 17">
            <a:extLst>
              <a:ext uri="{FF2B5EF4-FFF2-40B4-BE49-F238E27FC236}">
                <a16:creationId xmlns:a16="http://schemas.microsoft.com/office/drawing/2014/main" id="{0B9352D6-4E0B-AC38-D13A-DAA5F9ECB9C8}"/>
              </a:ext>
            </a:extLst>
          </p:cNvPr>
          <p:cNvSpPr txBox="1"/>
          <p:nvPr/>
        </p:nvSpPr>
        <p:spPr>
          <a:xfrm>
            <a:off x="4084924" y="6386199"/>
            <a:ext cx="4326826" cy="369332"/>
          </a:xfrm>
          <a:prstGeom prst="rect">
            <a:avLst/>
          </a:prstGeom>
          <a:noFill/>
        </p:spPr>
        <p:txBody>
          <a:bodyPr wrap="none" rtlCol="0">
            <a:spAutoFit/>
            <a:scene3d>
              <a:camera prst="orthographicFront"/>
              <a:lightRig rig="soft" dir="t">
                <a:rot lat="0" lon="0" rev="15600000"/>
              </a:lightRig>
            </a:scene3d>
            <a:sp3d extrusionH="57150" prstMaterial="softEdge">
              <a:bevelT w="25400" h="38100"/>
            </a:sp3d>
          </a:bodyPr>
          <a:lstStyle/>
          <a:p>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I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am</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Helios</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Elite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Soldier</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of the Digital</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822960" y="502920"/>
            <a:ext cx="5486400" cy="320040"/>
          </a:xfrm>
          <a:prstGeom prst="rect">
            <a:avLst/>
          </a:prstGeom>
          <a:noFill/>
          <a:ln/>
        </p:spPr>
        <p:txBody>
          <a:bodyPr wrap="square" lIns="0" tIns="0" rIns="0" bIns="0" rtlCol="0" anchor="ctr"/>
          <a:lstStyle/>
          <a:p>
            <a:pPr marL="0" indent="0">
              <a:buNone/>
            </a:pPr>
            <a:r>
              <a:rPr lang="en-US" sz="1200" b="1" kern="0" spc="200" dirty="0">
                <a:solidFill>
                  <a:srgbClr val="00D2B4"/>
                </a:solidFill>
                <a:latin typeface="Calibri" pitchFamily="34" charset="0"/>
                <a:ea typeface="Calibri" pitchFamily="34" charset="-122"/>
                <a:cs typeface="Calibri" pitchFamily="34" charset="-120"/>
              </a:rPr>
              <a:t>VALIDER UNE DÉPENSE — BÉNÉFICES CHIFFRÉS</a:t>
            </a:r>
            <a:endParaRPr lang="en-US" sz="1200" dirty="0"/>
          </a:p>
        </p:txBody>
      </p:sp>
      <p:sp>
        <p:nvSpPr>
          <p:cNvPr id="3" name="Text 1"/>
          <p:cNvSpPr/>
          <p:nvPr/>
        </p:nvSpPr>
        <p:spPr>
          <a:xfrm>
            <a:off x="822960" y="868680"/>
            <a:ext cx="10424160" cy="640080"/>
          </a:xfrm>
          <a:prstGeom prst="rect">
            <a:avLst/>
          </a:prstGeom>
          <a:noFill/>
          <a:ln/>
        </p:spPr>
        <p:txBody>
          <a:bodyPr wrap="square" lIns="0" tIns="0" rIns="0" bIns="0" rtlCol="0" anchor="ctr"/>
          <a:lstStyle/>
          <a:p>
            <a:pPr marL="0" indent="0">
              <a:buNone/>
            </a:pPr>
            <a:r>
              <a:rPr lang="en-US" sz="2700" b="1" dirty="0">
                <a:solidFill>
                  <a:srgbClr val="002060"/>
                </a:solidFill>
                <a:latin typeface="Cambria" pitchFamily="34" charset="0"/>
                <a:ea typeface="Cambria" pitchFamily="34" charset="-122"/>
                <a:cs typeface="Cambria" pitchFamily="34" charset="-120"/>
              </a:rPr>
              <a:t>Un cas d'usage largement mature</a:t>
            </a:r>
            <a:endParaRPr lang="en-US" sz="2700" dirty="0">
              <a:solidFill>
                <a:srgbClr val="002060"/>
              </a:solidFill>
            </a:endParaRPr>
          </a:p>
        </p:txBody>
      </p:sp>
      <p:sp>
        <p:nvSpPr>
          <p:cNvPr id="4" name="Shape 2"/>
          <p:cNvSpPr/>
          <p:nvPr/>
        </p:nvSpPr>
        <p:spPr>
          <a:xfrm>
            <a:off x="822960" y="2286000"/>
            <a:ext cx="3322320" cy="3291840"/>
          </a:xfrm>
          <a:prstGeom prst="roundRect">
            <a:avLst>
              <a:gd name="adj" fmla="val 2778"/>
            </a:avLst>
          </a:prstGeom>
          <a:solidFill>
            <a:srgbClr val="1B1E42"/>
          </a:solidFill>
          <a:ln/>
        </p:spPr>
      </p:sp>
      <p:sp>
        <p:nvSpPr>
          <p:cNvPr id="5" name="Text 3"/>
          <p:cNvSpPr/>
          <p:nvPr/>
        </p:nvSpPr>
        <p:spPr>
          <a:xfrm>
            <a:off x="822960" y="2606040"/>
            <a:ext cx="3322320" cy="1005840"/>
          </a:xfrm>
          <a:prstGeom prst="rect">
            <a:avLst/>
          </a:prstGeom>
          <a:noFill/>
          <a:ln/>
        </p:spPr>
        <p:txBody>
          <a:bodyPr wrap="square" lIns="0" tIns="0" rIns="0" bIns="0" rtlCol="0" anchor="ctr"/>
          <a:lstStyle/>
          <a:p>
            <a:pPr marL="0" indent="0" algn="ctr">
              <a:buNone/>
            </a:pPr>
            <a:r>
              <a:rPr lang="en-US" sz="3400" b="1" dirty="0">
                <a:solidFill>
                  <a:srgbClr val="00D2B4"/>
                </a:solidFill>
                <a:latin typeface="Cambria" pitchFamily="34" charset="0"/>
                <a:ea typeface="Cambria" pitchFamily="34" charset="-122"/>
                <a:cs typeface="Cambria" pitchFamily="34" charset="-120"/>
              </a:rPr>
              <a:t>-80%</a:t>
            </a:r>
            <a:endParaRPr lang="en-US" sz="3400" dirty="0"/>
          </a:p>
        </p:txBody>
      </p:sp>
      <p:sp>
        <p:nvSpPr>
          <p:cNvPr id="6" name="Text 4"/>
          <p:cNvSpPr/>
          <p:nvPr/>
        </p:nvSpPr>
        <p:spPr>
          <a:xfrm>
            <a:off x="1005840" y="3657600"/>
            <a:ext cx="2956560" cy="1737360"/>
          </a:xfrm>
          <a:prstGeom prst="rect">
            <a:avLst/>
          </a:prstGeom>
          <a:noFill/>
          <a:ln/>
        </p:spPr>
        <p:txBody>
          <a:bodyPr wrap="square" lIns="0" tIns="0" rIns="0" bIns="0" rtlCol="0" anchor="ctr"/>
          <a:lstStyle/>
          <a:p>
            <a:pPr marL="0" indent="0" algn="ctr">
              <a:buNone/>
            </a:pPr>
            <a:r>
              <a:rPr lang="en-US" sz="1400" dirty="0">
                <a:solidFill>
                  <a:srgbClr val="E4E4F5"/>
                </a:solidFill>
                <a:latin typeface="Calibri" pitchFamily="34" charset="0"/>
                <a:ea typeface="Calibri" pitchFamily="34" charset="-122"/>
                <a:cs typeface="Calibri" pitchFamily="34" charset="-120"/>
              </a:rPr>
              <a:t>de temps de traitement sur les dépenses conformes à la politique interne</a:t>
            </a:r>
            <a:endParaRPr lang="en-US" sz="1400" dirty="0"/>
          </a:p>
        </p:txBody>
      </p:sp>
      <p:sp>
        <p:nvSpPr>
          <p:cNvPr id="7" name="Shape 5"/>
          <p:cNvSpPr/>
          <p:nvPr/>
        </p:nvSpPr>
        <p:spPr>
          <a:xfrm>
            <a:off x="4419600" y="2286000"/>
            <a:ext cx="3322320" cy="3291840"/>
          </a:xfrm>
          <a:prstGeom prst="roundRect">
            <a:avLst>
              <a:gd name="adj" fmla="val 2778"/>
            </a:avLst>
          </a:prstGeom>
          <a:solidFill>
            <a:srgbClr val="1B1E42"/>
          </a:solidFill>
          <a:ln/>
        </p:spPr>
      </p:sp>
      <p:sp>
        <p:nvSpPr>
          <p:cNvPr id="8" name="Text 6"/>
          <p:cNvSpPr/>
          <p:nvPr/>
        </p:nvSpPr>
        <p:spPr>
          <a:xfrm>
            <a:off x="4419600" y="2606040"/>
            <a:ext cx="3322320" cy="1005840"/>
          </a:xfrm>
          <a:prstGeom prst="rect">
            <a:avLst/>
          </a:prstGeom>
          <a:noFill/>
          <a:ln/>
        </p:spPr>
        <p:txBody>
          <a:bodyPr wrap="square" lIns="0" tIns="0" rIns="0" bIns="0" rtlCol="0" anchor="ctr"/>
          <a:lstStyle/>
          <a:p>
            <a:pPr marL="0" indent="0" algn="ctr">
              <a:buNone/>
            </a:pPr>
            <a:r>
              <a:rPr lang="en-US" sz="3400" b="1" dirty="0">
                <a:solidFill>
                  <a:srgbClr val="00D2B4"/>
                </a:solidFill>
                <a:latin typeface="Cambria" pitchFamily="34" charset="0"/>
                <a:ea typeface="Cambria" pitchFamily="34" charset="-122"/>
                <a:cs typeface="Cambria" pitchFamily="34" charset="-120"/>
              </a:rPr>
              <a:t>+</a:t>
            </a:r>
            <a:endParaRPr lang="en-US" sz="3400" dirty="0"/>
          </a:p>
        </p:txBody>
      </p:sp>
      <p:sp>
        <p:nvSpPr>
          <p:cNvPr id="9" name="Text 7"/>
          <p:cNvSpPr/>
          <p:nvPr/>
        </p:nvSpPr>
        <p:spPr>
          <a:xfrm>
            <a:off x="4602480" y="3657600"/>
            <a:ext cx="2956560" cy="1737360"/>
          </a:xfrm>
          <a:prstGeom prst="rect">
            <a:avLst/>
          </a:prstGeom>
          <a:noFill/>
          <a:ln/>
        </p:spPr>
        <p:txBody>
          <a:bodyPr wrap="square" lIns="0" tIns="0" rIns="0" bIns="0" rtlCol="0" anchor="ctr"/>
          <a:lstStyle/>
          <a:p>
            <a:pPr marL="0" indent="0" algn="ctr">
              <a:buNone/>
            </a:pPr>
            <a:r>
              <a:rPr lang="en-US" sz="1400" dirty="0">
                <a:solidFill>
                  <a:srgbClr val="E4E4F5"/>
                </a:solidFill>
                <a:latin typeface="Calibri" pitchFamily="34" charset="0"/>
                <a:ea typeface="Calibri" pitchFamily="34" charset="-122"/>
                <a:cs typeface="Calibri" pitchFamily="34" charset="-120"/>
              </a:rPr>
              <a:t>de fraudes et doublons détectés grâce à la comparaison automatique de gros volumes</a:t>
            </a:r>
            <a:endParaRPr lang="en-US" sz="1400" dirty="0"/>
          </a:p>
        </p:txBody>
      </p:sp>
      <p:sp>
        <p:nvSpPr>
          <p:cNvPr id="10" name="Shape 8"/>
          <p:cNvSpPr/>
          <p:nvPr/>
        </p:nvSpPr>
        <p:spPr>
          <a:xfrm>
            <a:off x="8016240" y="2286000"/>
            <a:ext cx="3322320" cy="3291840"/>
          </a:xfrm>
          <a:prstGeom prst="roundRect">
            <a:avLst>
              <a:gd name="adj" fmla="val 2778"/>
            </a:avLst>
          </a:prstGeom>
          <a:solidFill>
            <a:srgbClr val="1B1E42"/>
          </a:solidFill>
          <a:ln/>
        </p:spPr>
      </p:sp>
      <p:sp>
        <p:nvSpPr>
          <p:cNvPr id="11" name="Text 9"/>
          <p:cNvSpPr/>
          <p:nvPr/>
        </p:nvSpPr>
        <p:spPr>
          <a:xfrm>
            <a:off x="8016240" y="2606040"/>
            <a:ext cx="3322320" cy="1005840"/>
          </a:xfrm>
          <a:prstGeom prst="rect">
            <a:avLst/>
          </a:prstGeom>
          <a:noFill/>
          <a:ln/>
        </p:spPr>
        <p:txBody>
          <a:bodyPr wrap="square" lIns="0" tIns="0" rIns="0" bIns="0" rtlCol="0" anchor="ctr"/>
          <a:lstStyle/>
          <a:p>
            <a:pPr marL="0" indent="0" algn="ctr">
              <a:buNone/>
            </a:pPr>
            <a:r>
              <a:rPr lang="en-US" sz="3400" b="1" dirty="0">
                <a:solidFill>
                  <a:srgbClr val="00D2B4"/>
                </a:solidFill>
                <a:latin typeface="Cambria" pitchFamily="34" charset="0"/>
                <a:ea typeface="Cambria" pitchFamily="34" charset="-122"/>
                <a:cs typeface="Cambria" pitchFamily="34" charset="-120"/>
              </a:rPr>
              <a:t>24/7</a:t>
            </a:r>
            <a:endParaRPr lang="en-US" sz="3400" dirty="0"/>
          </a:p>
        </p:txBody>
      </p:sp>
      <p:sp>
        <p:nvSpPr>
          <p:cNvPr id="12" name="Text 10"/>
          <p:cNvSpPr/>
          <p:nvPr/>
        </p:nvSpPr>
        <p:spPr>
          <a:xfrm>
            <a:off x="8199120" y="3657600"/>
            <a:ext cx="2956560" cy="1737360"/>
          </a:xfrm>
          <a:prstGeom prst="rect">
            <a:avLst/>
          </a:prstGeom>
          <a:noFill/>
          <a:ln/>
        </p:spPr>
        <p:txBody>
          <a:bodyPr wrap="square" lIns="0" tIns="0" rIns="0" bIns="0" rtlCol="0" anchor="ctr"/>
          <a:lstStyle/>
          <a:p>
            <a:pPr marL="0" indent="0" algn="ctr">
              <a:buNone/>
            </a:pPr>
            <a:r>
              <a:rPr lang="en-US" sz="1400" dirty="0">
                <a:solidFill>
                  <a:srgbClr val="E4E4F5"/>
                </a:solidFill>
                <a:latin typeface="Calibri" pitchFamily="34" charset="0"/>
                <a:ea typeface="Calibri" pitchFamily="34" charset="-122"/>
                <a:cs typeface="Calibri" pitchFamily="34" charset="-120"/>
              </a:rPr>
              <a:t>traitement continu, sans dépendre de la disponibilité d'un contrôleur</a:t>
            </a:r>
            <a:endParaRPr lang="en-US" sz="1400" dirty="0"/>
          </a:p>
        </p:txBody>
      </p:sp>
      <p:sp>
        <p:nvSpPr>
          <p:cNvPr id="13" name="Text 11"/>
          <p:cNvSpPr/>
          <p:nvPr/>
        </p:nvSpPr>
        <p:spPr>
          <a:xfrm>
            <a:off x="11365992" y="6400800"/>
            <a:ext cx="548640" cy="320040"/>
          </a:xfrm>
          <a:prstGeom prst="rect">
            <a:avLst/>
          </a:prstGeom>
          <a:noFill/>
          <a:ln/>
        </p:spPr>
        <p:txBody>
          <a:bodyPr wrap="square" rtlCol="0" anchor="ctr"/>
          <a:lstStyle/>
          <a:p>
            <a:pPr marL="0" indent="0" algn="r">
              <a:buNone/>
            </a:pPr>
            <a:r>
              <a:rPr lang="en-US" sz="1000" dirty="0">
                <a:solidFill>
                  <a:srgbClr val="8A8DB0"/>
                </a:solidFill>
                <a:latin typeface="Calibri" pitchFamily="34" charset="0"/>
                <a:ea typeface="Calibri" pitchFamily="34" charset="-122"/>
                <a:cs typeface="Calibri" pitchFamily="34" charset="-120"/>
              </a:rPr>
              <a:t>32</a:t>
            </a:r>
            <a:endParaRPr lang="en-US" sz="10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822960" y="502920"/>
            <a:ext cx="5486400" cy="320040"/>
          </a:xfrm>
          <a:prstGeom prst="rect">
            <a:avLst/>
          </a:prstGeom>
          <a:noFill/>
          <a:ln/>
        </p:spPr>
        <p:txBody>
          <a:bodyPr wrap="square" lIns="0" tIns="0" rIns="0" bIns="0" rtlCol="0" anchor="ctr"/>
          <a:lstStyle/>
          <a:p>
            <a:pPr marL="0" indent="0">
              <a:buNone/>
            </a:pPr>
            <a:r>
              <a:rPr lang="en-US" sz="1200" b="1" kern="0" spc="200" dirty="0">
                <a:solidFill>
                  <a:srgbClr val="6C5CE7"/>
                </a:solidFill>
                <a:latin typeface="Calibri" pitchFamily="34" charset="0"/>
                <a:ea typeface="Calibri" pitchFamily="34" charset="-122"/>
                <a:cs typeface="Calibri" pitchFamily="34" charset="-120"/>
              </a:rPr>
              <a:t>VALIDER UNE DÉPENSE</a:t>
            </a:r>
            <a:endParaRPr lang="en-US" sz="1200" dirty="0"/>
          </a:p>
        </p:txBody>
      </p:sp>
      <p:sp>
        <p:nvSpPr>
          <p:cNvPr id="3" name="Text 1"/>
          <p:cNvSpPr/>
          <p:nvPr/>
        </p:nvSpPr>
        <p:spPr>
          <a:xfrm>
            <a:off x="822960" y="868680"/>
            <a:ext cx="10424160" cy="640080"/>
          </a:xfrm>
          <a:prstGeom prst="rect">
            <a:avLst/>
          </a:prstGeom>
          <a:noFill/>
          <a:ln/>
        </p:spPr>
        <p:txBody>
          <a:bodyPr wrap="square" lIns="0" tIns="0" rIns="0" bIns="0" rtlCol="0" anchor="ctr"/>
          <a:lstStyle/>
          <a:p>
            <a:pPr marL="0" indent="0">
              <a:buNone/>
            </a:pPr>
            <a:r>
              <a:rPr lang="en-US" sz="2700" b="1" dirty="0">
                <a:solidFill>
                  <a:srgbClr val="1B1E33"/>
                </a:solidFill>
                <a:latin typeface="Cambria" pitchFamily="34" charset="0"/>
                <a:ea typeface="Cambria" pitchFamily="34" charset="-122"/>
                <a:cs typeface="Cambria" pitchFamily="34" charset="-120"/>
              </a:rPr>
              <a:t>Valider une dépense — les risques identifiés</a:t>
            </a:r>
            <a:endParaRPr lang="en-US" sz="2700" dirty="0"/>
          </a:p>
        </p:txBody>
      </p:sp>
      <p:sp>
        <p:nvSpPr>
          <p:cNvPr id="4" name="Shape 2"/>
          <p:cNvSpPr/>
          <p:nvPr/>
        </p:nvSpPr>
        <p:spPr>
          <a:xfrm>
            <a:off x="822960" y="1737360"/>
            <a:ext cx="5166360" cy="4297680"/>
          </a:xfrm>
          <a:prstGeom prst="roundRect">
            <a:avLst>
              <a:gd name="adj" fmla="val 2128"/>
            </a:avLst>
          </a:prstGeom>
          <a:solidFill>
            <a:srgbClr val="FFFFFF"/>
          </a:solidFill>
          <a:ln w="12700">
            <a:solidFill>
              <a:srgbClr val="DADCEC"/>
            </a:solidFill>
            <a:prstDash val="solid"/>
          </a:ln>
        </p:spPr>
      </p:sp>
      <p:sp>
        <p:nvSpPr>
          <p:cNvPr id="5" name="Shape 3"/>
          <p:cNvSpPr/>
          <p:nvPr/>
        </p:nvSpPr>
        <p:spPr>
          <a:xfrm>
            <a:off x="822960" y="1737360"/>
            <a:ext cx="5166360" cy="594360"/>
          </a:xfrm>
          <a:prstGeom prst="rect">
            <a:avLst/>
          </a:prstGeom>
          <a:solidFill>
            <a:srgbClr val="E5484D"/>
          </a:solidFill>
          <a:ln/>
        </p:spPr>
      </p:sp>
      <p:sp>
        <p:nvSpPr>
          <p:cNvPr id="6" name="Text 4"/>
          <p:cNvSpPr/>
          <p:nvPr/>
        </p:nvSpPr>
        <p:spPr>
          <a:xfrm>
            <a:off x="822960" y="1737360"/>
            <a:ext cx="5166360" cy="59436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Risques</a:t>
            </a:r>
            <a:endParaRPr lang="en-US" sz="1500" dirty="0"/>
          </a:p>
        </p:txBody>
      </p:sp>
      <p:sp>
        <p:nvSpPr>
          <p:cNvPr id="7" name="Text 5"/>
          <p:cNvSpPr/>
          <p:nvPr/>
        </p:nvSpPr>
        <p:spPr>
          <a:xfrm>
            <a:off x="1097280" y="2514600"/>
            <a:ext cx="274320" cy="548640"/>
          </a:xfrm>
          <a:prstGeom prst="rect">
            <a:avLst/>
          </a:prstGeom>
          <a:noFill/>
          <a:ln/>
        </p:spPr>
        <p:txBody>
          <a:bodyPr wrap="square" lIns="0" tIns="0" rIns="0" bIns="0" rtlCol="0" anchor="ctr"/>
          <a:lstStyle/>
          <a:p>
            <a:pPr marL="0" indent="0">
              <a:buNone/>
            </a:pPr>
            <a:r>
              <a:rPr lang="en-US" sz="1300" b="1" dirty="0">
                <a:solidFill>
                  <a:srgbClr val="E5484D"/>
                </a:solidFill>
                <a:latin typeface="Calibri" pitchFamily="34" charset="0"/>
                <a:ea typeface="Calibri" pitchFamily="34" charset="-122"/>
                <a:cs typeface="Calibri" pitchFamily="34" charset="-120"/>
              </a:rPr>
              <a:t>—</a:t>
            </a:r>
            <a:endParaRPr lang="en-US" sz="1300" dirty="0"/>
          </a:p>
        </p:txBody>
      </p:sp>
      <p:sp>
        <p:nvSpPr>
          <p:cNvPr id="8" name="Text 6"/>
          <p:cNvSpPr/>
          <p:nvPr/>
        </p:nvSpPr>
        <p:spPr>
          <a:xfrm>
            <a:off x="1417320" y="2514600"/>
            <a:ext cx="4297680" cy="68580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Manque de contexte métier sur des dépenses inhabituelles mais légitimes</a:t>
            </a:r>
            <a:endParaRPr lang="en-US" sz="1600" dirty="0"/>
          </a:p>
        </p:txBody>
      </p:sp>
      <p:sp>
        <p:nvSpPr>
          <p:cNvPr id="9" name="Text 7"/>
          <p:cNvSpPr/>
          <p:nvPr/>
        </p:nvSpPr>
        <p:spPr>
          <a:xfrm>
            <a:off x="1097280" y="3337560"/>
            <a:ext cx="274320" cy="548640"/>
          </a:xfrm>
          <a:prstGeom prst="rect">
            <a:avLst/>
          </a:prstGeom>
          <a:noFill/>
          <a:ln/>
        </p:spPr>
        <p:txBody>
          <a:bodyPr wrap="square" lIns="0" tIns="0" rIns="0" bIns="0" rtlCol="0" anchor="ctr"/>
          <a:lstStyle/>
          <a:p>
            <a:pPr marL="0" indent="0">
              <a:buNone/>
            </a:pPr>
            <a:r>
              <a:rPr lang="en-US" sz="1300" b="1" dirty="0">
                <a:solidFill>
                  <a:srgbClr val="E5484D"/>
                </a:solidFill>
                <a:latin typeface="Calibri" pitchFamily="34" charset="0"/>
                <a:ea typeface="Calibri" pitchFamily="34" charset="-122"/>
                <a:cs typeface="Calibri" pitchFamily="34" charset="-120"/>
              </a:rPr>
              <a:t>—</a:t>
            </a:r>
            <a:endParaRPr lang="en-US" sz="1300" dirty="0"/>
          </a:p>
        </p:txBody>
      </p:sp>
      <p:sp>
        <p:nvSpPr>
          <p:cNvPr id="10" name="Text 8"/>
          <p:cNvSpPr/>
          <p:nvPr/>
        </p:nvSpPr>
        <p:spPr>
          <a:xfrm>
            <a:off x="1417320" y="3337560"/>
            <a:ext cx="4297680" cy="68580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Sur-confiance : personne ne vérifie plus les cas « automatiques »</a:t>
            </a:r>
            <a:endParaRPr lang="en-US" sz="1600" dirty="0"/>
          </a:p>
        </p:txBody>
      </p:sp>
      <p:sp>
        <p:nvSpPr>
          <p:cNvPr id="11" name="Text 9"/>
          <p:cNvSpPr/>
          <p:nvPr/>
        </p:nvSpPr>
        <p:spPr>
          <a:xfrm>
            <a:off x="1097280" y="4160520"/>
            <a:ext cx="274320" cy="548640"/>
          </a:xfrm>
          <a:prstGeom prst="rect">
            <a:avLst/>
          </a:prstGeom>
          <a:noFill/>
          <a:ln/>
        </p:spPr>
        <p:txBody>
          <a:bodyPr wrap="square" lIns="0" tIns="0" rIns="0" bIns="0" rtlCol="0" anchor="ctr"/>
          <a:lstStyle/>
          <a:p>
            <a:pPr marL="0" indent="0">
              <a:buNone/>
            </a:pPr>
            <a:r>
              <a:rPr lang="en-US" sz="1300" b="1" dirty="0">
                <a:solidFill>
                  <a:srgbClr val="E5484D"/>
                </a:solidFill>
                <a:latin typeface="Calibri" pitchFamily="34" charset="0"/>
                <a:ea typeface="Calibri" pitchFamily="34" charset="-122"/>
                <a:cs typeface="Calibri" pitchFamily="34" charset="-120"/>
              </a:rPr>
              <a:t>—</a:t>
            </a:r>
            <a:endParaRPr lang="en-US" sz="1300" dirty="0"/>
          </a:p>
        </p:txBody>
      </p:sp>
      <p:sp>
        <p:nvSpPr>
          <p:cNvPr id="12" name="Text 10"/>
          <p:cNvSpPr/>
          <p:nvPr/>
        </p:nvSpPr>
        <p:spPr>
          <a:xfrm>
            <a:off x="1417320" y="4160520"/>
            <a:ext cx="4297680" cy="68580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Vulnérabilité à des schémas de fraude nouveaux, non appris</a:t>
            </a:r>
            <a:endParaRPr lang="en-US" sz="1600" dirty="0"/>
          </a:p>
        </p:txBody>
      </p:sp>
      <p:sp>
        <p:nvSpPr>
          <p:cNvPr id="13" name="Text 11"/>
          <p:cNvSpPr/>
          <p:nvPr/>
        </p:nvSpPr>
        <p:spPr>
          <a:xfrm>
            <a:off x="1097280" y="4983480"/>
            <a:ext cx="274320" cy="548640"/>
          </a:xfrm>
          <a:prstGeom prst="rect">
            <a:avLst/>
          </a:prstGeom>
          <a:noFill/>
          <a:ln/>
        </p:spPr>
        <p:txBody>
          <a:bodyPr wrap="square" lIns="0" tIns="0" rIns="0" bIns="0" rtlCol="0" anchor="ctr"/>
          <a:lstStyle/>
          <a:p>
            <a:pPr marL="0" indent="0">
              <a:buNone/>
            </a:pPr>
            <a:r>
              <a:rPr lang="en-US" sz="1300" b="1" dirty="0">
                <a:solidFill>
                  <a:srgbClr val="E5484D"/>
                </a:solidFill>
                <a:latin typeface="Calibri" pitchFamily="34" charset="0"/>
                <a:ea typeface="Calibri" pitchFamily="34" charset="-122"/>
                <a:cs typeface="Calibri" pitchFamily="34" charset="-120"/>
              </a:rPr>
              <a:t>—</a:t>
            </a:r>
            <a:endParaRPr lang="en-US" sz="1300" dirty="0"/>
          </a:p>
        </p:txBody>
      </p:sp>
      <p:sp>
        <p:nvSpPr>
          <p:cNvPr id="14" name="Text 12"/>
          <p:cNvSpPr/>
          <p:nvPr/>
        </p:nvSpPr>
        <p:spPr>
          <a:xfrm>
            <a:off x="1417320" y="4983480"/>
            <a:ext cx="4297680" cy="68580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Dépendance à la qualité de la politique de dépense encodée</a:t>
            </a:r>
            <a:endParaRPr lang="en-US" sz="1600" dirty="0"/>
          </a:p>
        </p:txBody>
      </p:sp>
      <p:sp>
        <p:nvSpPr>
          <p:cNvPr id="15" name="Shape 13"/>
          <p:cNvSpPr/>
          <p:nvPr/>
        </p:nvSpPr>
        <p:spPr>
          <a:xfrm>
            <a:off x="6172200" y="1737360"/>
            <a:ext cx="5166360" cy="4297680"/>
          </a:xfrm>
          <a:prstGeom prst="roundRect">
            <a:avLst>
              <a:gd name="adj" fmla="val 2128"/>
            </a:avLst>
          </a:prstGeom>
          <a:solidFill>
            <a:srgbClr val="FFFFFF"/>
          </a:solidFill>
          <a:ln w="12700">
            <a:solidFill>
              <a:srgbClr val="DADCEC"/>
            </a:solidFill>
            <a:prstDash val="solid"/>
          </a:ln>
        </p:spPr>
      </p:sp>
      <p:sp>
        <p:nvSpPr>
          <p:cNvPr id="16" name="Shape 14"/>
          <p:cNvSpPr/>
          <p:nvPr/>
        </p:nvSpPr>
        <p:spPr>
          <a:xfrm>
            <a:off x="6172200" y="1737360"/>
            <a:ext cx="5166360" cy="594360"/>
          </a:xfrm>
          <a:prstGeom prst="rect">
            <a:avLst/>
          </a:prstGeom>
          <a:solidFill>
            <a:srgbClr val="00D2B4"/>
          </a:solidFill>
          <a:ln/>
        </p:spPr>
      </p:sp>
      <p:sp>
        <p:nvSpPr>
          <p:cNvPr id="17" name="Text 15"/>
          <p:cNvSpPr/>
          <p:nvPr/>
        </p:nvSpPr>
        <p:spPr>
          <a:xfrm>
            <a:off x="6172200" y="1737360"/>
            <a:ext cx="5166360" cy="59436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Conditions de succès</a:t>
            </a:r>
            <a:endParaRPr lang="en-US" sz="1500" dirty="0"/>
          </a:p>
        </p:txBody>
      </p:sp>
      <p:sp>
        <p:nvSpPr>
          <p:cNvPr id="18" name="Text 16"/>
          <p:cNvSpPr/>
          <p:nvPr/>
        </p:nvSpPr>
        <p:spPr>
          <a:xfrm>
            <a:off x="6446520" y="2514600"/>
            <a:ext cx="274320" cy="548640"/>
          </a:xfrm>
          <a:prstGeom prst="rect">
            <a:avLst/>
          </a:prstGeom>
          <a:noFill/>
          <a:ln/>
        </p:spPr>
        <p:txBody>
          <a:bodyPr wrap="square" lIns="0" tIns="0" rIns="0" bIns="0" rtlCol="0" anchor="ctr"/>
          <a:lstStyle/>
          <a:p>
            <a:pPr marL="0" indent="0">
              <a:buNone/>
            </a:pPr>
            <a:r>
              <a:rPr lang="en-US" sz="1300" b="1" dirty="0">
                <a:solidFill>
                  <a:srgbClr val="00D2B4"/>
                </a:solidFill>
                <a:latin typeface="Calibri" pitchFamily="34" charset="0"/>
                <a:ea typeface="Calibri" pitchFamily="34" charset="-122"/>
                <a:cs typeface="Calibri" pitchFamily="34" charset="-120"/>
              </a:rPr>
              <a:t>—</a:t>
            </a:r>
            <a:endParaRPr lang="en-US" sz="1300" dirty="0"/>
          </a:p>
        </p:txBody>
      </p:sp>
      <p:sp>
        <p:nvSpPr>
          <p:cNvPr id="19" name="Text 17"/>
          <p:cNvSpPr/>
          <p:nvPr/>
        </p:nvSpPr>
        <p:spPr>
          <a:xfrm>
            <a:off x="6766560" y="2645695"/>
            <a:ext cx="4297680" cy="37789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Seuils clairs et révisés régulièrement</a:t>
            </a:r>
            <a:endParaRPr lang="en-US" sz="1600" dirty="0"/>
          </a:p>
        </p:txBody>
      </p:sp>
      <p:sp>
        <p:nvSpPr>
          <p:cNvPr id="20" name="Text 18"/>
          <p:cNvSpPr/>
          <p:nvPr/>
        </p:nvSpPr>
        <p:spPr>
          <a:xfrm>
            <a:off x="6446520" y="3337560"/>
            <a:ext cx="274320" cy="548640"/>
          </a:xfrm>
          <a:prstGeom prst="rect">
            <a:avLst/>
          </a:prstGeom>
          <a:noFill/>
          <a:ln/>
        </p:spPr>
        <p:txBody>
          <a:bodyPr wrap="square" lIns="0" tIns="0" rIns="0" bIns="0" rtlCol="0" anchor="ctr"/>
          <a:lstStyle/>
          <a:p>
            <a:pPr marL="0" indent="0">
              <a:buNone/>
            </a:pPr>
            <a:r>
              <a:rPr lang="en-US" sz="1300" b="1" dirty="0">
                <a:solidFill>
                  <a:srgbClr val="00D2B4"/>
                </a:solidFill>
                <a:latin typeface="Calibri" pitchFamily="34" charset="0"/>
                <a:ea typeface="Calibri" pitchFamily="34" charset="-122"/>
                <a:cs typeface="Calibri" pitchFamily="34" charset="-120"/>
              </a:rPr>
              <a:t>—</a:t>
            </a:r>
            <a:endParaRPr lang="en-US" sz="1300" dirty="0"/>
          </a:p>
        </p:txBody>
      </p:sp>
      <p:sp>
        <p:nvSpPr>
          <p:cNvPr id="21" name="Text 19"/>
          <p:cNvSpPr/>
          <p:nvPr/>
        </p:nvSpPr>
        <p:spPr>
          <a:xfrm>
            <a:off x="6766560" y="3337560"/>
            <a:ext cx="4297680" cy="68580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Échantillonnage humain aléatoire même sous le seuil</a:t>
            </a:r>
            <a:endParaRPr lang="en-US" sz="1600" dirty="0"/>
          </a:p>
        </p:txBody>
      </p:sp>
      <p:sp>
        <p:nvSpPr>
          <p:cNvPr id="22" name="Text 20"/>
          <p:cNvSpPr/>
          <p:nvPr/>
        </p:nvSpPr>
        <p:spPr>
          <a:xfrm>
            <a:off x="6446520" y="4160520"/>
            <a:ext cx="274320" cy="548640"/>
          </a:xfrm>
          <a:prstGeom prst="rect">
            <a:avLst/>
          </a:prstGeom>
          <a:noFill/>
          <a:ln/>
        </p:spPr>
        <p:txBody>
          <a:bodyPr wrap="square" lIns="0" tIns="0" rIns="0" bIns="0" rtlCol="0" anchor="ctr"/>
          <a:lstStyle/>
          <a:p>
            <a:pPr marL="0" indent="0">
              <a:buNone/>
            </a:pPr>
            <a:r>
              <a:rPr lang="en-US" sz="1300" b="1" dirty="0">
                <a:solidFill>
                  <a:srgbClr val="00D2B4"/>
                </a:solidFill>
                <a:latin typeface="Calibri" pitchFamily="34" charset="0"/>
                <a:ea typeface="Calibri" pitchFamily="34" charset="-122"/>
                <a:cs typeface="Calibri" pitchFamily="34" charset="-120"/>
              </a:rPr>
              <a:t>—</a:t>
            </a:r>
            <a:endParaRPr lang="en-US" sz="1300" dirty="0"/>
          </a:p>
        </p:txBody>
      </p:sp>
      <p:sp>
        <p:nvSpPr>
          <p:cNvPr id="23" name="Text 21"/>
          <p:cNvSpPr/>
          <p:nvPr/>
        </p:nvSpPr>
        <p:spPr>
          <a:xfrm>
            <a:off x="6766560" y="4305144"/>
            <a:ext cx="4297680" cy="374158"/>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Journal d'audit complet et consultable</a:t>
            </a:r>
            <a:endParaRPr lang="en-US" sz="1600" dirty="0"/>
          </a:p>
        </p:txBody>
      </p:sp>
      <p:sp>
        <p:nvSpPr>
          <p:cNvPr id="24" name="Text 22"/>
          <p:cNvSpPr/>
          <p:nvPr/>
        </p:nvSpPr>
        <p:spPr>
          <a:xfrm>
            <a:off x="6446520" y="4983480"/>
            <a:ext cx="274320" cy="548640"/>
          </a:xfrm>
          <a:prstGeom prst="rect">
            <a:avLst/>
          </a:prstGeom>
          <a:noFill/>
          <a:ln/>
        </p:spPr>
        <p:txBody>
          <a:bodyPr wrap="square" lIns="0" tIns="0" rIns="0" bIns="0" rtlCol="0" anchor="ctr"/>
          <a:lstStyle/>
          <a:p>
            <a:pPr marL="0" indent="0">
              <a:buNone/>
            </a:pPr>
            <a:r>
              <a:rPr lang="en-US" sz="1300" b="1" dirty="0">
                <a:solidFill>
                  <a:srgbClr val="00D2B4"/>
                </a:solidFill>
                <a:latin typeface="Calibri" pitchFamily="34" charset="0"/>
                <a:ea typeface="Calibri" pitchFamily="34" charset="-122"/>
                <a:cs typeface="Calibri" pitchFamily="34" charset="-120"/>
              </a:rPr>
              <a:t>—</a:t>
            </a:r>
            <a:endParaRPr lang="en-US" sz="1300" dirty="0"/>
          </a:p>
        </p:txBody>
      </p:sp>
      <p:sp>
        <p:nvSpPr>
          <p:cNvPr id="25" name="Text 23"/>
          <p:cNvSpPr/>
          <p:nvPr/>
        </p:nvSpPr>
        <p:spPr>
          <a:xfrm>
            <a:off x="6766560" y="5104311"/>
            <a:ext cx="4297680" cy="306977"/>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Alerte automatique sur toute dépense atypique</a:t>
            </a:r>
            <a:endParaRPr lang="en-US" sz="1600" dirty="0"/>
          </a:p>
        </p:txBody>
      </p:sp>
      <p:sp>
        <p:nvSpPr>
          <p:cNvPr id="26" name="Text 24"/>
          <p:cNvSpPr/>
          <p:nvPr/>
        </p:nvSpPr>
        <p:spPr>
          <a:xfrm>
            <a:off x="11365992" y="6400800"/>
            <a:ext cx="548640" cy="320040"/>
          </a:xfrm>
          <a:prstGeom prst="rect">
            <a:avLst/>
          </a:prstGeom>
          <a:noFill/>
          <a:ln/>
        </p:spPr>
        <p:txBody>
          <a:bodyPr wrap="square" rtlCol="0" anchor="ctr"/>
          <a:lstStyle/>
          <a:p>
            <a:pPr marL="0" indent="0" algn="r">
              <a:buNone/>
            </a:pPr>
            <a:r>
              <a:rPr lang="en-US" sz="1000" dirty="0">
                <a:solidFill>
                  <a:srgbClr val="A7AAC4"/>
                </a:solidFill>
                <a:latin typeface="Calibri" pitchFamily="34" charset="0"/>
                <a:ea typeface="Calibri" pitchFamily="34" charset="-122"/>
                <a:cs typeface="Calibri" pitchFamily="34" charset="-120"/>
              </a:rPr>
              <a:t>33</a:t>
            </a:r>
            <a:endParaRPr lang="en-US" sz="1000" dirty="0"/>
          </a:p>
        </p:txBody>
      </p:sp>
      <p:sp>
        <p:nvSpPr>
          <p:cNvPr id="27" name="ZoneTexte 26">
            <a:extLst>
              <a:ext uri="{FF2B5EF4-FFF2-40B4-BE49-F238E27FC236}">
                <a16:creationId xmlns:a16="http://schemas.microsoft.com/office/drawing/2014/main" id="{0B9352D6-4E0B-AC38-D13A-DAA5F9ECB9C8}"/>
              </a:ext>
            </a:extLst>
          </p:cNvPr>
          <p:cNvSpPr txBox="1"/>
          <p:nvPr/>
        </p:nvSpPr>
        <p:spPr>
          <a:xfrm>
            <a:off x="4084924" y="6386199"/>
            <a:ext cx="4326826" cy="369332"/>
          </a:xfrm>
          <a:prstGeom prst="rect">
            <a:avLst/>
          </a:prstGeom>
          <a:noFill/>
        </p:spPr>
        <p:txBody>
          <a:bodyPr wrap="none" rtlCol="0">
            <a:spAutoFit/>
            <a:scene3d>
              <a:camera prst="orthographicFront"/>
              <a:lightRig rig="soft" dir="t">
                <a:rot lat="0" lon="0" rev="15600000"/>
              </a:lightRig>
            </a:scene3d>
            <a:sp3d extrusionH="57150" prstMaterial="softEdge">
              <a:bevelT w="25400" h="38100"/>
            </a:sp3d>
          </a:bodyPr>
          <a:lstStyle/>
          <a:p>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I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am</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Helios</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Elite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Soldier</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of the Digital</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822960" y="502920"/>
            <a:ext cx="5486400" cy="320040"/>
          </a:xfrm>
          <a:prstGeom prst="rect">
            <a:avLst/>
          </a:prstGeom>
          <a:noFill/>
          <a:ln/>
        </p:spPr>
        <p:txBody>
          <a:bodyPr wrap="square" lIns="0" tIns="0" rIns="0" bIns="0" rtlCol="0" anchor="ctr"/>
          <a:lstStyle/>
          <a:p>
            <a:pPr marL="0" indent="0">
              <a:buNone/>
            </a:pPr>
            <a:r>
              <a:rPr lang="en-US" sz="1200" b="1" kern="0" spc="200" dirty="0">
                <a:solidFill>
                  <a:srgbClr val="00D2B4"/>
                </a:solidFill>
                <a:latin typeface="Calibri" pitchFamily="34" charset="0"/>
                <a:ea typeface="Calibri" pitchFamily="34" charset="-122"/>
                <a:cs typeface="Calibri" pitchFamily="34" charset="-120"/>
              </a:rPr>
              <a:t>GOUVERNANCE</a:t>
            </a:r>
            <a:endParaRPr lang="en-US" sz="1200" dirty="0"/>
          </a:p>
        </p:txBody>
      </p:sp>
      <p:sp>
        <p:nvSpPr>
          <p:cNvPr id="3" name="Text 1"/>
          <p:cNvSpPr/>
          <p:nvPr/>
        </p:nvSpPr>
        <p:spPr>
          <a:xfrm>
            <a:off x="822960" y="868680"/>
            <a:ext cx="10424160" cy="731520"/>
          </a:xfrm>
          <a:prstGeom prst="rect">
            <a:avLst/>
          </a:prstGeom>
          <a:noFill/>
          <a:ln/>
        </p:spPr>
        <p:txBody>
          <a:bodyPr wrap="square" lIns="0" tIns="0" rIns="0" bIns="0" rtlCol="0" anchor="ctr"/>
          <a:lstStyle/>
          <a:p>
            <a:pPr marL="0" indent="0">
              <a:buNone/>
            </a:pPr>
            <a:r>
              <a:rPr lang="en-US" sz="2700" b="1" dirty="0">
                <a:solidFill>
                  <a:srgbClr val="1B1E33"/>
                </a:solidFill>
                <a:latin typeface="Cambria" pitchFamily="34" charset="0"/>
                <a:ea typeface="Cambria" pitchFamily="34" charset="-122"/>
                <a:cs typeface="Cambria" pitchFamily="34" charset="-120"/>
              </a:rPr>
              <a:t>Où placer le curseur humain ?</a:t>
            </a:r>
            <a:endParaRPr lang="en-US" sz="2700" dirty="0"/>
          </a:p>
        </p:txBody>
      </p:sp>
      <p:sp>
        <p:nvSpPr>
          <p:cNvPr id="4" name="Shape 2"/>
          <p:cNvSpPr/>
          <p:nvPr/>
        </p:nvSpPr>
        <p:spPr>
          <a:xfrm>
            <a:off x="822960" y="1911096"/>
            <a:ext cx="100584" cy="100584"/>
          </a:xfrm>
          <a:prstGeom prst="ellipse">
            <a:avLst/>
          </a:prstGeom>
          <a:solidFill>
            <a:srgbClr val="00D2B4"/>
          </a:solidFill>
          <a:ln/>
        </p:spPr>
      </p:sp>
      <p:sp>
        <p:nvSpPr>
          <p:cNvPr id="5" name="Text 3"/>
          <p:cNvSpPr/>
          <p:nvPr/>
        </p:nvSpPr>
        <p:spPr>
          <a:xfrm>
            <a:off x="1097280" y="1737360"/>
            <a:ext cx="6217920" cy="64008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La validation de dépense est aujourd'hui le cas le plus mature d'automatisation totale — car réversible et facilement auditable a posteriori.</a:t>
            </a:r>
            <a:endParaRPr lang="en-US" sz="1600" dirty="0"/>
          </a:p>
        </p:txBody>
      </p:sp>
      <p:sp>
        <p:nvSpPr>
          <p:cNvPr id="6" name="Shape 4"/>
          <p:cNvSpPr/>
          <p:nvPr/>
        </p:nvSpPr>
        <p:spPr>
          <a:xfrm>
            <a:off x="822960" y="2688336"/>
            <a:ext cx="100584" cy="100584"/>
          </a:xfrm>
          <a:prstGeom prst="ellipse">
            <a:avLst/>
          </a:prstGeom>
          <a:solidFill>
            <a:srgbClr val="00D2B4"/>
          </a:solidFill>
          <a:ln/>
        </p:spPr>
      </p:sp>
      <p:sp>
        <p:nvSpPr>
          <p:cNvPr id="7" name="Text 5"/>
          <p:cNvSpPr/>
          <p:nvPr/>
        </p:nvSpPr>
        <p:spPr>
          <a:xfrm>
            <a:off x="1097280" y="2560320"/>
            <a:ext cx="6217920" cy="64008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La bonne pratique dominante : un seuil monétaire clair, en dessous duquel l'IA décide seule, avec traçabilité systématique.</a:t>
            </a:r>
            <a:endParaRPr lang="en-US" sz="1600" dirty="0"/>
          </a:p>
        </p:txBody>
      </p:sp>
      <p:sp>
        <p:nvSpPr>
          <p:cNvPr id="8" name="Shape 6"/>
          <p:cNvSpPr/>
          <p:nvPr/>
        </p:nvSpPr>
        <p:spPr>
          <a:xfrm>
            <a:off x="822960" y="3465576"/>
            <a:ext cx="100584" cy="100584"/>
          </a:xfrm>
          <a:prstGeom prst="ellipse">
            <a:avLst/>
          </a:prstGeom>
          <a:solidFill>
            <a:srgbClr val="00D2B4"/>
          </a:solidFill>
          <a:ln/>
        </p:spPr>
      </p:sp>
      <p:sp>
        <p:nvSpPr>
          <p:cNvPr id="9" name="Text 7"/>
          <p:cNvSpPr/>
          <p:nvPr/>
        </p:nvSpPr>
        <p:spPr>
          <a:xfrm>
            <a:off x="1097280" y="3337560"/>
            <a:ext cx="6217920" cy="64008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Au-delà du seuil, ou en cas d'anomalie détectée, l'approbation humaine reste obligatoire.</a:t>
            </a:r>
            <a:endParaRPr lang="en-US" sz="1600" dirty="0"/>
          </a:p>
        </p:txBody>
      </p:sp>
      <p:sp>
        <p:nvSpPr>
          <p:cNvPr id="10" name="Shape 8"/>
          <p:cNvSpPr/>
          <p:nvPr/>
        </p:nvSpPr>
        <p:spPr>
          <a:xfrm>
            <a:off x="822960" y="4242816"/>
            <a:ext cx="100584" cy="100584"/>
          </a:xfrm>
          <a:prstGeom prst="ellipse">
            <a:avLst/>
          </a:prstGeom>
          <a:solidFill>
            <a:srgbClr val="00D2B4"/>
          </a:solidFill>
          <a:ln/>
        </p:spPr>
      </p:sp>
      <p:sp>
        <p:nvSpPr>
          <p:cNvPr id="11" name="Text 9"/>
          <p:cNvSpPr/>
          <p:nvPr/>
        </p:nvSpPr>
        <p:spPr>
          <a:xfrm>
            <a:off x="1097280" y="4114800"/>
            <a:ext cx="6217920" cy="64008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Le vrai risque n'est pas l'erreur individuelle, mais l'accumulation silencieuse de petites dérives non contrôlées.</a:t>
            </a:r>
            <a:endParaRPr lang="en-US" sz="1600" dirty="0"/>
          </a:p>
        </p:txBody>
      </p:sp>
      <p:sp>
        <p:nvSpPr>
          <p:cNvPr id="12" name="Shape 10"/>
          <p:cNvSpPr/>
          <p:nvPr/>
        </p:nvSpPr>
        <p:spPr>
          <a:xfrm>
            <a:off x="7772400" y="1828800"/>
            <a:ext cx="3566160" cy="4206240"/>
          </a:xfrm>
          <a:prstGeom prst="roundRect">
            <a:avLst>
              <a:gd name="adj" fmla="val 2564"/>
            </a:avLst>
          </a:prstGeom>
          <a:solidFill>
            <a:srgbClr val="0F1230"/>
          </a:solidFill>
          <a:ln/>
        </p:spPr>
      </p:sp>
      <p:sp>
        <p:nvSpPr>
          <p:cNvPr id="13" name="Text 11"/>
          <p:cNvSpPr/>
          <p:nvPr/>
        </p:nvSpPr>
        <p:spPr>
          <a:xfrm>
            <a:off x="8046720" y="2103120"/>
            <a:ext cx="3017520" cy="548640"/>
          </a:xfrm>
          <a:prstGeom prst="rect">
            <a:avLst/>
          </a:prstGeom>
          <a:noFill/>
          <a:ln/>
        </p:spPr>
        <p:txBody>
          <a:bodyPr wrap="square" lIns="0" tIns="0" rIns="0" bIns="0" rtlCol="0" anchor="ctr"/>
          <a:lstStyle/>
          <a:p>
            <a:pPr marL="0" indent="0">
              <a:buNone/>
            </a:pPr>
            <a:r>
              <a:rPr lang="en-US" sz="1400" b="1" dirty="0">
                <a:solidFill>
                  <a:srgbClr val="00D2B4"/>
                </a:solidFill>
                <a:latin typeface="Calibri" pitchFamily="34" charset="0"/>
                <a:ea typeface="Calibri" pitchFamily="34" charset="-122"/>
                <a:cs typeface="Calibri" pitchFamily="34" charset="-120"/>
              </a:rPr>
              <a:t>Différence clé</a:t>
            </a:r>
            <a:endParaRPr lang="en-US" sz="1400" dirty="0"/>
          </a:p>
        </p:txBody>
      </p:sp>
      <p:sp>
        <p:nvSpPr>
          <p:cNvPr id="14" name="Text 12"/>
          <p:cNvSpPr/>
          <p:nvPr/>
        </p:nvSpPr>
        <p:spPr>
          <a:xfrm>
            <a:off x="8046720" y="2651760"/>
            <a:ext cx="3017520" cy="3200400"/>
          </a:xfrm>
          <a:prstGeom prst="rect">
            <a:avLst/>
          </a:prstGeom>
          <a:noFill/>
          <a:ln/>
        </p:spPr>
        <p:txBody>
          <a:bodyPr wrap="square" lIns="0" tIns="0" rIns="0" bIns="0" rtlCol="0" anchor="ctr"/>
          <a:lstStyle/>
          <a:p>
            <a:pPr marL="0" indent="0">
              <a:buNone/>
            </a:pPr>
            <a:r>
              <a:rPr lang="en-US" sz="1600" dirty="0">
                <a:solidFill>
                  <a:srgbClr val="E4E4F5"/>
                </a:solidFill>
                <a:latin typeface="Calibri" pitchFamily="34" charset="0"/>
                <a:ea typeface="Calibri" pitchFamily="34" charset="-122"/>
                <a:cs typeface="Calibri" pitchFamily="34" charset="-120"/>
              </a:rPr>
              <a:t>Contrairement au licenciement, une dépense mal validée peut être annulée : c'est ce qui rend l'automatisation plus acceptable ici.</a:t>
            </a:r>
            <a:endParaRPr lang="en-US" sz="1600" dirty="0"/>
          </a:p>
        </p:txBody>
      </p:sp>
      <p:sp>
        <p:nvSpPr>
          <p:cNvPr id="15" name="Text 13"/>
          <p:cNvSpPr/>
          <p:nvPr/>
        </p:nvSpPr>
        <p:spPr>
          <a:xfrm>
            <a:off x="11365992" y="6400800"/>
            <a:ext cx="548640" cy="320040"/>
          </a:xfrm>
          <a:prstGeom prst="rect">
            <a:avLst/>
          </a:prstGeom>
          <a:noFill/>
          <a:ln/>
        </p:spPr>
        <p:txBody>
          <a:bodyPr wrap="square" rtlCol="0" anchor="ctr"/>
          <a:lstStyle/>
          <a:p>
            <a:pPr marL="0" indent="0" algn="r">
              <a:buNone/>
            </a:pPr>
            <a:r>
              <a:rPr lang="en-US" sz="1000" dirty="0">
                <a:solidFill>
                  <a:srgbClr val="A7AAC4"/>
                </a:solidFill>
                <a:latin typeface="Calibri" pitchFamily="34" charset="0"/>
                <a:ea typeface="Calibri" pitchFamily="34" charset="-122"/>
                <a:cs typeface="Calibri" pitchFamily="34" charset="-120"/>
              </a:rPr>
              <a:t>34</a:t>
            </a:r>
            <a:endParaRPr lang="en-US" sz="1000" dirty="0"/>
          </a:p>
        </p:txBody>
      </p:sp>
      <p:sp>
        <p:nvSpPr>
          <p:cNvPr id="16" name="ZoneTexte 15">
            <a:extLst>
              <a:ext uri="{FF2B5EF4-FFF2-40B4-BE49-F238E27FC236}">
                <a16:creationId xmlns:a16="http://schemas.microsoft.com/office/drawing/2014/main" id="{0B9352D6-4E0B-AC38-D13A-DAA5F9ECB9C8}"/>
              </a:ext>
            </a:extLst>
          </p:cNvPr>
          <p:cNvSpPr txBox="1"/>
          <p:nvPr/>
        </p:nvSpPr>
        <p:spPr>
          <a:xfrm>
            <a:off x="4084924" y="6386199"/>
            <a:ext cx="4326826" cy="369332"/>
          </a:xfrm>
          <a:prstGeom prst="rect">
            <a:avLst/>
          </a:prstGeom>
          <a:noFill/>
        </p:spPr>
        <p:txBody>
          <a:bodyPr wrap="none" rtlCol="0">
            <a:spAutoFit/>
            <a:scene3d>
              <a:camera prst="orthographicFront"/>
              <a:lightRig rig="soft" dir="t">
                <a:rot lat="0" lon="0" rev="15600000"/>
              </a:lightRig>
            </a:scene3d>
            <a:sp3d extrusionH="57150" prstMaterial="softEdge">
              <a:bevelT w="25400" h="38100"/>
            </a:sp3d>
          </a:bodyPr>
          <a:lstStyle/>
          <a:p>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I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am</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Helios</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Elite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Soldier</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of the Digital</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3" name="Text 1"/>
          <p:cNvSpPr/>
          <p:nvPr/>
        </p:nvSpPr>
        <p:spPr>
          <a:xfrm>
            <a:off x="822960" y="1828800"/>
            <a:ext cx="5486400" cy="320040"/>
          </a:xfrm>
          <a:prstGeom prst="rect">
            <a:avLst/>
          </a:prstGeom>
          <a:noFill/>
          <a:ln/>
        </p:spPr>
        <p:txBody>
          <a:bodyPr wrap="square" lIns="0" tIns="0" rIns="0" bIns="0" rtlCol="0" anchor="ctr"/>
          <a:lstStyle/>
          <a:p>
            <a:pPr marL="0" indent="0">
              <a:buNone/>
            </a:pPr>
            <a:r>
              <a:rPr lang="en-US" sz="1200" b="1" kern="0" spc="200" dirty="0">
                <a:solidFill>
                  <a:srgbClr val="00D2B4"/>
                </a:solidFill>
                <a:latin typeface="Calibri" pitchFamily="34" charset="0"/>
                <a:ea typeface="Calibri" pitchFamily="34" charset="-122"/>
                <a:cs typeface="Calibri" pitchFamily="34" charset="-120"/>
              </a:rPr>
              <a:t>CAS 4 / 4</a:t>
            </a:r>
            <a:endParaRPr lang="en-US" sz="1200" dirty="0"/>
          </a:p>
        </p:txBody>
      </p:sp>
      <p:sp>
        <p:nvSpPr>
          <p:cNvPr id="4" name="Text 2"/>
          <p:cNvSpPr/>
          <p:nvPr/>
        </p:nvSpPr>
        <p:spPr>
          <a:xfrm>
            <a:off x="777240" y="2240280"/>
            <a:ext cx="10058400" cy="1188720"/>
          </a:xfrm>
          <a:prstGeom prst="rect">
            <a:avLst/>
          </a:prstGeom>
          <a:noFill/>
          <a:ln/>
        </p:spPr>
        <p:txBody>
          <a:bodyPr wrap="square" lIns="0" tIns="0" rIns="0" bIns="0" rtlCol="0" anchor="ctr"/>
          <a:lstStyle/>
          <a:p>
            <a:pPr marL="0" indent="0">
              <a:buNone/>
            </a:pPr>
            <a:r>
              <a:rPr lang="en-US" sz="4600" b="1" dirty="0">
                <a:solidFill>
                  <a:srgbClr val="002060"/>
                </a:solidFill>
                <a:latin typeface="Cambria" pitchFamily="34" charset="0"/>
                <a:ea typeface="Cambria" pitchFamily="34" charset="-122"/>
                <a:cs typeface="Cambria" pitchFamily="34" charset="-120"/>
              </a:rPr>
              <a:t>Accorder un prêt</a:t>
            </a:r>
            <a:endParaRPr lang="en-US" sz="4600" dirty="0">
              <a:solidFill>
                <a:srgbClr val="002060"/>
              </a:solidFill>
            </a:endParaRPr>
          </a:p>
        </p:txBody>
      </p:sp>
      <p:sp>
        <p:nvSpPr>
          <p:cNvPr id="5" name="Text 3"/>
          <p:cNvSpPr/>
          <p:nvPr/>
        </p:nvSpPr>
        <p:spPr>
          <a:xfrm>
            <a:off x="822960" y="3337560"/>
            <a:ext cx="8686800" cy="640080"/>
          </a:xfrm>
          <a:prstGeom prst="rect">
            <a:avLst/>
          </a:prstGeom>
          <a:noFill/>
          <a:ln/>
        </p:spPr>
        <p:txBody>
          <a:bodyPr wrap="square" lIns="0" tIns="0" rIns="0" bIns="0" rtlCol="0" anchor="ctr"/>
          <a:lstStyle/>
          <a:p>
            <a:pPr marL="0" indent="0">
              <a:buNone/>
            </a:pPr>
            <a:r>
              <a:rPr lang="en-US" sz="1600" i="1" dirty="0">
                <a:latin typeface="Calibri" pitchFamily="34" charset="0"/>
                <a:ea typeface="Calibri" pitchFamily="34" charset="-122"/>
                <a:cs typeface="Calibri" pitchFamily="34" charset="-120"/>
              </a:rPr>
              <a:t>L'IA peut-elle décider qui mérite un crédit ?</a:t>
            </a:r>
            <a:endParaRPr lang="en-US" sz="1600" dirty="0"/>
          </a:p>
        </p:txBody>
      </p:sp>
      <p:sp>
        <p:nvSpPr>
          <p:cNvPr id="6" name="Shape 4"/>
          <p:cNvSpPr/>
          <p:nvPr/>
        </p:nvSpPr>
        <p:spPr>
          <a:xfrm>
            <a:off x="822960" y="4206240"/>
            <a:ext cx="7772400" cy="822960"/>
          </a:xfrm>
          <a:prstGeom prst="roundRect">
            <a:avLst>
              <a:gd name="adj" fmla="val 11111"/>
            </a:avLst>
          </a:prstGeom>
          <a:solidFill>
            <a:srgbClr val="1B1E42"/>
          </a:solidFill>
          <a:ln w="12700">
            <a:solidFill>
              <a:srgbClr val="4B3FC0"/>
            </a:solidFill>
            <a:prstDash val="solid"/>
          </a:ln>
        </p:spPr>
      </p:sp>
      <p:sp>
        <p:nvSpPr>
          <p:cNvPr id="7" name="Text 5"/>
          <p:cNvSpPr/>
          <p:nvPr/>
        </p:nvSpPr>
        <p:spPr>
          <a:xfrm>
            <a:off x="1051560" y="4206240"/>
            <a:ext cx="7406640" cy="822960"/>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En vous : accepteriez-vous qu'une IA accorde un prêt ?</a:t>
            </a:r>
            <a:endParaRPr lang="en-US" sz="1400"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4B3FC0"/>
          </a:solidFill>
          <a:ln/>
        </p:spPr>
      </p:sp>
      <p:sp>
        <p:nvSpPr>
          <p:cNvPr id="3" name="Text 1"/>
          <p:cNvSpPr/>
          <p:nvPr/>
        </p:nvSpPr>
        <p:spPr>
          <a:xfrm>
            <a:off x="822960" y="548640"/>
            <a:ext cx="5486400" cy="320040"/>
          </a:xfrm>
          <a:prstGeom prst="rect">
            <a:avLst/>
          </a:prstGeom>
          <a:noFill/>
          <a:ln/>
        </p:spPr>
        <p:txBody>
          <a:bodyPr wrap="square" lIns="0" tIns="0" rIns="0" bIns="0" rtlCol="0" anchor="ctr"/>
          <a:lstStyle/>
          <a:p>
            <a:pPr marL="0" indent="0">
              <a:buNone/>
            </a:pPr>
            <a:r>
              <a:rPr lang="en-US" sz="1200" b="1" kern="0" spc="200" dirty="0">
                <a:solidFill>
                  <a:srgbClr val="00D2B4"/>
                </a:solidFill>
                <a:latin typeface="Calibri" pitchFamily="34" charset="0"/>
                <a:ea typeface="Calibri" pitchFamily="34" charset="-122"/>
                <a:cs typeface="Calibri" pitchFamily="34" charset="-120"/>
              </a:rPr>
              <a:t>SONDAGE EN DIRECT — QUESTION 4</a:t>
            </a:r>
            <a:endParaRPr lang="en-US" sz="1200" dirty="0"/>
          </a:p>
        </p:txBody>
      </p:sp>
      <p:sp>
        <p:nvSpPr>
          <p:cNvPr id="4" name="Text 2"/>
          <p:cNvSpPr/>
          <p:nvPr/>
        </p:nvSpPr>
        <p:spPr>
          <a:xfrm>
            <a:off x="822960" y="960120"/>
            <a:ext cx="10515600" cy="1188720"/>
          </a:xfrm>
          <a:prstGeom prst="rect">
            <a:avLst/>
          </a:prstGeom>
          <a:noFill/>
          <a:ln/>
        </p:spPr>
        <p:txBody>
          <a:bodyPr wrap="square" lIns="0" tIns="0" rIns="0" bIns="0" rtlCol="0" anchor="ctr"/>
          <a:lstStyle/>
          <a:p>
            <a:pPr marL="0" indent="0">
              <a:buNone/>
            </a:pPr>
            <a:r>
              <a:rPr lang="en-US" sz="3000" b="1" dirty="0">
                <a:solidFill>
                  <a:srgbClr val="FFFFFF"/>
                </a:solidFill>
                <a:latin typeface="Cambria" pitchFamily="34" charset="0"/>
                <a:ea typeface="Cambria" pitchFamily="34" charset="-122"/>
                <a:cs typeface="Cambria" pitchFamily="34" charset="-120"/>
              </a:rPr>
              <a:t>Accepteriez-vous qu'une IA accorde seule un prêt bancaire ?</a:t>
            </a:r>
            <a:endParaRPr lang="en-US" sz="3000" dirty="0"/>
          </a:p>
        </p:txBody>
      </p:sp>
      <p:sp>
        <p:nvSpPr>
          <p:cNvPr id="5" name="Shape 3"/>
          <p:cNvSpPr/>
          <p:nvPr/>
        </p:nvSpPr>
        <p:spPr>
          <a:xfrm>
            <a:off x="822960" y="2560320"/>
            <a:ext cx="2514600" cy="3017520"/>
          </a:xfrm>
          <a:prstGeom prst="roundRect">
            <a:avLst>
              <a:gd name="adj" fmla="val 3636"/>
            </a:avLst>
          </a:prstGeom>
          <a:solidFill>
            <a:srgbClr val="3A2FAE"/>
          </a:solidFill>
          <a:ln/>
        </p:spPr>
      </p:sp>
      <p:sp>
        <p:nvSpPr>
          <p:cNvPr id="6" name="Shape 4"/>
          <p:cNvSpPr/>
          <p:nvPr/>
        </p:nvSpPr>
        <p:spPr>
          <a:xfrm>
            <a:off x="1760220" y="2880360"/>
            <a:ext cx="640080" cy="640080"/>
          </a:xfrm>
          <a:prstGeom prst="ellipse">
            <a:avLst/>
          </a:prstGeom>
          <a:solidFill>
            <a:srgbClr val="00D2B4"/>
          </a:solidFill>
          <a:ln/>
        </p:spPr>
      </p:sp>
      <p:sp>
        <p:nvSpPr>
          <p:cNvPr id="7" name="Text 5"/>
          <p:cNvSpPr/>
          <p:nvPr/>
        </p:nvSpPr>
        <p:spPr>
          <a:xfrm>
            <a:off x="1760220" y="2880360"/>
            <a:ext cx="640080" cy="640080"/>
          </a:xfrm>
          <a:prstGeom prst="rect">
            <a:avLst/>
          </a:prstGeom>
          <a:noFill/>
          <a:ln/>
        </p:spPr>
        <p:txBody>
          <a:bodyPr wrap="square" lIns="0" tIns="0" rIns="0" bIns="0" rtlCol="0" anchor="ctr"/>
          <a:lstStyle/>
          <a:p>
            <a:pPr marL="0" indent="0" algn="ctr">
              <a:buNone/>
            </a:pPr>
            <a:r>
              <a:rPr lang="en-US" sz="2400" b="1" dirty="0">
                <a:solidFill>
                  <a:srgbClr val="0F1230"/>
                </a:solidFill>
                <a:latin typeface="Cambria" pitchFamily="34" charset="0"/>
                <a:ea typeface="Cambria" pitchFamily="34" charset="-122"/>
                <a:cs typeface="Cambria" pitchFamily="34" charset="-120"/>
              </a:rPr>
              <a:t>A</a:t>
            </a:r>
            <a:endParaRPr lang="en-US" sz="2400" dirty="0"/>
          </a:p>
        </p:txBody>
      </p:sp>
      <p:sp>
        <p:nvSpPr>
          <p:cNvPr id="8" name="Text 6"/>
          <p:cNvSpPr/>
          <p:nvPr/>
        </p:nvSpPr>
        <p:spPr>
          <a:xfrm>
            <a:off x="960120" y="3703320"/>
            <a:ext cx="2240280" cy="1737360"/>
          </a:xfrm>
          <a:prstGeom prst="rect">
            <a:avLst/>
          </a:prstGeom>
          <a:noFill/>
          <a:ln/>
        </p:spPr>
        <p:txBody>
          <a:bodyPr wrap="square" lIns="0" tIns="0" rIns="0" bIns="0" rtlCol="0" anchor="t"/>
          <a:lstStyle/>
          <a:p>
            <a:pPr marL="0" indent="0" algn="ctr">
              <a:buNone/>
            </a:pPr>
            <a:r>
              <a:rPr lang="en-US" sz="1450" b="1" dirty="0">
                <a:solidFill>
                  <a:srgbClr val="FFFFFF"/>
                </a:solidFill>
                <a:latin typeface="Calibri" pitchFamily="34" charset="0"/>
                <a:ea typeface="Calibri" pitchFamily="34" charset="-122"/>
                <a:cs typeface="Calibri" pitchFamily="34" charset="-120"/>
              </a:rPr>
              <a:t>Oui, totalement</a:t>
            </a:r>
            <a:endParaRPr lang="en-US" sz="1450" dirty="0"/>
          </a:p>
        </p:txBody>
      </p:sp>
      <p:sp>
        <p:nvSpPr>
          <p:cNvPr id="9" name="Shape 7"/>
          <p:cNvSpPr/>
          <p:nvPr/>
        </p:nvSpPr>
        <p:spPr>
          <a:xfrm>
            <a:off x="3611880" y="2560320"/>
            <a:ext cx="2514600" cy="3017520"/>
          </a:xfrm>
          <a:prstGeom prst="roundRect">
            <a:avLst>
              <a:gd name="adj" fmla="val 3636"/>
            </a:avLst>
          </a:prstGeom>
          <a:solidFill>
            <a:srgbClr val="3A2FAE"/>
          </a:solidFill>
          <a:ln/>
        </p:spPr>
      </p:sp>
      <p:sp>
        <p:nvSpPr>
          <p:cNvPr id="10" name="Shape 8"/>
          <p:cNvSpPr/>
          <p:nvPr/>
        </p:nvSpPr>
        <p:spPr>
          <a:xfrm>
            <a:off x="4549140" y="2880360"/>
            <a:ext cx="640080" cy="640080"/>
          </a:xfrm>
          <a:prstGeom prst="ellipse">
            <a:avLst/>
          </a:prstGeom>
          <a:solidFill>
            <a:srgbClr val="F5A623"/>
          </a:solidFill>
          <a:ln/>
        </p:spPr>
      </p:sp>
      <p:sp>
        <p:nvSpPr>
          <p:cNvPr id="11" name="Text 9"/>
          <p:cNvSpPr/>
          <p:nvPr/>
        </p:nvSpPr>
        <p:spPr>
          <a:xfrm>
            <a:off x="4549140" y="2880360"/>
            <a:ext cx="640080" cy="640080"/>
          </a:xfrm>
          <a:prstGeom prst="rect">
            <a:avLst/>
          </a:prstGeom>
          <a:noFill/>
          <a:ln/>
        </p:spPr>
        <p:txBody>
          <a:bodyPr wrap="square" lIns="0" tIns="0" rIns="0" bIns="0" rtlCol="0" anchor="ctr"/>
          <a:lstStyle/>
          <a:p>
            <a:pPr marL="0" indent="0" algn="ctr">
              <a:buNone/>
            </a:pPr>
            <a:r>
              <a:rPr lang="en-US" sz="2400" b="1" dirty="0">
                <a:solidFill>
                  <a:srgbClr val="0F1230"/>
                </a:solidFill>
                <a:latin typeface="Cambria" pitchFamily="34" charset="0"/>
                <a:ea typeface="Cambria" pitchFamily="34" charset="-122"/>
                <a:cs typeface="Cambria" pitchFamily="34" charset="-120"/>
              </a:rPr>
              <a:t>B</a:t>
            </a:r>
            <a:endParaRPr lang="en-US" sz="2400" dirty="0"/>
          </a:p>
        </p:txBody>
      </p:sp>
      <p:sp>
        <p:nvSpPr>
          <p:cNvPr id="12" name="Text 10"/>
          <p:cNvSpPr/>
          <p:nvPr/>
        </p:nvSpPr>
        <p:spPr>
          <a:xfrm>
            <a:off x="3749040" y="3703320"/>
            <a:ext cx="2240280" cy="1737360"/>
          </a:xfrm>
          <a:prstGeom prst="rect">
            <a:avLst/>
          </a:prstGeom>
          <a:noFill/>
          <a:ln/>
        </p:spPr>
        <p:txBody>
          <a:bodyPr wrap="square" lIns="0" tIns="0" rIns="0" bIns="0" rtlCol="0" anchor="t"/>
          <a:lstStyle/>
          <a:p>
            <a:pPr marL="0" indent="0" algn="ctr">
              <a:buNone/>
            </a:pPr>
            <a:r>
              <a:rPr lang="en-US" sz="1450" b="1" dirty="0">
                <a:solidFill>
                  <a:srgbClr val="FFFFFF"/>
                </a:solidFill>
                <a:latin typeface="Calibri" pitchFamily="34" charset="0"/>
                <a:ea typeface="Calibri" pitchFamily="34" charset="-122"/>
                <a:cs typeface="Calibri" pitchFamily="34" charset="-120"/>
              </a:rPr>
              <a:t>Oui, sous contrôle humain</a:t>
            </a:r>
            <a:endParaRPr lang="en-US" sz="1450" dirty="0"/>
          </a:p>
        </p:txBody>
      </p:sp>
      <p:sp>
        <p:nvSpPr>
          <p:cNvPr id="13" name="Shape 11"/>
          <p:cNvSpPr/>
          <p:nvPr/>
        </p:nvSpPr>
        <p:spPr>
          <a:xfrm>
            <a:off x="6400800" y="2560320"/>
            <a:ext cx="2514600" cy="3017520"/>
          </a:xfrm>
          <a:prstGeom prst="roundRect">
            <a:avLst>
              <a:gd name="adj" fmla="val 3636"/>
            </a:avLst>
          </a:prstGeom>
          <a:solidFill>
            <a:srgbClr val="3A2FAE"/>
          </a:solidFill>
          <a:ln/>
        </p:spPr>
      </p:sp>
      <p:sp>
        <p:nvSpPr>
          <p:cNvPr id="14" name="Shape 12"/>
          <p:cNvSpPr/>
          <p:nvPr/>
        </p:nvSpPr>
        <p:spPr>
          <a:xfrm>
            <a:off x="7338060" y="2880360"/>
            <a:ext cx="640080" cy="640080"/>
          </a:xfrm>
          <a:prstGeom prst="ellipse">
            <a:avLst/>
          </a:prstGeom>
          <a:solidFill>
            <a:srgbClr val="9B8CFF"/>
          </a:solidFill>
          <a:ln/>
        </p:spPr>
      </p:sp>
      <p:sp>
        <p:nvSpPr>
          <p:cNvPr id="15" name="Text 13"/>
          <p:cNvSpPr/>
          <p:nvPr/>
        </p:nvSpPr>
        <p:spPr>
          <a:xfrm>
            <a:off x="7338060" y="2880360"/>
            <a:ext cx="640080" cy="640080"/>
          </a:xfrm>
          <a:prstGeom prst="rect">
            <a:avLst/>
          </a:prstGeom>
          <a:noFill/>
          <a:ln/>
        </p:spPr>
        <p:txBody>
          <a:bodyPr wrap="square" lIns="0" tIns="0" rIns="0" bIns="0" rtlCol="0" anchor="ctr"/>
          <a:lstStyle/>
          <a:p>
            <a:pPr marL="0" indent="0" algn="ctr">
              <a:buNone/>
            </a:pPr>
            <a:r>
              <a:rPr lang="en-US" sz="2400" b="1" dirty="0">
                <a:solidFill>
                  <a:srgbClr val="0F1230"/>
                </a:solidFill>
                <a:latin typeface="Cambria" pitchFamily="34" charset="0"/>
                <a:ea typeface="Cambria" pitchFamily="34" charset="-122"/>
                <a:cs typeface="Cambria" pitchFamily="34" charset="-120"/>
              </a:rPr>
              <a:t>C</a:t>
            </a:r>
            <a:endParaRPr lang="en-US" sz="2400" dirty="0"/>
          </a:p>
        </p:txBody>
      </p:sp>
      <p:sp>
        <p:nvSpPr>
          <p:cNvPr id="16" name="Text 14"/>
          <p:cNvSpPr/>
          <p:nvPr/>
        </p:nvSpPr>
        <p:spPr>
          <a:xfrm>
            <a:off x="6537960" y="3703320"/>
            <a:ext cx="2240280" cy="1737360"/>
          </a:xfrm>
          <a:prstGeom prst="rect">
            <a:avLst/>
          </a:prstGeom>
          <a:noFill/>
          <a:ln/>
        </p:spPr>
        <p:txBody>
          <a:bodyPr wrap="square" lIns="0" tIns="0" rIns="0" bIns="0" rtlCol="0" anchor="t"/>
          <a:lstStyle/>
          <a:p>
            <a:pPr marL="0" indent="0" algn="ctr">
              <a:buNone/>
            </a:pPr>
            <a:r>
              <a:rPr lang="en-US" sz="1450" b="1" dirty="0">
                <a:solidFill>
                  <a:srgbClr val="FFFFFF"/>
                </a:solidFill>
                <a:latin typeface="Calibri" pitchFamily="34" charset="0"/>
                <a:ea typeface="Calibri" pitchFamily="34" charset="-122"/>
                <a:cs typeface="Calibri" pitchFamily="34" charset="-120"/>
              </a:rPr>
              <a:t>Non, jamais sans validation</a:t>
            </a:r>
            <a:endParaRPr lang="en-US" sz="1450" dirty="0"/>
          </a:p>
        </p:txBody>
      </p:sp>
      <p:sp>
        <p:nvSpPr>
          <p:cNvPr id="17" name="Shape 15"/>
          <p:cNvSpPr/>
          <p:nvPr/>
        </p:nvSpPr>
        <p:spPr>
          <a:xfrm>
            <a:off x="9189720" y="2560320"/>
            <a:ext cx="2514600" cy="3017520"/>
          </a:xfrm>
          <a:prstGeom prst="roundRect">
            <a:avLst>
              <a:gd name="adj" fmla="val 3636"/>
            </a:avLst>
          </a:prstGeom>
          <a:solidFill>
            <a:srgbClr val="3A2FAE"/>
          </a:solidFill>
          <a:ln/>
        </p:spPr>
      </p:sp>
      <p:sp>
        <p:nvSpPr>
          <p:cNvPr id="18" name="Shape 16"/>
          <p:cNvSpPr/>
          <p:nvPr/>
        </p:nvSpPr>
        <p:spPr>
          <a:xfrm>
            <a:off x="10126980" y="2880360"/>
            <a:ext cx="640080" cy="640080"/>
          </a:xfrm>
          <a:prstGeom prst="ellipse">
            <a:avLst/>
          </a:prstGeom>
          <a:solidFill>
            <a:srgbClr val="E5484D"/>
          </a:solidFill>
          <a:ln/>
        </p:spPr>
      </p:sp>
      <p:sp>
        <p:nvSpPr>
          <p:cNvPr id="19" name="Text 17"/>
          <p:cNvSpPr/>
          <p:nvPr/>
        </p:nvSpPr>
        <p:spPr>
          <a:xfrm>
            <a:off x="10126980" y="2880360"/>
            <a:ext cx="640080" cy="640080"/>
          </a:xfrm>
          <a:prstGeom prst="rect">
            <a:avLst/>
          </a:prstGeom>
          <a:noFill/>
          <a:ln/>
        </p:spPr>
        <p:txBody>
          <a:bodyPr wrap="square" lIns="0" tIns="0" rIns="0" bIns="0" rtlCol="0" anchor="ctr"/>
          <a:lstStyle/>
          <a:p>
            <a:pPr marL="0" indent="0" algn="ctr">
              <a:buNone/>
            </a:pPr>
            <a:r>
              <a:rPr lang="en-US" sz="2400" b="1" dirty="0">
                <a:solidFill>
                  <a:srgbClr val="0F1230"/>
                </a:solidFill>
                <a:latin typeface="Cambria" pitchFamily="34" charset="0"/>
                <a:ea typeface="Cambria" pitchFamily="34" charset="-122"/>
                <a:cs typeface="Cambria" pitchFamily="34" charset="-120"/>
              </a:rPr>
              <a:t>D</a:t>
            </a:r>
            <a:endParaRPr lang="en-US" sz="2400" dirty="0"/>
          </a:p>
        </p:txBody>
      </p:sp>
      <p:sp>
        <p:nvSpPr>
          <p:cNvPr id="20" name="Text 18"/>
          <p:cNvSpPr/>
          <p:nvPr/>
        </p:nvSpPr>
        <p:spPr>
          <a:xfrm>
            <a:off x="9326880" y="3703320"/>
            <a:ext cx="2240280" cy="1737360"/>
          </a:xfrm>
          <a:prstGeom prst="rect">
            <a:avLst/>
          </a:prstGeom>
          <a:noFill/>
          <a:ln/>
        </p:spPr>
        <p:txBody>
          <a:bodyPr wrap="square" lIns="0" tIns="0" rIns="0" bIns="0" rtlCol="0" anchor="t"/>
          <a:lstStyle/>
          <a:p>
            <a:pPr marL="0" indent="0" algn="ctr">
              <a:buNone/>
            </a:pPr>
            <a:r>
              <a:rPr lang="en-US" sz="1450" b="1" dirty="0">
                <a:solidFill>
                  <a:srgbClr val="FFFFFF"/>
                </a:solidFill>
                <a:latin typeface="Calibri" pitchFamily="34" charset="0"/>
                <a:ea typeface="Calibri" pitchFamily="34" charset="-122"/>
                <a:cs typeface="Calibri" pitchFamily="34" charset="-120"/>
              </a:rPr>
              <a:t>Cela dépend du montant</a:t>
            </a:r>
            <a:endParaRPr lang="en-US" sz="1450" dirty="0"/>
          </a:p>
        </p:txBody>
      </p:sp>
      <p:sp>
        <p:nvSpPr>
          <p:cNvPr id="22" name="Text 20"/>
          <p:cNvSpPr/>
          <p:nvPr/>
        </p:nvSpPr>
        <p:spPr>
          <a:xfrm>
            <a:off x="11365992" y="6400800"/>
            <a:ext cx="548640" cy="320040"/>
          </a:xfrm>
          <a:prstGeom prst="rect">
            <a:avLst/>
          </a:prstGeom>
          <a:noFill/>
          <a:ln/>
        </p:spPr>
        <p:txBody>
          <a:bodyPr wrap="square" rtlCol="0" anchor="ctr"/>
          <a:lstStyle/>
          <a:p>
            <a:pPr marL="0" indent="0" algn="r">
              <a:buNone/>
            </a:pPr>
            <a:r>
              <a:rPr lang="en-US" sz="1000" dirty="0">
                <a:solidFill>
                  <a:srgbClr val="8A8DB0"/>
                </a:solidFill>
                <a:latin typeface="Calibri" pitchFamily="34" charset="0"/>
                <a:ea typeface="Calibri" pitchFamily="34" charset="-122"/>
                <a:cs typeface="Calibri" pitchFamily="34" charset="-120"/>
              </a:rPr>
              <a:t>null</a:t>
            </a:r>
            <a:endParaRPr lang="en-US" sz="1000" dirty="0"/>
          </a:p>
        </p:txBody>
      </p:sp>
      <p:sp>
        <p:nvSpPr>
          <p:cNvPr id="23" name="ZoneTexte 22">
            <a:extLst>
              <a:ext uri="{FF2B5EF4-FFF2-40B4-BE49-F238E27FC236}">
                <a16:creationId xmlns:a16="http://schemas.microsoft.com/office/drawing/2014/main" id="{0B9352D6-4E0B-AC38-D13A-DAA5F9ECB9C8}"/>
              </a:ext>
            </a:extLst>
          </p:cNvPr>
          <p:cNvSpPr txBox="1"/>
          <p:nvPr/>
        </p:nvSpPr>
        <p:spPr>
          <a:xfrm>
            <a:off x="4084924" y="6386199"/>
            <a:ext cx="4326826" cy="369332"/>
          </a:xfrm>
          <a:prstGeom prst="rect">
            <a:avLst/>
          </a:prstGeom>
          <a:noFill/>
        </p:spPr>
        <p:txBody>
          <a:bodyPr wrap="none" rtlCol="0">
            <a:spAutoFit/>
            <a:scene3d>
              <a:camera prst="orthographicFront"/>
              <a:lightRig rig="soft" dir="t">
                <a:rot lat="0" lon="0" rev="15600000"/>
              </a:lightRig>
            </a:scene3d>
            <a:sp3d extrusionH="57150" prstMaterial="softEdge">
              <a:bevelT w="25400" h="38100"/>
            </a:sp3d>
          </a:bodyPr>
          <a:lstStyle/>
          <a:p>
            <a:r>
              <a:rPr lang="fr-FR" b="1" i="1" dirty="0">
                <a:ln/>
                <a:solidFill>
                  <a:schemeClr val="bg1"/>
                </a:solidFill>
                <a:latin typeface="Arial" panose="020B0604020202020204" pitchFamily="34" charset="0"/>
                <a:ea typeface="Tahoma" panose="020B0604030504040204" pitchFamily="34" charset="0"/>
                <a:cs typeface="Arial" panose="020B0604020202020204" pitchFamily="34" charset="0"/>
              </a:rPr>
              <a:t>I </a:t>
            </a:r>
            <a:r>
              <a:rPr lang="fr-FR" b="1" i="1" dirty="0" err="1">
                <a:ln/>
                <a:solidFill>
                  <a:schemeClr val="bg1"/>
                </a:solidFill>
                <a:latin typeface="Arial" panose="020B0604020202020204" pitchFamily="34" charset="0"/>
                <a:ea typeface="Tahoma" panose="020B0604030504040204" pitchFamily="34" charset="0"/>
                <a:cs typeface="Arial" panose="020B0604020202020204" pitchFamily="34" charset="0"/>
              </a:rPr>
              <a:t>am</a:t>
            </a:r>
            <a:r>
              <a:rPr lang="fr-FR" b="1" i="1" dirty="0">
                <a:ln/>
                <a:solidFill>
                  <a:schemeClr val="bg1"/>
                </a:solidFill>
                <a:latin typeface="Arial" panose="020B0604020202020204" pitchFamily="34" charset="0"/>
                <a:ea typeface="Tahoma" panose="020B0604030504040204" pitchFamily="34" charset="0"/>
                <a:cs typeface="Arial" panose="020B0604020202020204" pitchFamily="34" charset="0"/>
              </a:rPr>
              <a:t> </a:t>
            </a:r>
            <a:r>
              <a:rPr lang="fr-FR" b="1" i="1" dirty="0" err="1">
                <a:ln/>
                <a:solidFill>
                  <a:schemeClr val="bg1"/>
                </a:solidFill>
                <a:latin typeface="Arial" panose="020B0604020202020204" pitchFamily="34" charset="0"/>
                <a:ea typeface="Tahoma" panose="020B0604030504040204" pitchFamily="34" charset="0"/>
                <a:cs typeface="Arial" panose="020B0604020202020204" pitchFamily="34" charset="0"/>
              </a:rPr>
              <a:t>Helios</a:t>
            </a:r>
            <a:r>
              <a:rPr lang="fr-FR" b="1" i="1" dirty="0">
                <a:ln/>
                <a:solidFill>
                  <a:schemeClr val="bg1"/>
                </a:solidFill>
                <a:latin typeface="Arial" panose="020B0604020202020204" pitchFamily="34" charset="0"/>
                <a:ea typeface="Tahoma" panose="020B0604030504040204" pitchFamily="34" charset="0"/>
                <a:cs typeface="Arial" panose="020B0604020202020204" pitchFamily="34" charset="0"/>
              </a:rPr>
              <a:t>, Elite </a:t>
            </a:r>
            <a:r>
              <a:rPr lang="fr-FR" b="1" i="1" dirty="0" err="1">
                <a:ln/>
                <a:solidFill>
                  <a:schemeClr val="bg1"/>
                </a:solidFill>
                <a:latin typeface="Arial" panose="020B0604020202020204" pitchFamily="34" charset="0"/>
                <a:ea typeface="Tahoma" panose="020B0604030504040204" pitchFamily="34" charset="0"/>
                <a:cs typeface="Arial" panose="020B0604020202020204" pitchFamily="34" charset="0"/>
              </a:rPr>
              <a:t>Soldier</a:t>
            </a:r>
            <a:r>
              <a:rPr lang="fr-FR" b="1" i="1" dirty="0">
                <a:ln/>
                <a:solidFill>
                  <a:schemeClr val="bg1"/>
                </a:solidFill>
                <a:latin typeface="Arial" panose="020B0604020202020204" pitchFamily="34" charset="0"/>
                <a:ea typeface="Tahoma" panose="020B0604030504040204" pitchFamily="34" charset="0"/>
                <a:cs typeface="Arial" panose="020B0604020202020204" pitchFamily="34" charset="0"/>
              </a:rPr>
              <a:t> of the Digital</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nvSpPr>
        <p:spPr>
          <a:xfrm>
            <a:off x="822960" y="502920"/>
            <a:ext cx="5486400" cy="320040"/>
          </a:xfrm>
          <a:prstGeom prst="rect">
            <a:avLst/>
          </a:prstGeom>
          <a:noFill/>
          <a:ln/>
        </p:spPr>
        <p:txBody>
          <a:bodyPr wrap="square" lIns="0" tIns="0" rIns="0" bIns="0" rtlCol="0" anchor="ctr"/>
          <a:lstStyle/>
          <a:p>
            <a:pPr marL="0" indent="0">
              <a:buNone/>
            </a:pPr>
            <a:r>
              <a:rPr lang="en-US" sz="1200" b="1" kern="0" spc="200" dirty="0">
                <a:solidFill>
                  <a:srgbClr val="6C5CE7"/>
                </a:solidFill>
                <a:latin typeface="Calibri" pitchFamily="34" charset="0"/>
                <a:ea typeface="Calibri" pitchFamily="34" charset="-122"/>
                <a:cs typeface="Calibri" pitchFamily="34" charset="-120"/>
              </a:rPr>
              <a:t>COMMENT ÇA MARCHE</a:t>
            </a:r>
            <a:endParaRPr lang="en-US" sz="1200" dirty="0"/>
          </a:p>
        </p:txBody>
      </p:sp>
      <p:sp>
        <p:nvSpPr>
          <p:cNvPr id="3" name="Text 1"/>
          <p:cNvSpPr/>
          <p:nvPr/>
        </p:nvSpPr>
        <p:spPr>
          <a:xfrm>
            <a:off x="822960" y="868680"/>
            <a:ext cx="10424160" cy="731520"/>
          </a:xfrm>
          <a:prstGeom prst="rect">
            <a:avLst/>
          </a:prstGeom>
          <a:noFill/>
          <a:ln/>
        </p:spPr>
        <p:txBody>
          <a:bodyPr wrap="square" lIns="0" tIns="0" rIns="0" bIns="0" rtlCol="0" anchor="ctr"/>
          <a:lstStyle/>
          <a:p>
            <a:pPr marL="0" indent="0">
              <a:buNone/>
            </a:pPr>
            <a:r>
              <a:rPr lang="en-US" sz="2700" b="1" dirty="0">
                <a:solidFill>
                  <a:srgbClr val="1B1E33"/>
                </a:solidFill>
                <a:latin typeface="Cambria" pitchFamily="34" charset="0"/>
                <a:ea typeface="Cambria" pitchFamily="34" charset="-122"/>
                <a:cs typeface="Cambria" pitchFamily="34" charset="-120"/>
              </a:rPr>
              <a:t>Le scoring de crédit algorithmique</a:t>
            </a:r>
            <a:endParaRPr lang="en-US" sz="2700" dirty="0"/>
          </a:p>
        </p:txBody>
      </p:sp>
      <p:sp>
        <p:nvSpPr>
          <p:cNvPr id="12" name="Shape 10"/>
          <p:cNvSpPr/>
          <p:nvPr/>
        </p:nvSpPr>
        <p:spPr>
          <a:xfrm>
            <a:off x="7772400" y="1828800"/>
            <a:ext cx="3566160" cy="4206240"/>
          </a:xfrm>
          <a:prstGeom prst="roundRect">
            <a:avLst>
              <a:gd name="adj" fmla="val 2564"/>
            </a:avLst>
          </a:prstGeom>
          <a:solidFill>
            <a:srgbClr val="0F1230"/>
          </a:solidFill>
          <a:ln/>
        </p:spPr>
      </p:sp>
      <p:sp>
        <p:nvSpPr>
          <p:cNvPr id="13" name="Text 11"/>
          <p:cNvSpPr/>
          <p:nvPr/>
        </p:nvSpPr>
        <p:spPr>
          <a:xfrm>
            <a:off x="8046720" y="2103120"/>
            <a:ext cx="3017520" cy="548640"/>
          </a:xfrm>
          <a:prstGeom prst="rect">
            <a:avLst/>
          </a:prstGeom>
          <a:noFill/>
          <a:ln/>
        </p:spPr>
        <p:txBody>
          <a:bodyPr wrap="square" lIns="0" tIns="0" rIns="0" bIns="0" rtlCol="0" anchor="ctr"/>
          <a:lstStyle/>
          <a:p>
            <a:pPr marL="0" indent="0">
              <a:buNone/>
            </a:pPr>
            <a:r>
              <a:rPr lang="en-US" sz="1400" b="1" dirty="0">
                <a:solidFill>
                  <a:srgbClr val="00D2B4"/>
                </a:solidFill>
                <a:latin typeface="Calibri" pitchFamily="34" charset="0"/>
                <a:ea typeface="Calibri" pitchFamily="34" charset="-122"/>
                <a:cs typeface="Calibri" pitchFamily="34" charset="-120"/>
              </a:rPr>
              <a:t>Enjeu central</a:t>
            </a:r>
            <a:endParaRPr lang="en-US" sz="1400" dirty="0"/>
          </a:p>
        </p:txBody>
      </p:sp>
      <p:sp>
        <p:nvSpPr>
          <p:cNvPr id="14" name="Text 12"/>
          <p:cNvSpPr/>
          <p:nvPr/>
        </p:nvSpPr>
        <p:spPr>
          <a:xfrm>
            <a:off x="8046720" y="2651760"/>
            <a:ext cx="3017520" cy="3200400"/>
          </a:xfrm>
          <a:prstGeom prst="rect">
            <a:avLst/>
          </a:prstGeom>
          <a:noFill/>
          <a:ln/>
        </p:spPr>
        <p:txBody>
          <a:bodyPr wrap="square" lIns="0" tIns="0" rIns="0" bIns="0" rtlCol="0" anchor="ctr"/>
          <a:lstStyle/>
          <a:p>
            <a:pPr marL="0" indent="0" algn="just">
              <a:buNone/>
            </a:pPr>
            <a:r>
              <a:rPr lang="en-US" dirty="0">
                <a:solidFill>
                  <a:srgbClr val="E4E4F5"/>
                </a:solidFill>
                <a:latin typeface="Calibri" pitchFamily="34" charset="0"/>
                <a:ea typeface="Calibri" pitchFamily="34" charset="-122"/>
                <a:cs typeface="Calibri" pitchFamily="34" charset="-120"/>
              </a:rPr>
              <a:t>Plus le modèle est précis, plus il risque de reproduire les biais historiques du crédit.</a:t>
            </a:r>
            <a:endParaRPr lang="en-US" dirty="0"/>
          </a:p>
        </p:txBody>
      </p:sp>
      <p:sp>
        <p:nvSpPr>
          <p:cNvPr id="15" name="Text 13"/>
          <p:cNvSpPr/>
          <p:nvPr/>
        </p:nvSpPr>
        <p:spPr>
          <a:xfrm>
            <a:off x="11365992" y="6400800"/>
            <a:ext cx="548640" cy="320040"/>
          </a:xfrm>
          <a:prstGeom prst="rect">
            <a:avLst/>
          </a:prstGeom>
          <a:noFill/>
          <a:ln/>
        </p:spPr>
        <p:txBody>
          <a:bodyPr wrap="square" rtlCol="0" anchor="ctr"/>
          <a:lstStyle/>
          <a:p>
            <a:pPr marL="0" indent="0" algn="r">
              <a:buNone/>
            </a:pPr>
            <a:r>
              <a:rPr lang="en-US" sz="1000" dirty="0">
                <a:solidFill>
                  <a:srgbClr val="A7AAC4"/>
                </a:solidFill>
                <a:latin typeface="Calibri" pitchFamily="34" charset="0"/>
                <a:ea typeface="Calibri" pitchFamily="34" charset="-122"/>
                <a:cs typeface="Calibri" pitchFamily="34" charset="-120"/>
              </a:rPr>
              <a:t>37</a:t>
            </a:r>
            <a:endParaRPr lang="en-US" sz="1000" dirty="0"/>
          </a:p>
        </p:txBody>
      </p:sp>
      <p:sp>
        <p:nvSpPr>
          <p:cNvPr id="16" name="ZoneTexte 15">
            <a:extLst>
              <a:ext uri="{FF2B5EF4-FFF2-40B4-BE49-F238E27FC236}">
                <a16:creationId xmlns:a16="http://schemas.microsoft.com/office/drawing/2014/main" id="{0B9352D6-4E0B-AC38-D13A-DAA5F9ECB9C8}"/>
              </a:ext>
            </a:extLst>
          </p:cNvPr>
          <p:cNvSpPr txBox="1"/>
          <p:nvPr/>
        </p:nvSpPr>
        <p:spPr>
          <a:xfrm>
            <a:off x="4084924" y="6386199"/>
            <a:ext cx="4326826" cy="369332"/>
          </a:xfrm>
          <a:prstGeom prst="rect">
            <a:avLst/>
          </a:prstGeom>
          <a:noFill/>
        </p:spPr>
        <p:txBody>
          <a:bodyPr wrap="none" rtlCol="0">
            <a:spAutoFit/>
            <a:scene3d>
              <a:camera prst="orthographicFront"/>
              <a:lightRig rig="soft" dir="t">
                <a:rot lat="0" lon="0" rev="15600000"/>
              </a:lightRig>
            </a:scene3d>
            <a:sp3d extrusionH="57150" prstMaterial="softEdge">
              <a:bevelT w="25400" h="38100"/>
            </a:sp3d>
          </a:bodyPr>
          <a:lstStyle/>
          <a:p>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I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am</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Helios</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Elite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Soldier</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of the Digital</a:t>
            </a:r>
          </a:p>
        </p:txBody>
      </p:sp>
      <p:sp>
        <p:nvSpPr>
          <p:cNvPr id="17" name="ZoneTexte 16"/>
          <p:cNvSpPr txBox="1"/>
          <p:nvPr/>
        </p:nvSpPr>
        <p:spPr>
          <a:xfrm>
            <a:off x="934720" y="2103120"/>
            <a:ext cx="6644640" cy="3693319"/>
          </a:xfrm>
          <a:prstGeom prst="rect">
            <a:avLst/>
          </a:prstGeom>
          <a:noFill/>
        </p:spPr>
        <p:txBody>
          <a:bodyPr wrap="square" rtlCol="0">
            <a:spAutoFit/>
          </a:bodyPr>
          <a:lstStyle/>
          <a:p>
            <a:r>
              <a:rPr lang="fr-FR" dirty="0"/>
              <a:t>Un modèle analyse des dizaines à des centaines de </a:t>
            </a:r>
            <a:r>
              <a:rPr lang="fr-FR" dirty="0" smtClean="0"/>
              <a:t>variables: les revenus</a:t>
            </a:r>
            <a:r>
              <a:rPr lang="fr-FR" dirty="0"/>
              <a:t>, historique bancaire, parfois données alternatives comme les paiements de loyer ou le comportement </a:t>
            </a:r>
            <a:r>
              <a:rPr lang="fr-FR" dirty="0" smtClean="0"/>
              <a:t>bancaire </a:t>
            </a:r>
            <a:r>
              <a:rPr lang="fr-FR" dirty="0"/>
              <a:t>pour calculer un risque de défaut ; en dessous d'un seuil, le prêt est accordé automatiquement, au-dessus, le dossier est refusé ou transmis à un analyste humain. </a:t>
            </a:r>
            <a:endParaRPr lang="fr-FR" dirty="0" smtClean="0"/>
          </a:p>
          <a:p>
            <a:endParaRPr lang="fr-FR" dirty="0"/>
          </a:p>
          <a:p>
            <a:r>
              <a:rPr lang="fr-FR" dirty="0" smtClean="0"/>
              <a:t>L'enjeu </a:t>
            </a:r>
            <a:r>
              <a:rPr lang="fr-FR" dirty="0"/>
              <a:t>central est un paradoxe : plus le modèle est précis, plus il risque de reproduire les biais historiques du </a:t>
            </a:r>
            <a:r>
              <a:rPr lang="fr-FR" dirty="0" smtClean="0"/>
              <a:t>crédit </a:t>
            </a:r>
            <a:r>
              <a:rPr lang="fr-FR" dirty="0"/>
              <a:t>tout en promettant, grâce aux données alternatives, de décider plus vite et d'élargir l'accès à des profils écartés par les grilles bancaires traditionnelles.</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E5484D"/>
          </a:solidFill>
          <a:ln/>
        </p:spPr>
      </p:sp>
      <p:sp>
        <p:nvSpPr>
          <p:cNvPr id="3" name="Shape 1"/>
          <p:cNvSpPr/>
          <p:nvPr/>
        </p:nvSpPr>
        <p:spPr>
          <a:xfrm>
            <a:off x="822960" y="502920"/>
            <a:ext cx="1920240" cy="365760"/>
          </a:xfrm>
          <a:prstGeom prst="roundRect">
            <a:avLst>
              <a:gd name="adj" fmla="val 50000"/>
            </a:avLst>
          </a:prstGeom>
          <a:solidFill>
            <a:srgbClr val="E5484D"/>
          </a:solidFill>
          <a:ln/>
        </p:spPr>
      </p:sp>
      <p:sp>
        <p:nvSpPr>
          <p:cNvPr id="4" name="Text 2"/>
          <p:cNvSpPr/>
          <p:nvPr/>
        </p:nvSpPr>
        <p:spPr>
          <a:xfrm>
            <a:off x="822960" y="502920"/>
            <a:ext cx="1920240" cy="36576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CONTROVERSE DOCUMENTÉE</a:t>
            </a:r>
            <a:endParaRPr lang="en-US" sz="1100" dirty="0"/>
          </a:p>
        </p:txBody>
      </p:sp>
      <p:sp>
        <p:nvSpPr>
          <p:cNvPr id="5" name="Text 3"/>
          <p:cNvSpPr/>
          <p:nvPr/>
        </p:nvSpPr>
        <p:spPr>
          <a:xfrm>
            <a:off x="2926080" y="502920"/>
            <a:ext cx="5486400" cy="365760"/>
          </a:xfrm>
          <a:prstGeom prst="rect">
            <a:avLst/>
          </a:prstGeom>
          <a:noFill/>
          <a:ln/>
        </p:spPr>
        <p:txBody>
          <a:bodyPr wrap="square" lIns="0" tIns="0" rIns="0" bIns="0" rtlCol="0" anchor="ctr"/>
          <a:lstStyle/>
          <a:p>
            <a:pPr marL="0" indent="0">
              <a:buNone/>
            </a:pPr>
            <a:r>
              <a:rPr lang="en-US" sz="1200" b="1" dirty="0">
                <a:solidFill>
                  <a:srgbClr val="5A5E78"/>
                </a:solidFill>
                <a:latin typeface="Calibri" pitchFamily="34" charset="0"/>
                <a:ea typeface="Calibri" pitchFamily="34" charset="-122"/>
                <a:cs typeface="Calibri" pitchFamily="34" charset="-120"/>
              </a:rPr>
              <a:t>Apple Card / Goldman Sachs  ·  2019</a:t>
            </a:r>
            <a:endParaRPr lang="en-US" sz="1200" dirty="0"/>
          </a:p>
        </p:txBody>
      </p:sp>
      <p:sp>
        <p:nvSpPr>
          <p:cNvPr id="6" name="Text 4"/>
          <p:cNvSpPr/>
          <p:nvPr/>
        </p:nvSpPr>
        <p:spPr>
          <a:xfrm>
            <a:off x="822960" y="1005840"/>
            <a:ext cx="6949440" cy="1005840"/>
          </a:xfrm>
          <a:prstGeom prst="rect">
            <a:avLst/>
          </a:prstGeom>
          <a:noFill/>
          <a:ln/>
        </p:spPr>
        <p:txBody>
          <a:bodyPr wrap="square" lIns="0" tIns="0" rIns="0" bIns="0" rtlCol="0" anchor="ctr"/>
          <a:lstStyle/>
          <a:p>
            <a:r>
              <a:rPr lang="fr-FR" sz="2400" b="1" dirty="0">
                <a:latin typeface="Calibri" panose="020F0502020204030204" pitchFamily="34" charset="0"/>
                <a:ea typeface="Calibri" panose="020F0502020204030204" pitchFamily="34" charset="0"/>
                <a:cs typeface="Calibri" panose="020F0502020204030204" pitchFamily="34" charset="0"/>
              </a:rPr>
              <a:t>La demande de crédit en ligne, décidée en quelques secondes par une IA</a:t>
            </a:r>
            <a:endParaRPr lang="en-US" sz="2200" b="1" dirty="0">
              <a:latin typeface="Calibri" panose="020F0502020204030204" pitchFamily="34" charset="0"/>
              <a:ea typeface="Calibri" panose="020F0502020204030204" pitchFamily="34" charset="0"/>
              <a:cs typeface="Calibri" panose="020F0502020204030204" pitchFamily="34" charset="0"/>
            </a:endParaRPr>
          </a:p>
        </p:txBody>
      </p:sp>
      <p:sp>
        <p:nvSpPr>
          <p:cNvPr id="7" name="Shape 5"/>
          <p:cNvSpPr/>
          <p:nvPr/>
        </p:nvSpPr>
        <p:spPr>
          <a:xfrm>
            <a:off x="822960" y="2231136"/>
            <a:ext cx="91440" cy="91440"/>
          </a:xfrm>
          <a:prstGeom prst="ellipse">
            <a:avLst/>
          </a:prstGeom>
          <a:solidFill>
            <a:srgbClr val="E5484D"/>
          </a:solidFill>
          <a:ln/>
        </p:spPr>
      </p:sp>
      <p:sp>
        <p:nvSpPr>
          <p:cNvPr id="8" name="Text 6"/>
          <p:cNvSpPr/>
          <p:nvPr/>
        </p:nvSpPr>
        <p:spPr>
          <a:xfrm>
            <a:off x="1051560" y="2042799"/>
            <a:ext cx="6309360" cy="685800"/>
          </a:xfrm>
          <a:prstGeom prst="rect">
            <a:avLst/>
          </a:prstGeom>
          <a:noFill/>
          <a:ln/>
        </p:spPr>
        <p:txBody>
          <a:bodyPr wrap="square" lIns="0" tIns="0" rIns="0" bIns="0" rtlCol="0" anchor="t"/>
          <a:lstStyle/>
          <a:p>
            <a:r>
              <a:rPr lang="fr-FR" sz="1600" dirty="0">
                <a:latin typeface="Calibri" panose="020F0502020204030204" pitchFamily="34" charset="0"/>
                <a:ea typeface="Calibri" panose="020F0502020204030204" pitchFamily="34" charset="0"/>
                <a:cs typeface="Calibri" panose="020F0502020204030204" pitchFamily="34" charset="0"/>
              </a:rPr>
              <a:t>Le modèle analyse des dizaines de variables (revenus, historique bancaire, parfois données alternatives) pour calculer un score de risque.</a:t>
            </a:r>
            <a:endParaRPr lang="en-US" sz="1600" dirty="0">
              <a:latin typeface="Calibri" panose="020F0502020204030204" pitchFamily="34" charset="0"/>
              <a:ea typeface="Calibri" panose="020F0502020204030204" pitchFamily="34" charset="0"/>
              <a:cs typeface="Calibri" panose="020F0502020204030204" pitchFamily="34" charset="0"/>
            </a:endParaRPr>
          </a:p>
        </p:txBody>
      </p:sp>
      <p:sp>
        <p:nvSpPr>
          <p:cNvPr id="9" name="Shape 7"/>
          <p:cNvSpPr/>
          <p:nvPr/>
        </p:nvSpPr>
        <p:spPr>
          <a:xfrm>
            <a:off x="822960" y="3099816"/>
            <a:ext cx="91440" cy="91440"/>
          </a:xfrm>
          <a:prstGeom prst="ellipse">
            <a:avLst/>
          </a:prstGeom>
          <a:solidFill>
            <a:srgbClr val="E5484D"/>
          </a:solidFill>
          <a:ln/>
        </p:spPr>
      </p:sp>
      <p:sp>
        <p:nvSpPr>
          <p:cNvPr id="10" name="Text 8"/>
          <p:cNvSpPr/>
          <p:nvPr/>
        </p:nvSpPr>
        <p:spPr>
          <a:xfrm>
            <a:off x="1051560" y="2943202"/>
            <a:ext cx="6309360" cy="685800"/>
          </a:xfrm>
          <a:prstGeom prst="rect">
            <a:avLst/>
          </a:prstGeom>
          <a:noFill/>
          <a:ln/>
        </p:spPr>
        <p:txBody>
          <a:bodyPr wrap="square" lIns="0" tIns="0" rIns="0" bIns="0" rtlCol="0" anchor="t"/>
          <a:lstStyle/>
          <a:p>
            <a:r>
              <a:rPr lang="fr-FR" sz="1600" dirty="0">
                <a:latin typeface="Calibri" panose="020F0502020204030204" pitchFamily="34" charset="0"/>
                <a:ea typeface="Calibri" panose="020F0502020204030204" pitchFamily="34" charset="0"/>
                <a:cs typeface="Calibri" panose="020F0502020204030204" pitchFamily="34" charset="0"/>
              </a:rPr>
              <a:t>En dessous d'un seuil, c'est </a:t>
            </a:r>
            <a:r>
              <a:rPr lang="fr-FR" sz="1600" dirty="0" smtClean="0">
                <a:latin typeface="Calibri" panose="020F0502020204030204" pitchFamily="34" charset="0"/>
                <a:ea typeface="Calibri" panose="020F0502020204030204" pitchFamily="34" charset="0"/>
                <a:cs typeface="Calibri" panose="020F0502020204030204" pitchFamily="34" charset="0"/>
              </a:rPr>
              <a:t>automatique </a:t>
            </a:r>
            <a:r>
              <a:rPr lang="fr-FR" sz="1600" dirty="0">
                <a:latin typeface="Calibri" panose="020F0502020204030204" pitchFamily="34" charset="0"/>
                <a:ea typeface="Calibri" panose="020F0502020204030204" pitchFamily="34" charset="0"/>
                <a:cs typeface="Calibri" panose="020F0502020204030204" pitchFamily="34" charset="0"/>
              </a:rPr>
              <a:t>au-dessus, ça part vers un humain.</a:t>
            </a:r>
            <a:endParaRPr lang="en-US" sz="1600" dirty="0">
              <a:latin typeface="Calibri" panose="020F0502020204030204" pitchFamily="34" charset="0"/>
              <a:ea typeface="Calibri" panose="020F0502020204030204" pitchFamily="34" charset="0"/>
              <a:cs typeface="Calibri" panose="020F0502020204030204" pitchFamily="34" charset="0"/>
            </a:endParaRPr>
          </a:p>
        </p:txBody>
      </p:sp>
      <p:sp>
        <p:nvSpPr>
          <p:cNvPr id="11" name="Shape 9"/>
          <p:cNvSpPr/>
          <p:nvPr/>
        </p:nvSpPr>
        <p:spPr>
          <a:xfrm>
            <a:off x="822960" y="3968496"/>
            <a:ext cx="91440" cy="91440"/>
          </a:xfrm>
          <a:prstGeom prst="ellipse">
            <a:avLst/>
          </a:prstGeom>
          <a:solidFill>
            <a:srgbClr val="E5484D"/>
          </a:solidFill>
          <a:ln/>
        </p:spPr>
      </p:sp>
      <p:sp>
        <p:nvSpPr>
          <p:cNvPr id="12" name="Text 10"/>
          <p:cNvSpPr/>
          <p:nvPr/>
        </p:nvSpPr>
        <p:spPr>
          <a:xfrm>
            <a:off x="1051560" y="3843605"/>
            <a:ext cx="6309360" cy="685800"/>
          </a:xfrm>
          <a:prstGeom prst="rect">
            <a:avLst/>
          </a:prstGeom>
          <a:noFill/>
          <a:ln/>
        </p:spPr>
        <p:txBody>
          <a:bodyPr wrap="square" lIns="0" tIns="0" rIns="0" bIns="0" rtlCol="0" anchor="t"/>
          <a:lstStyle/>
          <a:p>
            <a:r>
              <a:rPr lang="fr-FR" sz="1600" dirty="0">
                <a:latin typeface="Calibri" panose="020F0502020204030204" pitchFamily="34" charset="0"/>
                <a:ea typeface="Calibri" panose="020F0502020204030204" pitchFamily="34" charset="0"/>
                <a:cs typeface="Calibri" panose="020F0502020204030204" pitchFamily="34" charset="0"/>
              </a:rPr>
              <a:t>Et surtout : ces algorithmes s'appuient de plus en plus sur des données alternatives (comportement de paiement, habitudes d'achat</a:t>
            </a:r>
            <a:r>
              <a:rPr lang="fr-FR" sz="1600" dirty="0" smtClean="0">
                <a:latin typeface="Calibri" panose="020F0502020204030204" pitchFamily="34" charset="0"/>
                <a:ea typeface="Calibri" panose="020F0502020204030204" pitchFamily="34" charset="0"/>
                <a:cs typeface="Calibri" panose="020F0502020204030204" pitchFamily="34" charset="0"/>
              </a:rPr>
              <a:t>) </a:t>
            </a:r>
            <a:r>
              <a:rPr lang="fr-FR" sz="1600" dirty="0">
                <a:latin typeface="Calibri" panose="020F0502020204030204" pitchFamily="34" charset="0"/>
                <a:ea typeface="Calibri" panose="020F0502020204030204" pitchFamily="34" charset="0"/>
                <a:cs typeface="Calibri" panose="020F0502020204030204" pitchFamily="34" charset="0"/>
              </a:rPr>
              <a:t>exactement ce que décrit votre 3ᵉ puce.</a:t>
            </a:r>
            <a:endParaRPr lang="en-US" sz="1600" dirty="0">
              <a:latin typeface="Calibri" panose="020F0502020204030204" pitchFamily="34" charset="0"/>
              <a:ea typeface="Calibri" panose="020F0502020204030204" pitchFamily="34" charset="0"/>
              <a:cs typeface="Calibri" panose="020F0502020204030204" pitchFamily="34" charset="0"/>
            </a:endParaRPr>
          </a:p>
        </p:txBody>
      </p:sp>
      <p:sp>
        <p:nvSpPr>
          <p:cNvPr id="17" name="Text 15"/>
          <p:cNvSpPr/>
          <p:nvPr/>
        </p:nvSpPr>
        <p:spPr>
          <a:xfrm>
            <a:off x="11365992" y="6400800"/>
            <a:ext cx="548640" cy="320040"/>
          </a:xfrm>
          <a:prstGeom prst="rect">
            <a:avLst/>
          </a:prstGeom>
          <a:noFill/>
          <a:ln/>
        </p:spPr>
        <p:txBody>
          <a:bodyPr wrap="square" rtlCol="0" anchor="ctr"/>
          <a:lstStyle/>
          <a:p>
            <a:pPr marL="0" indent="0" algn="r">
              <a:buNone/>
            </a:pPr>
            <a:r>
              <a:rPr lang="en-US" sz="1000" dirty="0">
                <a:solidFill>
                  <a:srgbClr val="A7AAC4"/>
                </a:solidFill>
                <a:latin typeface="Calibri" pitchFamily="34" charset="0"/>
                <a:ea typeface="Calibri" pitchFamily="34" charset="-122"/>
                <a:cs typeface="Calibri" pitchFamily="34" charset="-120"/>
              </a:rPr>
              <a:t>38</a:t>
            </a:r>
            <a:endParaRPr lang="en-US" sz="1000" dirty="0"/>
          </a:p>
        </p:txBody>
      </p:sp>
      <p:sp>
        <p:nvSpPr>
          <p:cNvPr id="18" name="ZoneTexte 17">
            <a:extLst>
              <a:ext uri="{FF2B5EF4-FFF2-40B4-BE49-F238E27FC236}">
                <a16:creationId xmlns:a16="http://schemas.microsoft.com/office/drawing/2014/main" id="{0B9352D6-4E0B-AC38-D13A-DAA5F9ECB9C8}"/>
              </a:ext>
            </a:extLst>
          </p:cNvPr>
          <p:cNvSpPr txBox="1"/>
          <p:nvPr/>
        </p:nvSpPr>
        <p:spPr>
          <a:xfrm>
            <a:off x="4084924" y="6386199"/>
            <a:ext cx="4326826" cy="369332"/>
          </a:xfrm>
          <a:prstGeom prst="rect">
            <a:avLst/>
          </a:prstGeom>
          <a:noFill/>
        </p:spPr>
        <p:txBody>
          <a:bodyPr wrap="none" rtlCol="0">
            <a:spAutoFit/>
            <a:scene3d>
              <a:camera prst="orthographicFront"/>
              <a:lightRig rig="soft" dir="t">
                <a:rot lat="0" lon="0" rev="15600000"/>
              </a:lightRig>
            </a:scene3d>
            <a:sp3d extrusionH="57150" prstMaterial="softEdge">
              <a:bevelT w="25400" h="38100"/>
            </a:sp3d>
          </a:bodyPr>
          <a:lstStyle/>
          <a:p>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I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am</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Helios</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Elite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Soldier</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of the Digital</a:t>
            </a:r>
          </a:p>
        </p:txBody>
      </p:sp>
      <p:pic>
        <p:nvPicPr>
          <p:cNvPr id="13" name="Imag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49312" y="1782476"/>
            <a:ext cx="4465320" cy="2976880"/>
          </a:xfrm>
          <a:prstGeom prst="rect">
            <a:avLst/>
          </a:prstGeo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p:nvPr/>
        </p:nvSpPr>
        <p:spPr>
          <a:xfrm>
            <a:off x="822960" y="502920"/>
            <a:ext cx="5486400" cy="320040"/>
          </a:xfrm>
          <a:prstGeom prst="rect">
            <a:avLst/>
          </a:prstGeom>
          <a:noFill/>
          <a:ln/>
        </p:spPr>
        <p:txBody>
          <a:bodyPr wrap="square" lIns="0" tIns="0" rIns="0" bIns="0" rtlCol="0" anchor="ctr"/>
          <a:lstStyle/>
          <a:p>
            <a:pPr marL="0" indent="0">
              <a:buNone/>
            </a:pPr>
            <a:r>
              <a:rPr lang="en-US" sz="1200" b="1" kern="0" spc="200" dirty="0">
                <a:solidFill>
                  <a:srgbClr val="00D2B4"/>
                </a:solidFill>
                <a:latin typeface="Calibri" pitchFamily="34" charset="0"/>
                <a:ea typeface="Calibri" pitchFamily="34" charset="-122"/>
                <a:cs typeface="Calibri" pitchFamily="34" charset="-120"/>
              </a:rPr>
              <a:t>ACCORDER UN PRÊT — BÉNÉFICES POTENTIELS</a:t>
            </a:r>
            <a:endParaRPr lang="en-US" sz="1200" dirty="0"/>
          </a:p>
        </p:txBody>
      </p:sp>
      <p:sp>
        <p:nvSpPr>
          <p:cNvPr id="3" name="Text 1"/>
          <p:cNvSpPr/>
          <p:nvPr/>
        </p:nvSpPr>
        <p:spPr>
          <a:xfrm>
            <a:off x="822960" y="927048"/>
            <a:ext cx="10424160" cy="640080"/>
          </a:xfrm>
          <a:prstGeom prst="rect">
            <a:avLst/>
          </a:prstGeom>
          <a:noFill/>
          <a:ln/>
        </p:spPr>
        <p:txBody>
          <a:bodyPr wrap="square" lIns="0" tIns="0" rIns="0" bIns="0" rtlCol="0" anchor="ctr"/>
          <a:lstStyle/>
          <a:p>
            <a:pPr marL="0" indent="0">
              <a:buNone/>
            </a:pPr>
            <a:r>
              <a:rPr lang="en-US" sz="2700" b="1" dirty="0">
                <a:solidFill>
                  <a:srgbClr val="002060"/>
                </a:solidFill>
                <a:latin typeface="Cambria" pitchFamily="34" charset="0"/>
                <a:ea typeface="Cambria" pitchFamily="34" charset="-122"/>
                <a:cs typeface="Cambria" pitchFamily="34" charset="-120"/>
              </a:rPr>
              <a:t>Une promesse d'inclusion financière</a:t>
            </a:r>
            <a:endParaRPr lang="en-US" sz="2700" dirty="0">
              <a:solidFill>
                <a:srgbClr val="002060"/>
              </a:solidFill>
            </a:endParaRPr>
          </a:p>
        </p:txBody>
      </p:sp>
      <p:sp>
        <p:nvSpPr>
          <p:cNvPr id="4" name="Shape 2"/>
          <p:cNvSpPr/>
          <p:nvPr/>
        </p:nvSpPr>
        <p:spPr>
          <a:xfrm>
            <a:off x="822960" y="2286000"/>
            <a:ext cx="3322320" cy="3291840"/>
          </a:xfrm>
          <a:prstGeom prst="roundRect">
            <a:avLst>
              <a:gd name="adj" fmla="val 2778"/>
            </a:avLst>
          </a:prstGeom>
          <a:solidFill>
            <a:srgbClr val="1B1E42"/>
          </a:solidFill>
          <a:ln/>
        </p:spPr>
      </p:sp>
      <p:sp>
        <p:nvSpPr>
          <p:cNvPr id="5" name="Text 3"/>
          <p:cNvSpPr/>
          <p:nvPr/>
        </p:nvSpPr>
        <p:spPr>
          <a:xfrm>
            <a:off x="822960" y="2606040"/>
            <a:ext cx="3322320" cy="1005840"/>
          </a:xfrm>
          <a:prstGeom prst="rect">
            <a:avLst/>
          </a:prstGeom>
          <a:noFill/>
          <a:ln/>
        </p:spPr>
        <p:txBody>
          <a:bodyPr wrap="square" lIns="0" tIns="0" rIns="0" bIns="0" rtlCol="0" anchor="ctr"/>
          <a:lstStyle/>
          <a:p>
            <a:pPr marL="0" indent="0" algn="ctr">
              <a:buNone/>
            </a:pPr>
            <a:r>
              <a:rPr lang="en-US" sz="3400" b="1" dirty="0">
                <a:solidFill>
                  <a:srgbClr val="00D2B4"/>
                </a:solidFill>
                <a:latin typeface="Cambria" pitchFamily="34" charset="0"/>
                <a:ea typeface="Cambria" pitchFamily="34" charset="-122"/>
                <a:cs typeface="Cambria" pitchFamily="34" charset="-120"/>
              </a:rPr>
              <a:t>Secondes</a:t>
            </a:r>
            <a:endParaRPr lang="en-US" sz="3400" dirty="0"/>
          </a:p>
        </p:txBody>
      </p:sp>
      <p:sp>
        <p:nvSpPr>
          <p:cNvPr id="6" name="Text 4"/>
          <p:cNvSpPr/>
          <p:nvPr/>
        </p:nvSpPr>
        <p:spPr>
          <a:xfrm>
            <a:off x="1005840" y="3657600"/>
            <a:ext cx="2956560" cy="1737360"/>
          </a:xfrm>
          <a:prstGeom prst="rect">
            <a:avLst/>
          </a:prstGeom>
          <a:noFill/>
          <a:ln/>
        </p:spPr>
        <p:txBody>
          <a:bodyPr wrap="square" lIns="0" tIns="0" rIns="0" bIns="0" rtlCol="0" anchor="ctr"/>
          <a:lstStyle/>
          <a:p>
            <a:pPr marL="0" indent="0" algn="ctr">
              <a:buNone/>
            </a:pPr>
            <a:r>
              <a:rPr lang="en-US" sz="1400" dirty="0">
                <a:solidFill>
                  <a:srgbClr val="E4E4F5"/>
                </a:solidFill>
                <a:latin typeface="Calibri" pitchFamily="34" charset="0"/>
                <a:ea typeface="Calibri" pitchFamily="34" charset="-122"/>
                <a:cs typeface="Calibri" pitchFamily="34" charset="-120"/>
              </a:rPr>
              <a:t>pour obtenir une décision de crédit, contre plusieurs jours en circuit humain classique</a:t>
            </a:r>
            <a:endParaRPr lang="en-US" sz="1400" dirty="0"/>
          </a:p>
        </p:txBody>
      </p:sp>
      <p:sp>
        <p:nvSpPr>
          <p:cNvPr id="7" name="Shape 5"/>
          <p:cNvSpPr/>
          <p:nvPr/>
        </p:nvSpPr>
        <p:spPr>
          <a:xfrm>
            <a:off x="4419600" y="2286000"/>
            <a:ext cx="3322320" cy="3291840"/>
          </a:xfrm>
          <a:prstGeom prst="roundRect">
            <a:avLst>
              <a:gd name="adj" fmla="val 2778"/>
            </a:avLst>
          </a:prstGeom>
          <a:solidFill>
            <a:srgbClr val="1B1E42"/>
          </a:solidFill>
          <a:ln/>
        </p:spPr>
      </p:sp>
      <p:sp>
        <p:nvSpPr>
          <p:cNvPr id="8" name="Text 6"/>
          <p:cNvSpPr/>
          <p:nvPr/>
        </p:nvSpPr>
        <p:spPr>
          <a:xfrm>
            <a:off x="4419600" y="2606040"/>
            <a:ext cx="3322320" cy="1005840"/>
          </a:xfrm>
          <a:prstGeom prst="rect">
            <a:avLst/>
          </a:prstGeom>
          <a:noFill/>
          <a:ln/>
        </p:spPr>
        <p:txBody>
          <a:bodyPr wrap="square" lIns="0" tIns="0" rIns="0" bIns="0" rtlCol="0" anchor="ctr"/>
          <a:lstStyle/>
          <a:p>
            <a:pPr marL="0" indent="0" algn="ctr">
              <a:buNone/>
            </a:pPr>
            <a:r>
              <a:rPr lang="en-US" sz="3400" b="1" dirty="0">
                <a:solidFill>
                  <a:srgbClr val="00D2B4"/>
                </a:solidFill>
                <a:latin typeface="Cambria" pitchFamily="34" charset="0"/>
                <a:ea typeface="Cambria" pitchFamily="34" charset="-122"/>
                <a:cs typeface="Cambria" pitchFamily="34" charset="-120"/>
              </a:rPr>
              <a:t>+</a:t>
            </a:r>
            <a:endParaRPr lang="en-US" sz="3400" dirty="0"/>
          </a:p>
        </p:txBody>
      </p:sp>
      <p:sp>
        <p:nvSpPr>
          <p:cNvPr id="9" name="Text 7"/>
          <p:cNvSpPr/>
          <p:nvPr/>
        </p:nvSpPr>
        <p:spPr>
          <a:xfrm>
            <a:off x="4602480" y="3657600"/>
            <a:ext cx="2956560" cy="1737360"/>
          </a:xfrm>
          <a:prstGeom prst="rect">
            <a:avLst/>
          </a:prstGeom>
          <a:noFill/>
          <a:ln/>
        </p:spPr>
        <p:txBody>
          <a:bodyPr wrap="square" lIns="0" tIns="0" rIns="0" bIns="0" rtlCol="0" anchor="ctr"/>
          <a:lstStyle/>
          <a:p>
            <a:pPr marL="0" indent="0" algn="ctr">
              <a:buNone/>
            </a:pPr>
            <a:r>
              <a:rPr lang="en-US" sz="1400" dirty="0">
                <a:solidFill>
                  <a:srgbClr val="E4E4F5"/>
                </a:solidFill>
                <a:latin typeface="Calibri" pitchFamily="34" charset="0"/>
                <a:ea typeface="Calibri" pitchFamily="34" charset="-122"/>
                <a:cs typeface="Calibri" pitchFamily="34" charset="-120"/>
              </a:rPr>
              <a:t>de profils « fins » (peu d'historique bancaire) évaluables via des données alternatives</a:t>
            </a:r>
            <a:endParaRPr lang="en-US" sz="1400" dirty="0"/>
          </a:p>
        </p:txBody>
      </p:sp>
      <p:sp>
        <p:nvSpPr>
          <p:cNvPr id="10" name="Shape 8"/>
          <p:cNvSpPr/>
          <p:nvPr/>
        </p:nvSpPr>
        <p:spPr>
          <a:xfrm>
            <a:off x="8016240" y="2286000"/>
            <a:ext cx="3322320" cy="3291840"/>
          </a:xfrm>
          <a:prstGeom prst="roundRect">
            <a:avLst>
              <a:gd name="adj" fmla="val 2778"/>
            </a:avLst>
          </a:prstGeom>
          <a:solidFill>
            <a:srgbClr val="1B1E42"/>
          </a:solidFill>
          <a:ln/>
        </p:spPr>
      </p:sp>
      <p:sp>
        <p:nvSpPr>
          <p:cNvPr id="11" name="Text 9"/>
          <p:cNvSpPr/>
          <p:nvPr/>
        </p:nvSpPr>
        <p:spPr>
          <a:xfrm>
            <a:off x="8016240" y="2606040"/>
            <a:ext cx="3322320" cy="1005840"/>
          </a:xfrm>
          <a:prstGeom prst="rect">
            <a:avLst/>
          </a:prstGeom>
          <a:noFill/>
          <a:ln/>
        </p:spPr>
        <p:txBody>
          <a:bodyPr wrap="square" lIns="0" tIns="0" rIns="0" bIns="0" rtlCol="0" anchor="ctr"/>
          <a:lstStyle/>
          <a:p>
            <a:pPr marL="0" indent="0" algn="ctr">
              <a:buNone/>
            </a:pPr>
            <a:r>
              <a:rPr lang="en-US" sz="3400" b="1" dirty="0">
                <a:solidFill>
                  <a:srgbClr val="00D2B4"/>
                </a:solidFill>
                <a:latin typeface="Cambria" pitchFamily="34" charset="0"/>
                <a:ea typeface="Cambria" pitchFamily="34" charset="-122"/>
                <a:cs typeface="Cambria" pitchFamily="34" charset="-120"/>
              </a:rPr>
              <a:t>24/7</a:t>
            </a:r>
            <a:endParaRPr lang="en-US" sz="3400" dirty="0"/>
          </a:p>
        </p:txBody>
      </p:sp>
      <p:sp>
        <p:nvSpPr>
          <p:cNvPr id="12" name="Text 10"/>
          <p:cNvSpPr/>
          <p:nvPr/>
        </p:nvSpPr>
        <p:spPr>
          <a:xfrm>
            <a:off x="8199120" y="3657600"/>
            <a:ext cx="2956560" cy="1737360"/>
          </a:xfrm>
          <a:prstGeom prst="rect">
            <a:avLst/>
          </a:prstGeom>
          <a:noFill/>
          <a:ln/>
        </p:spPr>
        <p:txBody>
          <a:bodyPr wrap="square" lIns="0" tIns="0" rIns="0" bIns="0" rtlCol="0" anchor="ctr"/>
          <a:lstStyle/>
          <a:p>
            <a:pPr marL="0" indent="0" algn="ctr">
              <a:buNone/>
            </a:pPr>
            <a:r>
              <a:rPr lang="en-US" sz="1400" dirty="0">
                <a:solidFill>
                  <a:srgbClr val="E4E4F5"/>
                </a:solidFill>
                <a:latin typeface="Calibri" pitchFamily="34" charset="0"/>
                <a:ea typeface="Calibri" pitchFamily="34" charset="-122"/>
                <a:cs typeface="Calibri" pitchFamily="34" charset="-120"/>
              </a:rPr>
              <a:t>disponibilité du service de scoring, indépendamment des horaires d'agence</a:t>
            </a:r>
            <a:endParaRPr lang="en-US" sz="1400" dirty="0"/>
          </a:p>
        </p:txBody>
      </p:sp>
      <p:sp>
        <p:nvSpPr>
          <p:cNvPr id="13" name="Text 11"/>
          <p:cNvSpPr/>
          <p:nvPr/>
        </p:nvSpPr>
        <p:spPr>
          <a:xfrm>
            <a:off x="11365992" y="6400800"/>
            <a:ext cx="548640" cy="320040"/>
          </a:xfrm>
          <a:prstGeom prst="rect">
            <a:avLst/>
          </a:prstGeom>
          <a:noFill/>
          <a:ln/>
        </p:spPr>
        <p:txBody>
          <a:bodyPr wrap="square" rtlCol="0" anchor="ctr"/>
          <a:lstStyle/>
          <a:p>
            <a:pPr marL="0" indent="0" algn="r">
              <a:buNone/>
            </a:pPr>
            <a:r>
              <a:rPr lang="en-US" sz="1000" dirty="0">
                <a:solidFill>
                  <a:srgbClr val="8A8DB0"/>
                </a:solidFill>
                <a:latin typeface="Calibri" pitchFamily="34" charset="0"/>
                <a:ea typeface="Calibri" pitchFamily="34" charset="-122"/>
                <a:cs typeface="Calibri" pitchFamily="34" charset="-120"/>
              </a:rPr>
              <a:t>40</a:t>
            </a:r>
            <a:endParaRPr lang="en-US" sz="1000" dirty="0"/>
          </a:p>
        </p:txBody>
      </p:sp>
      <p:sp>
        <p:nvSpPr>
          <p:cNvPr id="14" name="ZoneTexte 13">
            <a:extLst>
              <a:ext uri="{FF2B5EF4-FFF2-40B4-BE49-F238E27FC236}">
                <a16:creationId xmlns:a16="http://schemas.microsoft.com/office/drawing/2014/main" id="{0B9352D6-4E0B-AC38-D13A-DAA5F9ECB9C8}"/>
              </a:ext>
            </a:extLst>
          </p:cNvPr>
          <p:cNvSpPr txBox="1"/>
          <p:nvPr/>
        </p:nvSpPr>
        <p:spPr>
          <a:xfrm>
            <a:off x="4084924" y="6386199"/>
            <a:ext cx="4326826" cy="369332"/>
          </a:xfrm>
          <a:prstGeom prst="rect">
            <a:avLst/>
          </a:prstGeom>
          <a:noFill/>
        </p:spPr>
        <p:txBody>
          <a:bodyPr wrap="none" rtlCol="0">
            <a:spAutoFit/>
            <a:scene3d>
              <a:camera prst="orthographicFront"/>
              <a:lightRig rig="soft" dir="t">
                <a:rot lat="0" lon="0" rev="15600000"/>
              </a:lightRig>
            </a:scene3d>
            <a:sp3d extrusionH="57150" prstMaterial="softEdge">
              <a:bevelT w="25400" h="38100"/>
            </a:sp3d>
          </a:bodyPr>
          <a:lstStyle/>
          <a:p>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I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am</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Helios</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Elite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Soldier</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of the Digital</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p:nvPr/>
        </p:nvSpPr>
        <p:spPr>
          <a:xfrm>
            <a:off x="822960" y="502920"/>
            <a:ext cx="5486400" cy="320040"/>
          </a:xfrm>
          <a:prstGeom prst="rect">
            <a:avLst/>
          </a:prstGeom>
          <a:noFill/>
          <a:ln/>
        </p:spPr>
        <p:txBody>
          <a:bodyPr wrap="square" lIns="0" tIns="0" rIns="0" bIns="0" rtlCol="0" anchor="ctr"/>
          <a:lstStyle/>
          <a:p>
            <a:pPr marL="0" indent="0">
              <a:buNone/>
            </a:pPr>
            <a:r>
              <a:rPr lang="en-US" sz="1200" b="1" kern="0" spc="200" dirty="0">
                <a:solidFill>
                  <a:srgbClr val="6C5CE7"/>
                </a:solidFill>
                <a:latin typeface="Calibri" pitchFamily="34" charset="0"/>
                <a:ea typeface="Calibri" pitchFamily="34" charset="-122"/>
                <a:cs typeface="Calibri" pitchFamily="34" charset="-120"/>
              </a:rPr>
              <a:t>ACCORDER UN PRÊT</a:t>
            </a:r>
            <a:endParaRPr lang="en-US" sz="1200" dirty="0"/>
          </a:p>
        </p:txBody>
      </p:sp>
      <p:sp>
        <p:nvSpPr>
          <p:cNvPr id="3" name="Text 1"/>
          <p:cNvSpPr/>
          <p:nvPr/>
        </p:nvSpPr>
        <p:spPr>
          <a:xfrm>
            <a:off x="822960" y="868680"/>
            <a:ext cx="10424160" cy="640080"/>
          </a:xfrm>
          <a:prstGeom prst="rect">
            <a:avLst/>
          </a:prstGeom>
          <a:noFill/>
          <a:ln/>
        </p:spPr>
        <p:txBody>
          <a:bodyPr wrap="square" lIns="0" tIns="0" rIns="0" bIns="0" rtlCol="0" anchor="ctr"/>
          <a:lstStyle/>
          <a:p>
            <a:pPr marL="0" indent="0">
              <a:buNone/>
            </a:pPr>
            <a:r>
              <a:rPr lang="en-US" sz="2700" b="1" dirty="0">
                <a:solidFill>
                  <a:srgbClr val="1B1E33"/>
                </a:solidFill>
                <a:latin typeface="Cambria" pitchFamily="34" charset="0"/>
                <a:ea typeface="Cambria" pitchFamily="34" charset="-122"/>
                <a:cs typeface="Cambria" pitchFamily="34" charset="-120"/>
              </a:rPr>
              <a:t>Accorder un prêt — les risques identifiés</a:t>
            </a:r>
            <a:endParaRPr lang="en-US" sz="2700" dirty="0"/>
          </a:p>
        </p:txBody>
      </p:sp>
      <p:sp>
        <p:nvSpPr>
          <p:cNvPr id="4" name="Shape 2"/>
          <p:cNvSpPr/>
          <p:nvPr/>
        </p:nvSpPr>
        <p:spPr>
          <a:xfrm>
            <a:off x="822960" y="1737360"/>
            <a:ext cx="5166360" cy="4297680"/>
          </a:xfrm>
          <a:prstGeom prst="roundRect">
            <a:avLst>
              <a:gd name="adj" fmla="val 2128"/>
            </a:avLst>
          </a:prstGeom>
          <a:solidFill>
            <a:srgbClr val="FFFFFF"/>
          </a:solidFill>
          <a:ln w="12700">
            <a:solidFill>
              <a:srgbClr val="DADCEC"/>
            </a:solidFill>
            <a:prstDash val="solid"/>
          </a:ln>
        </p:spPr>
      </p:sp>
      <p:sp>
        <p:nvSpPr>
          <p:cNvPr id="5" name="Shape 3"/>
          <p:cNvSpPr/>
          <p:nvPr/>
        </p:nvSpPr>
        <p:spPr>
          <a:xfrm>
            <a:off x="822960" y="1737360"/>
            <a:ext cx="5166360" cy="594360"/>
          </a:xfrm>
          <a:prstGeom prst="rect">
            <a:avLst/>
          </a:prstGeom>
          <a:solidFill>
            <a:srgbClr val="E5484D"/>
          </a:solidFill>
          <a:ln/>
        </p:spPr>
      </p:sp>
      <p:sp>
        <p:nvSpPr>
          <p:cNvPr id="6" name="Text 4"/>
          <p:cNvSpPr/>
          <p:nvPr/>
        </p:nvSpPr>
        <p:spPr>
          <a:xfrm>
            <a:off x="822960" y="1737360"/>
            <a:ext cx="5166360" cy="59436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Risques</a:t>
            </a:r>
            <a:endParaRPr lang="en-US" sz="1500" dirty="0"/>
          </a:p>
        </p:txBody>
      </p:sp>
      <p:sp>
        <p:nvSpPr>
          <p:cNvPr id="7" name="Text 5"/>
          <p:cNvSpPr/>
          <p:nvPr/>
        </p:nvSpPr>
        <p:spPr>
          <a:xfrm>
            <a:off x="1097280" y="2514600"/>
            <a:ext cx="274320" cy="548640"/>
          </a:xfrm>
          <a:prstGeom prst="rect">
            <a:avLst/>
          </a:prstGeom>
          <a:noFill/>
          <a:ln/>
        </p:spPr>
        <p:txBody>
          <a:bodyPr wrap="square" lIns="0" tIns="0" rIns="0" bIns="0" rtlCol="0" anchor="ctr"/>
          <a:lstStyle/>
          <a:p>
            <a:pPr marL="0" indent="0">
              <a:buNone/>
            </a:pPr>
            <a:r>
              <a:rPr lang="en-US" sz="1300" b="1" dirty="0">
                <a:solidFill>
                  <a:srgbClr val="E5484D"/>
                </a:solidFill>
                <a:latin typeface="Calibri" pitchFamily="34" charset="0"/>
                <a:ea typeface="Calibri" pitchFamily="34" charset="-122"/>
                <a:cs typeface="Calibri" pitchFamily="34" charset="-120"/>
              </a:rPr>
              <a:t>—</a:t>
            </a:r>
            <a:endParaRPr lang="en-US" sz="1300" dirty="0"/>
          </a:p>
        </p:txBody>
      </p:sp>
      <p:sp>
        <p:nvSpPr>
          <p:cNvPr id="8" name="Text 6"/>
          <p:cNvSpPr/>
          <p:nvPr/>
        </p:nvSpPr>
        <p:spPr>
          <a:xfrm>
            <a:off x="1417320" y="2514600"/>
            <a:ext cx="4297680" cy="68580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Reproduction de biais historiques (discrimination indirecte)</a:t>
            </a:r>
            <a:endParaRPr lang="en-US" sz="1600" dirty="0"/>
          </a:p>
        </p:txBody>
      </p:sp>
      <p:sp>
        <p:nvSpPr>
          <p:cNvPr id="9" name="Text 7"/>
          <p:cNvSpPr/>
          <p:nvPr/>
        </p:nvSpPr>
        <p:spPr>
          <a:xfrm>
            <a:off x="1097280" y="3337560"/>
            <a:ext cx="274320" cy="548640"/>
          </a:xfrm>
          <a:prstGeom prst="rect">
            <a:avLst/>
          </a:prstGeom>
          <a:noFill/>
          <a:ln/>
        </p:spPr>
        <p:txBody>
          <a:bodyPr wrap="square" lIns="0" tIns="0" rIns="0" bIns="0" rtlCol="0" anchor="ctr"/>
          <a:lstStyle/>
          <a:p>
            <a:pPr marL="0" indent="0">
              <a:buNone/>
            </a:pPr>
            <a:r>
              <a:rPr lang="en-US" sz="1300" b="1" dirty="0">
                <a:solidFill>
                  <a:srgbClr val="E5484D"/>
                </a:solidFill>
                <a:latin typeface="Calibri" pitchFamily="34" charset="0"/>
                <a:ea typeface="Calibri" pitchFamily="34" charset="-122"/>
                <a:cs typeface="Calibri" pitchFamily="34" charset="-120"/>
              </a:rPr>
              <a:t>—</a:t>
            </a:r>
            <a:endParaRPr lang="en-US" sz="1300" dirty="0"/>
          </a:p>
        </p:txBody>
      </p:sp>
      <p:sp>
        <p:nvSpPr>
          <p:cNvPr id="10" name="Text 8"/>
          <p:cNvSpPr/>
          <p:nvPr/>
        </p:nvSpPr>
        <p:spPr>
          <a:xfrm>
            <a:off x="1417320" y="3337560"/>
            <a:ext cx="4297680" cy="68580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Effet « boîte noire » : décision difficile à expliquer au client</a:t>
            </a:r>
            <a:endParaRPr lang="en-US" sz="1600" dirty="0"/>
          </a:p>
        </p:txBody>
      </p:sp>
      <p:sp>
        <p:nvSpPr>
          <p:cNvPr id="11" name="Text 9"/>
          <p:cNvSpPr/>
          <p:nvPr/>
        </p:nvSpPr>
        <p:spPr>
          <a:xfrm>
            <a:off x="1097280" y="4160520"/>
            <a:ext cx="274320" cy="548640"/>
          </a:xfrm>
          <a:prstGeom prst="rect">
            <a:avLst/>
          </a:prstGeom>
          <a:noFill/>
          <a:ln/>
        </p:spPr>
        <p:txBody>
          <a:bodyPr wrap="square" lIns="0" tIns="0" rIns="0" bIns="0" rtlCol="0" anchor="ctr"/>
          <a:lstStyle/>
          <a:p>
            <a:pPr marL="0" indent="0">
              <a:buNone/>
            </a:pPr>
            <a:r>
              <a:rPr lang="en-US" sz="1300" b="1" dirty="0">
                <a:solidFill>
                  <a:srgbClr val="E5484D"/>
                </a:solidFill>
                <a:latin typeface="Calibri" pitchFamily="34" charset="0"/>
                <a:ea typeface="Calibri" pitchFamily="34" charset="-122"/>
                <a:cs typeface="Calibri" pitchFamily="34" charset="-120"/>
              </a:rPr>
              <a:t>—</a:t>
            </a:r>
            <a:endParaRPr lang="en-US" sz="1300" dirty="0"/>
          </a:p>
        </p:txBody>
      </p:sp>
      <p:sp>
        <p:nvSpPr>
          <p:cNvPr id="12" name="Text 10"/>
          <p:cNvSpPr/>
          <p:nvPr/>
        </p:nvSpPr>
        <p:spPr>
          <a:xfrm>
            <a:off x="1417320" y="4160520"/>
            <a:ext cx="4297680" cy="68580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Usage de variables « proxy » corrélées à des critères protégés</a:t>
            </a:r>
            <a:endParaRPr lang="en-US" sz="1600" dirty="0"/>
          </a:p>
        </p:txBody>
      </p:sp>
      <p:sp>
        <p:nvSpPr>
          <p:cNvPr id="13" name="Text 11"/>
          <p:cNvSpPr/>
          <p:nvPr/>
        </p:nvSpPr>
        <p:spPr>
          <a:xfrm>
            <a:off x="1097280" y="4983480"/>
            <a:ext cx="274320" cy="548640"/>
          </a:xfrm>
          <a:prstGeom prst="rect">
            <a:avLst/>
          </a:prstGeom>
          <a:noFill/>
          <a:ln/>
        </p:spPr>
        <p:txBody>
          <a:bodyPr wrap="square" lIns="0" tIns="0" rIns="0" bIns="0" rtlCol="0" anchor="ctr"/>
          <a:lstStyle/>
          <a:p>
            <a:pPr marL="0" indent="0">
              <a:buNone/>
            </a:pPr>
            <a:r>
              <a:rPr lang="en-US" sz="1300" b="1" dirty="0">
                <a:solidFill>
                  <a:srgbClr val="E5484D"/>
                </a:solidFill>
                <a:latin typeface="Calibri" pitchFamily="34" charset="0"/>
                <a:ea typeface="Calibri" pitchFamily="34" charset="-122"/>
                <a:cs typeface="Calibri" pitchFamily="34" charset="-120"/>
              </a:rPr>
              <a:t>—</a:t>
            </a:r>
            <a:endParaRPr lang="en-US" sz="1300" dirty="0"/>
          </a:p>
        </p:txBody>
      </p:sp>
      <p:sp>
        <p:nvSpPr>
          <p:cNvPr id="14" name="Text 12"/>
          <p:cNvSpPr/>
          <p:nvPr/>
        </p:nvSpPr>
        <p:spPr>
          <a:xfrm>
            <a:off x="1417320" y="4983480"/>
            <a:ext cx="4297680" cy="68580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Concentration du risque si tous les acteurs utilisent des modèles similaires</a:t>
            </a:r>
            <a:endParaRPr lang="en-US" sz="1600" dirty="0"/>
          </a:p>
        </p:txBody>
      </p:sp>
      <p:sp>
        <p:nvSpPr>
          <p:cNvPr id="15" name="Shape 13"/>
          <p:cNvSpPr/>
          <p:nvPr/>
        </p:nvSpPr>
        <p:spPr>
          <a:xfrm>
            <a:off x="6172200" y="1737360"/>
            <a:ext cx="5166360" cy="4297680"/>
          </a:xfrm>
          <a:prstGeom prst="roundRect">
            <a:avLst>
              <a:gd name="adj" fmla="val 2128"/>
            </a:avLst>
          </a:prstGeom>
          <a:solidFill>
            <a:srgbClr val="FFFFFF"/>
          </a:solidFill>
          <a:ln w="12700">
            <a:solidFill>
              <a:srgbClr val="DADCEC"/>
            </a:solidFill>
            <a:prstDash val="solid"/>
          </a:ln>
        </p:spPr>
      </p:sp>
      <p:sp>
        <p:nvSpPr>
          <p:cNvPr id="16" name="Shape 14"/>
          <p:cNvSpPr/>
          <p:nvPr/>
        </p:nvSpPr>
        <p:spPr>
          <a:xfrm>
            <a:off x="6172200" y="1737360"/>
            <a:ext cx="5166360" cy="594360"/>
          </a:xfrm>
          <a:prstGeom prst="rect">
            <a:avLst/>
          </a:prstGeom>
          <a:solidFill>
            <a:srgbClr val="00D2B4"/>
          </a:solidFill>
          <a:ln/>
        </p:spPr>
      </p:sp>
      <p:sp>
        <p:nvSpPr>
          <p:cNvPr id="17" name="Text 15"/>
          <p:cNvSpPr/>
          <p:nvPr/>
        </p:nvSpPr>
        <p:spPr>
          <a:xfrm>
            <a:off x="6172200" y="1737360"/>
            <a:ext cx="5166360" cy="59436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Conditions de succès</a:t>
            </a:r>
            <a:endParaRPr lang="en-US" sz="1500" dirty="0"/>
          </a:p>
        </p:txBody>
      </p:sp>
      <p:sp>
        <p:nvSpPr>
          <p:cNvPr id="18" name="Text 16"/>
          <p:cNvSpPr/>
          <p:nvPr/>
        </p:nvSpPr>
        <p:spPr>
          <a:xfrm>
            <a:off x="6446520" y="2514600"/>
            <a:ext cx="274320" cy="548640"/>
          </a:xfrm>
          <a:prstGeom prst="rect">
            <a:avLst/>
          </a:prstGeom>
          <a:noFill/>
          <a:ln/>
        </p:spPr>
        <p:txBody>
          <a:bodyPr wrap="square" lIns="0" tIns="0" rIns="0" bIns="0" rtlCol="0" anchor="ctr"/>
          <a:lstStyle/>
          <a:p>
            <a:pPr marL="0" indent="0">
              <a:buNone/>
            </a:pPr>
            <a:r>
              <a:rPr lang="en-US" sz="1300" b="1" dirty="0">
                <a:solidFill>
                  <a:srgbClr val="00D2B4"/>
                </a:solidFill>
                <a:latin typeface="Calibri" pitchFamily="34" charset="0"/>
                <a:ea typeface="Calibri" pitchFamily="34" charset="-122"/>
                <a:cs typeface="Calibri" pitchFamily="34" charset="-120"/>
              </a:rPr>
              <a:t>—</a:t>
            </a:r>
            <a:endParaRPr lang="en-US" sz="1300" dirty="0"/>
          </a:p>
        </p:txBody>
      </p:sp>
      <p:sp>
        <p:nvSpPr>
          <p:cNvPr id="19" name="Text 17"/>
          <p:cNvSpPr/>
          <p:nvPr/>
        </p:nvSpPr>
        <p:spPr>
          <a:xfrm>
            <a:off x="6766560" y="2514600"/>
            <a:ext cx="4297680" cy="68580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Explicabilité du modèle (XAI) exigée par construction</a:t>
            </a:r>
            <a:endParaRPr lang="en-US" sz="1600" dirty="0"/>
          </a:p>
        </p:txBody>
      </p:sp>
      <p:sp>
        <p:nvSpPr>
          <p:cNvPr id="20" name="Text 18"/>
          <p:cNvSpPr/>
          <p:nvPr/>
        </p:nvSpPr>
        <p:spPr>
          <a:xfrm>
            <a:off x="6446520" y="3337560"/>
            <a:ext cx="274320" cy="548640"/>
          </a:xfrm>
          <a:prstGeom prst="rect">
            <a:avLst/>
          </a:prstGeom>
          <a:noFill/>
          <a:ln/>
        </p:spPr>
        <p:txBody>
          <a:bodyPr wrap="square" lIns="0" tIns="0" rIns="0" bIns="0" rtlCol="0" anchor="ctr"/>
          <a:lstStyle/>
          <a:p>
            <a:pPr marL="0" indent="0">
              <a:buNone/>
            </a:pPr>
            <a:r>
              <a:rPr lang="en-US" sz="1300" b="1" dirty="0">
                <a:solidFill>
                  <a:srgbClr val="00D2B4"/>
                </a:solidFill>
                <a:latin typeface="Calibri" pitchFamily="34" charset="0"/>
                <a:ea typeface="Calibri" pitchFamily="34" charset="-122"/>
                <a:cs typeface="Calibri" pitchFamily="34" charset="-120"/>
              </a:rPr>
              <a:t>—</a:t>
            </a:r>
            <a:endParaRPr lang="en-US" sz="1300" dirty="0"/>
          </a:p>
        </p:txBody>
      </p:sp>
      <p:sp>
        <p:nvSpPr>
          <p:cNvPr id="21" name="Text 19"/>
          <p:cNvSpPr/>
          <p:nvPr/>
        </p:nvSpPr>
        <p:spPr>
          <a:xfrm>
            <a:off x="6766560" y="3337560"/>
            <a:ext cx="4297680" cy="68580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Tests réguliers d'équité par sous-groupes (genre, origine)</a:t>
            </a:r>
            <a:endParaRPr lang="en-US" sz="1600" dirty="0"/>
          </a:p>
        </p:txBody>
      </p:sp>
      <p:sp>
        <p:nvSpPr>
          <p:cNvPr id="22" name="Text 20"/>
          <p:cNvSpPr/>
          <p:nvPr/>
        </p:nvSpPr>
        <p:spPr>
          <a:xfrm>
            <a:off x="6446520" y="4160520"/>
            <a:ext cx="274320" cy="548640"/>
          </a:xfrm>
          <a:prstGeom prst="rect">
            <a:avLst/>
          </a:prstGeom>
          <a:noFill/>
          <a:ln/>
        </p:spPr>
        <p:txBody>
          <a:bodyPr wrap="square" lIns="0" tIns="0" rIns="0" bIns="0" rtlCol="0" anchor="ctr"/>
          <a:lstStyle/>
          <a:p>
            <a:pPr marL="0" indent="0">
              <a:buNone/>
            </a:pPr>
            <a:r>
              <a:rPr lang="en-US" sz="1300" b="1" dirty="0">
                <a:solidFill>
                  <a:srgbClr val="00D2B4"/>
                </a:solidFill>
                <a:latin typeface="Calibri" pitchFamily="34" charset="0"/>
                <a:ea typeface="Calibri" pitchFamily="34" charset="-122"/>
                <a:cs typeface="Calibri" pitchFamily="34" charset="-120"/>
              </a:rPr>
              <a:t>—</a:t>
            </a:r>
            <a:endParaRPr lang="en-US" sz="1300" dirty="0"/>
          </a:p>
        </p:txBody>
      </p:sp>
      <p:sp>
        <p:nvSpPr>
          <p:cNvPr id="23" name="Text 21"/>
          <p:cNvSpPr/>
          <p:nvPr/>
        </p:nvSpPr>
        <p:spPr>
          <a:xfrm>
            <a:off x="6766560" y="4160520"/>
            <a:ext cx="4297680" cy="68580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Droit de recours humain systématique en cas de refus</a:t>
            </a:r>
            <a:endParaRPr lang="en-US" sz="1600" dirty="0"/>
          </a:p>
        </p:txBody>
      </p:sp>
      <p:sp>
        <p:nvSpPr>
          <p:cNvPr id="24" name="Text 22"/>
          <p:cNvSpPr/>
          <p:nvPr/>
        </p:nvSpPr>
        <p:spPr>
          <a:xfrm>
            <a:off x="6446520" y="4983480"/>
            <a:ext cx="274320" cy="548640"/>
          </a:xfrm>
          <a:prstGeom prst="rect">
            <a:avLst/>
          </a:prstGeom>
          <a:noFill/>
          <a:ln/>
        </p:spPr>
        <p:txBody>
          <a:bodyPr wrap="square" lIns="0" tIns="0" rIns="0" bIns="0" rtlCol="0" anchor="ctr"/>
          <a:lstStyle/>
          <a:p>
            <a:pPr marL="0" indent="0">
              <a:buNone/>
            </a:pPr>
            <a:r>
              <a:rPr lang="en-US" sz="1300" b="1" dirty="0">
                <a:solidFill>
                  <a:srgbClr val="00D2B4"/>
                </a:solidFill>
                <a:latin typeface="Calibri" pitchFamily="34" charset="0"/>
                <a:ea typeface="Calibri" pitchFamily="34" charset="-122"/>
                <a:cs typeface="Calibri" pitchFamily="34" charset="-120"/>
              </a:rPr>
              <a:t>—</a:t>
            </a:r>
            <a:endParaRPr lang="en-US" sz="1300" dirty="0"/>
          </a:p>
        </p:txBody>
      </p:sp>
      <p:sp>
        <p:nvSpPr>
          <p:cNvPr id="25" name="Text 23"/>
          <p:cNvSpPr/>
          <p:nvPr/>
        </p:nvSpPr>
        <p:spPr>
          <a:xfrm>
            <a:off x="6766560" y="5052993"/>
            <a:ext cx="4297680" cy="409614"/>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Supervision réglementaire continue</a:t>
            </a:r>
            <a:endParaRPr lang="en-US" sz="1600" dirty="0"/>
          </a:p>
        </p:txBody>
      </p:sp>
      <p:sp>
        <p:nvSpPr>
          <p:cNvPr id="26" name="Text 24"/>
          <p:cNvSpPr/>
          <p:nvPr/>
        </p:nvSpPr>
        <p:spPr>
          <a:xfrm>
            <a:off x="11365992" y="6400800"/>
            <a:ext cx="548640" cy="320040"/>
          </a:xfrm>
          <a:prstGeom prst="rect">
            <a:avLst/>
          </a:prstGeom>
          <a:noFill/>
          <a:ln/>
        </p:spPr>
        <p:txBody>
          <a:bodyPr wrap="square" rtlCol="0" anchor="ctr"/>
          <a:lstStyle/>
          <a:p>
            <a:pPr marL="0" indent="0" algn="r">
              <a:buNone/>
            </a:pPr>
            <a:r>
              <a:rPr lang="en-US" sz="1000" dirty="0">
                <a:solidFill>
                  <a:srgbClr val="A7AAC4"/>
                </a:solidFill>
                <a:latin typeface="Calibri" pitchFamily="34" charset="0"/>
                <a:ea typeface="Calibri" pitchFamily="34" charset="-122"/>
                <a:cs typeface="Calibri" pitchFamily="34" charset="-120"/>
              </a:rPr>
              <a:t>41</a:t>
            </a:r>
            <a:endParaRPr lang="en-US" sz="1000" dirty="0"/>
          </a:p>
        </p:txBody>
      </p:sp>
      <p:sp>
        <p:nvSpPr>
          <p:cNvPr id="27" name="ZoneTexte 26">
            <a:extLst>
              <a:ext uri="{FF2B5EF4-FFF2-40B4-BE49-F238E27FC236}">
                <a16:creationId xmlns:a16="http://schemas.microsoft.com/office/drawing/2014/main" id="{0B9352D6-4E0B-AC38-D13A-DAA5F9ECB9C8}"/>
              </a:ext>
            </a:extLst>
          </p:cNvPr>
          <p:cNvSpPr txBox="1"/>
          <p:nvPr/>
        </p:nvSpPr>
        <p:spPr>
          <a:xfrm>
            <a:off x="4084924" y="6386199"/>
            <a:ext cx="4326826" cy="369332"/>
          </a:xfrm>
          <a:prstGeom prst="rect">
            <a:avLst/>
          </a:prstGeom>
          <a:noFill/>
        </p:spPr>
        <p:txBody>
          <a:bodyPr wrap="none" rtlCol="0">
            <a:spAutoFit/>
            <a:scene3d>
              <a:camera prst="orthographicFront"/>
              <a:lightRig rig="soft" dir="t">
                <a:rot lat="0" lon="0" rev="15600000"/>
              </a:lightRig>
            </a:scene3d>
            <a:sp3d extrusionH="57150" prstMaterial="softEdge">
              <a:bevelT w="25400" h="38100"/>
            </a:sp3d>
          </a:bodyPr>
          <a:lstStyle/>
          <a:p>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I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am</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Helios</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Elite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Soldier</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of the Digital</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p:nvPr/>
        </p:nvSpPr>
        <p:spPr>
          <a:xfrm>
            <a:off x="822960" y="502920"/>
            <a:ext cx="5486400" cy="320040"/>
          </a:xfrm>
          <a:prstGeom prst="rect">
            <a:avLst/>
          </a:prstGeom>
          <a:noFill/>
          <a:ln/>
        </p:spPr>
        <p:txBody>
          <a:bodyPr wrap="square" lIns="0" tIns="0" rIns="0" bIns="0" rtlCol="0" anchor="ctr"/>
          <a:lstStyle/>
          <a:p>
            <a:pPr marL="0" indent="0">
              <a:buNone/>
            </a:pPr>
            <a:r>
              <a:rPr lang="en-US" sz="1200" b="1" kern="0" spc="200" dirty="0">
                <a:solidFill>
                  <a:srgbClr val="F5A623"/>
                </a:solidFill>
                <a:latin typeface="Calibri" pitchFamily="34" charset="0"/>
                <a:ea typeface="Calibri" pitchFamily="34" charset="-122"/>
                <a:cs typeface="Calibri" pitchFamily="34" charset="-120"/>
              </a:rPr>
              <a:t>RÉGULATION</a:t>
            </a:r>
            <a:endParaRPr lang="en-US" sz="1200" dirty="0"/>
          </a:p>
        </p:txBody>
      </p:sp>
      <p:sp>
        <p:nvSpPr>
          <p:cNvPr id="3" name="Text 1"/>
          <p:cNvSpPr/>
          <p:nvPr/>
        </p:nvSpPr>
        <p:spPr>
          <a:xfrm>
            <a:off x="822960" y="868680"/>
            <a:ext cx="10424160" cy="731520"/>
          </a:xfrm>
          <a:prstGeom prst="rect">
            <a:avLst/>
          </a:prstGeom>
          <a:noFill/>
          <a:ln/>
        </p:spPr>
        <p:txBody>
          <a:bodyPr wrap="square" lIns="0" tIns="0" rIns="0" bIns="0" rtlCol="0" anchor="ctr"/>
          <a:lstStyle/>
          <a:p>
            <a:pPr marL="0" indent="0">
              <a:buNone/>
            </a:pPr>
            <a:r>
              <a:rPr lang="en-US" sz="2700" b="1" dirty="0">
                <a:solidFill>
                  <a:srgbClr val="1B1E33"/>
                </a:solidFill>
                <a:latin typeface="Cambria" pitchFamily="34" charset="0"/>
                <a:ea typeface="Cambria" pitchFamily="34" charset="-122"/>
                <a:cs typeface="Cambria" pitchFamily="34" charset="-120"/>
              </a:rPr>
              <a:t>Vers l'explicabilité obligatoire</a:t>
            </a:r>
            <a:endParaRPr lang="en-US" sz="2700" dirty="0"/>
          </a:p>
        </p:txBody>
      </p:sp>
      <p:sp>
        <p:nvSpPr>
          <p:cNvPr id="4" name="Shape 2"/>
          <p:cNvSpPr/>
          <p:nvPr/>
        </p:nvSpPr>
        <p:spPr>
          <a:xfrm>
            <a:off x="822960" y="1911096"/>
            <a:ext cx="100584" cy="100584"/>
          </a:xfrm>
          <a:prstGeom prst="ellipse">
            <a:avLst/>
          </a:prstGeom>
          <a:solidFill>
            <a:srgbClr val="F5A623"/>
          </a:solidFill>
          <a:ln/>
        </p:spPr>
      </p:sp>
      <p:sp>
        <p:nvSpPr>
          <p:cNvPr id="5" name="Text 3"/>
          <p:cNvSpPr/>
          <p:nvPr/>
        </p:nvSpPr>
        <p:spPr>
          <a:xfrm>
            <a:off x="1097280" y="1828800"/>
            <a:ext cx="6217920" cy="64008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Dans de nombreuses juridictions, un refus de crédit doit être motivé de façon compréhensible pour le demandeur (droit à l'explication).</a:t>
            </a:r>
            <a:endParaRPr lang="en-US" sz="1600" dirty="0"/>
          </a:p>
        </p:txBody>
      </p:sp>
      <p:sp>
        <p:nvSpPr>
          <p:cNvPr id="6" name="Shape 4"/>
          <p:cNvSpPr/>
          <p:nvPr/>
        </p:nvSpPr>
        <p:spPr>
          <a:xfrm>
            <a:off x="822960" y="2688336"/>
            <a:ext cx="100584" cy="100584"/>
          </a:xfrm>
          <a:prstGeom prst="ellipse">
            <a:avLst/>
          </a:prstGeom>
          <a:solidFill>
            <a:srgbClr val="F5A623"/>
          </a:solidFill>
          <a:ln/>
        </p:spPr>
      </p:sp>
      <p:sp>
        <p:nvSpPr>
          <p:cNvPr id="7" name="Text 5"/>
          <p:cNvSpPr/>
          <p:nvPr/>
        </p:nvSpPr>
        <p:spPr>
          <a:xfrm>
            <a:off x="1097280" y="2606040"/>
            <a:ext cx="6217920" cy="64008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L'AI Act européen classe l'évaluation de la solvabilité et le scoring de crédit parmi les systèmes à haut risque, avec obligations de documentation et de supervision humaine.</a:t>
            </a:r>
            <a:endParaRPr lang="en-US" sz="1600" dirty="0"/>
          </a:p>
        </p:txBody>
      </p:sp>
      <p:sp>
        <p:nvSpPr>
          <p:cNvPr id="8" name="Shape 6"/>
          <p:cNvSpPr/>
          <p:nvPr/>
        </p:nvSpPr>
        <p:spPr>
          <a:xfrm>
            <a:off x="822960" y="3465576"/>
            <a:ext cx="100584" cy="100584"/>
          </a:xfrm>
          <a:prstGeom prst="ellipse">
            <a:avLst/>
          </a:prstGeom>
          <a:solidFill>
            <a:srgbClr val="F5A623"/>
          </a:solidFill>
          <a:ln/>
        </p:spPr>
      </p:sp>
      <p:sp>
        <p:nvSpPr>
          <p:cNvPr id="9" name="Text 7"/>
          <p:cNvSpPr/>
          <p:nvPr/>
        </p:nvSpPr>
        <p:spPr>
          <a:xfrm>
            <a:off x="1097280" y="3383280"/>
            <a:ext cx="6217920" cy="64008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Le principe d'explicabilité (« Explainable AI » / XAI) devient une exigence technique, pas seulement éthique : le modèle doit pouvoir justifier chaque décision individuelle.</a:t>
            </a:r>
            <a:endParaRPr lang="en-US" sz="1600" dirty="0"/>
          </a:p>
        </p:txBody>
      </p:sp>
      <p:sp>
        <p:nvSpPr>
          <p:cNvPr id="10" name="Shape 8"/>
          <p:cNvSpPr/>
          <p:nvPr/>
        </p:nvSpPr>
        <p:spPr>
          <a:xfrm>
            <a:off x="822960" y="4242816"/>
            <a:ext cx="100584" cy="100584"/>
          </a:xfrm>
          <a:prstGeom prst="ellipse">
            <a:avLst/>
          </a:prstGeom>
          <a:solidFill>
            <a:srgbClr val="F5A623"/>
          </a:solidFill>
          <a:ln/>
        </p:spPr>
      </p:sp>
      <p:sp>
        <p:nvSpPr>
          <p:cNvPr id="11" name="Text 9"/>
          <p:cNvSpPr/>
          <p:nvPr/>
        </p:nvSpPr>
        <p:spPr>
          <a:xfrm>
            <a:off x="1097280" y="4160520"/>
            <a:ext cx="6217920" cy="64008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Le crédit est, avec le recrutement, l'un des deux domaines où la régulation de l'IA est aujourd'hui la plus avancée.</a:t>
            </a:r>
            <a:endParaRPr lang="en-US" sz="1600" dirty="0"/>
          </a:p>
        </p:txBody>
      </p:sp>
      <p:sp>
        <p:nvSpPr>
          <p:cNvPr id="12" name="Shape 10"/>
          <p:cNvSpPr/>
          <p:nvPr/>
        </p:nvSpPr>
        <p:spPr>
          <a:xfrm>
            <a:off x="7772400" y="1828800"/>
            <a:ext cx="3566160" cy="4206240"/>
          </a:xfrm>
          <a:prstGeom prst="roundRect">
            <a:avLst>
              <a:gd name="adj" fmla="val 2564"/>
            </a:avLst>
          </a:prstGeom>
          <a:solidFill>
            <a:srgbClr val="0F1230"/>
          </a:solidFill>
          <a:ln/>
        </p:spPr>
      </p:sp>
      <p:sp>
        <p:nvSpPr>
          <p:cNvPr id="13" name="Text 11"/>
          <p:cNvSpPr/>
          <p:nvPr/>
        </p:nvSpPr>
        <p:spPr>
          <a:xfrm>
            <a:off x="8046720" y="2103120"/>
            <a:ext cx="3017520" cy="548640"/>
          </a:xfrm>
          <a:prstGeom prst="rect">
            <a:avLst/>
          </a:prstGeom>
          <a:noFill/>
          <a:ln/>
        </p:spPr>
        <p:txBody>
          <a:bodyPr wrap="square" lIns="0" tIns="0" rIns="0" bIns="0" rtlCol="0" anchor="ctr"/>
          <a:lstStyle/>
          <a:p>
            <a:pPr marL="0" indent="0">
              <a:buNone/>
            </a:pPr>
            <a:r>
              <a:rPr lang="en-US" sz="1400" b="1" dirty="0">
                <a:solidFill>
                  <a:srgbClr val="00D2B4"/>
                </a:solidFill>
                <a:latin typeface="Calibri" pitchFamily="34" charset="0"/>
                <a:ea typeface="Calibri" pitchFamily="34" charset="-122"/>
                <a:cs typeface="Calibri" pitchFamily="34" charset="-120"/>
              </a:rPr>
              <a:t>Repère clé</a:t>
            </a:r>
            <a:endParaRPr lang="en-US" sz="1400" dirty="0"/>
          </a:p>
        </p:txBody>
      </p:sp>
      <p:sp>
        <p:nvSpPr>
          <p:cNvPr id="14" name="Text 12"/>
          <p:cNvSpPr/>
          <p:nvPr/>
        </p:nvSpPr>
        <p:spPr>
          <a:xfrm>
            <a:off x="8046720" y="2651760"/>
            <a:ext cx="3017520" cy="3200400"/>
          </a:xfrm>
          <a:prstGeom prst="rect">
            <a:avLst/>
          </a:prstGeom>
          <a:noFill/>
          <a:ln/>
        </p:spPr>
        <p:txBody>
          <a:bodyPr wrap="square" lIns="0" tIns="0" rIns="0" bIns="0" rtlCol="0" anchor="ctr"/>
          <a:lstStyle/>
          <a:p>
            <a:pPr marL="0" indent="0" algn="just">
              <a:buNone/>
            </a:pPr>
            <a:r>
              <a:rPr lang="en-US" sz="1600" dirty="0">
                <a:solidFill>
                  <a:srgbClr val="E4E4F5"/>
                </a:solidFill>
                <a:latin typeface="Calibri" pitchFamily="34" charset="0"/>
                <a:ea typeface="Calibri" pitchFamily="34" charset="-122"/>
                <a:cs typeface="Calibri" pitchFamily="34" charset="-120"/>
              </a:rPr>
              <a:t>Évaluation de solvabilité = catégorie « haut risque » de l'AI Act européen (Annexe III), au même titre que le recrutement.</a:t>
            </a:r>
            <a:endParaRPr lang="en-US" sz="1600" dirty="0"/>
          </a:p>
        </p:txBody>
      </p:sp>
      <p:sp>
        <p:nvSpPr>
          <p:cNvPr id="15" name="Text 13"/>
          <p:cNvSpPr/>
          <p:nvPr/>
        </p:nvSpPr>
        <p:spPr>
          <a:xfrm>
            <a:off x="11365992" y="6400800"/>
            <a:ext cx="548640" cy="320040"/>
          </a:xfrm>
          <a:prstGeom prst="rect">
            <a:avLst/>
          </a:prstGeom>
          <a:noFill/>
          <a:ln/>
        </p:spPr>
        <p:txBody>
          <a:bodyPr wrap="square" rtlCol="0" anchor="ctr"/>
          <a:lstStyle/>
          <a:p>
            <a:pPr marL="0" indent="0" algn="r">
              <a:buNone/>
            </a:pPr>
            <a:r>
              <a:rPr lang="en-US" sz="1000" dirty="0">
                <a:solidFill>
                  <a:srgbClr val="A7AAC4"/>
                </a:solidFill>
                <a:latin typeface="Calibri" pitchFamily="34" charset="0"/>
                <a:ea typeface="Calibri" pitchFamily="34" charset="-122"/>
                <a:cs typeface="Calibri" pitchFamily="34" charset="-120"/>
              </a:rPr>
              <a:t>42</a:t>
            </a:r>
            <a:endParaRPr lang="en-US" sz="1000" dirty="0"/>
          </a:p>
        </p:txBody>
      </p:sp>
      <p:sp>
        <p:nvSpPr>
          <p:cNvPr id="16" name="ZoneTexte 15">
            <a:extLst>
              <a:ext uri="{FF2B5EF4-FFF2-40B4-BE49-F238E27FC236}">
                <a16:creationId xmlns:a16="http://schemas.microsoft.com/office/drawing/2014/main" id="{0B9352D6-4E0B-AC38-D13A-DAA5F9ECB9C8}"/>
              </a:ext>
            </a:extLst>
          </p:cNvPr>
          <p:cNvSpPr txBox="1"/>
          <p:nvPr/>
        </p:nvSpPr>
        <p:spPr>
          <a:xfrm>
            <a:off x="4084924" y="6386199"/>
            <a:ext cx="4326826" cy="369332"/>
          </a:xfrm>
          <a:prstGeom prst="rect">
            <a:avLst/>
          </a:prstGeom>
          <a:noFill/>
        </p:spPr>
        <p:txBody>
          <a:bodyPr wrap="none" rtlCol="0">
            <a:spAutoFit/>
            <a:scene3d>
              <a:camera prst="orthographicFront"/>
              <a:lightRig rig="soft" dir="t">
                <a:rot lat="0" lon="0" rev="15600000"/>
              </a:lightRig>
            </a:scene3d>
            <a:sp3d extrusionH="57150" prstMaterial="softEdge">
              <a:bevelT w="25400" h="38100"/>
            </a:sp3d>
          </a:bodyPr>
          <a:lstStyle/>
          <a:p>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I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am</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Helios</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Elite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Soldier</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of the Digital</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p:nvPr/>
        </p:nvSpPr>
        <p:spPr>
          <a:xfrm>
            <a:off x="822960" y="502920"/>
            <a:ext cx="5486400" cy="320040"/>
          </a:xfrm>
          <a:prstGeom prst="rect">
            <a:avLst/>
          </a:prstGeom>
          <a:noFill/>
          <a:ln/>
        </p:spPr>
        <p:txBody>
          <a:bodyPr wrap="square" lIns="0" tIns="0" rIns="0" bIns="0" rtlCol="0" anchor="ctr"/>
          <a:lstStyle/>
          <a:p>
            <a:pPr marL="0" indent="0">
              <a:buNone/>
            </a:pPr>
            <a:r>
              <a:rPr lang="en-US" sz="1200" b="1" kern="0" spc="200" dirty="0">
                <a:solidFill>
                  <a:srgbClr val="6C5CE7"/>
                </a:solidFill>
                <a:latin typeface="Calibri" pitchFamily="34" charset="0"/>
                <a:ea typeface="Calibri" pitchFamily="34" charset="-122"/>
                <a:cs typeface="Calibri" pitchFamily="34" charset="-120"/>
              </a:rPr>
              <a:t>SYNTHÈSE</a:t>
            </a:r>
            <a:endParaRPr lang="en-US" sz="1200" dirty="0"/>
          </a:p>
        </p:txBody>
      </p:sp>
      <p:sp>
        <p:nvSpPr>
          <p:cNvPr id="3" name="Text 1"/>
          <p:cNvSpPr/>
          <p:nvPr/>
        </p:nvSpPr>
        <p:spPr>
          <a:xfrm>
            <a:off x="822960" y="868680"/>
            <a:ext cx="10058400" cy="640080"/>
          </a:xfrm>
          <a:prstGeom prst="rect">
            <a:avLst/>
          </a:prstGeom>
          <a:noFill/>
          <a:ln/>
        </p:spPr>
        <p:txBody>
          <a:bodyPr wrap="square" lIns="0" tIns="0" rIns="0" bIns="0" rtlCol="0" anchor="ctr"/>
          <a:lstStyle/>
          <a:p>
            <a:pPr marL="0" indent="0">
              <a:buNone/>
            </a:pPr>
            <a:r>
              <a:rPr lang="en-US" sz="2700" b="1" dirty="0">
                <a:solidFill>
                  <a:srgbClr val="1B1E33"/>
                </a:solidFill>
                <a:latin typeface="Cambria" pitchFamily="34" charset="0"/>
                <a:ea typeface="Cambria" pitchFamily="34" charset="-122"/>
                <a:cs typeface="Cambria" pitchFamily="34" charset="-120"/>
              </a:rPr>
              <a:t>Les 4 décisions, face à face</a:t>
            </a:r>
            <a:endParaRPr lang="en-US" sz="2700" dirty="0"/>
          </a:p>
        </p:txBody>
      </p:sp>
      <p:sp>
        <p:nvSpPr>
          <p:cNvPr id="4" name="Shape 2"/>
          <p:cNvSpPr/>
          <p:nvPr/>
        </p:nvSpPr>
        <p:spPr>
          <a:xfrm>
            <a:off x="822960" y="1783080"/>
            <a:ext cx="2743200" cy="548640"/>
          </a:xfrm>
          <a:prstGeom prst="rect">
            <a:avLst/>
          </a:prstGeom>
          <a:solidFill>
            <a:srgbClr val="0F1230"/>
          </a:solidFill>
          <a:ln w="12700">
            <a:solidFill>
              <a:srgbClr val="FFFFFF"/>
            </a:solidFill>
            <a:prstDash val="solid"/>
          </a:ln>
        </p:spPr>
      </p:sp>
      <p:sp>
        <p:nvSpPr>
          <p:cNvPr id="5" name="Text 3"/>
          <p:cNvSpPr/>
          <p:nvPr/>
        </p:nvSpPr>
        <p:spPr>
          <a:xfrm>
            <a:off x="914400" y="1783080"/>
            <a:ext cx="2560320" cy="548640"/>
          </a:xfrm>
          <a:prstGeom prst="rect">
            <a:avLst/>
          </a:prstGeom>
          <a:noFill/>
          <a:ln/>
        </p:spPr>
        <p:txBody>
          <a:bodyPr wrap="square" lIns="0" tIns="0" rIns="0" bIns="0" rtlCol="0" anchor="ctr"/>
          <a:lstStyle/>
          <a:p>
            <a:pPr marL="0" indent="0">
              <a:buNone/>
            </a:pPr>
            <a:r>
              <a:rPr lang="en-US" b="1" dirty="0">
                <a:solidFill>
                  <a:srgbClr val="FFFFFF"/>
                </a:solidFill>
                <a:latin typeface="Calibri" pitchFamily="34" charset="0"/>
                <a:ea typeface="Calibri" pitchFamily="34" charset="-122"/>
                <a:cs typeface="Calibri" pitchFamily="34" charset="-120"/>
              </a:rPr>
              <a:t>Décision</a:t>
            </a:r>
            <a:endParaRPr lang="en-US" sz="1250" dirty="0"/>
          </a:p>
        </p:txBody>
      </p:sp>
      <p:sp>
        <p:nvSpPr>
          <p:cNvPr id="6" name="Shape 4"/>
          <p:cNvSpPr/>
          <p:nvPr/>
        </p:nvSpPr>
        <p:spPr>
          <a:xfrm>
            <a:off x="3566160" y="1783080"/>
            <a:ext cx="2011680" cy="548640"/>
          </a:xfrm>
          <a:prstGeom prst="rect">
            <a:avLst/>
          </a:prstGeom>
          <a:solidFill>
            <a:srgbClr val="0F1230"/>
          </a:solidFill>
          <a:ln w="12700">
            <a:solidFill>
              <a:srgbClr val="FFFFFF"/>
            </a:solidFill>
            <a:prstDash val="solid"/>
          </a:ln>
        </p:spPr>
      </p:sp>
      <p:sp>
        <p:nvSpPr>
          <p:cNvPr id="7" name="Text 5"/>
          <p:cNvSpPr/>
          <p:nvPr/>
        </p:nvSpPr>
        <p:spPr>
          <a:xfrm>
            <a:off x="3657600" y="1783080"/>
            <a:ext cx="1828800" cy="548640"/>
          </a:xfrm>
          <a:prstGeom prst="rect">
            <a:avLst/>
          </a:prstGeom>
          <a:noFill/>
          <a:ln/>
        </p:spPr>
        <p:txBody>
          <a:bodyPr wrap="square" lIns="0" tIns="0" rIns="0" bIns="0" rtlCol="0" anchor="ctr"/>
          <a:lstStyle/>
          <a:p>
            <a:pPr marL="0" indent="0">
              <a:buNone/>
            </a:pPr>
            <a:r>
              <a:rPr lang="en-US" b="1" dirty="0">
                <a:solidFill>
                  <a:srgbClr val="FFFFFF"/>
                </a:solidFill>
                <a:latin typeface="Calibri" pitchFamily="34" charset="0"/>
                <a:ea typeface="Calibri" pitchFamily="34" charset="-122"/>
                <a:cs typeface="Calibri" pitchFamily="34" charset="-120"/>
              </a:rPr>
              <a:t>Réversible ?</a:t>
            </a:r>
            <a:endParaRPr lang="en-US" dirty="0"/>
          </a:p>
        </p:txBody>
      </p:sp>
      <p:sp>
        <p:nvSpPr>
          <p:cNvPr id="8" name="Shape 6"/>
          <p:cNvSpPr/>
          <p:nvPr/>
        </p:nvSpPr>
        <p:spPr>
          <a:xfrm>
            <a:off x="5577840" y="1783080"/>
            <a:ext cx="3200400" cy="548640"/>
          </a:xfrm>
          <a:prstGeom prst="rect">
            <a:avLst/>
          </a:prstGeom>
          <a:solidFill>
            <a:srgbClr val="0F1230"/>
          </a:solidFill>
          <a:ln w="12700">
            <a:solidFill>
              <a:srgbClr val="FFFFFF"/>
            </a:solidFill>
            <a:prstDash val="solid"/>
          </a:ln>
        </p:spPr>
      </p:sp>
      <p:sp>
        <p:nvSpPr>
          <p:cNvPr id="9" name="Text 7"/>
          <p:cNvSpPr/>
          <p:nvPr/>
        </p:nvSpPr>
        <p:spPr>
          <a:xfrm>
            <a:off x="5669280" y="1783080"/>
            <a:ext cx="3017520" cy="548640"/>
          </a:xfrm>
          <a:prstGeom prst="rect">
            <a:avLst/>
          </a:prstGeom>
          <a:noFill/>
          <a:ln/>
        </p:spPr>
        <p:txBody>
          <a:bodyPr wrap="square" lIns="0" tIns="0" rIns="0" bIns="0" rtlCol="0" anchor="ctr"/>
          <a:lstStyle/>
          <a:p>
            <a:pPr marL="0" indent="0">
              <a:buNone/>
            </a:pPr>
            <a:r>
              <a:rPr lang="en-US" b="1" dirty="0">
                <a:solidFill>
                  <a:srgbClr val="FFFFFF"/>
                </a:solidFill>
                <a:latin typeface="Calibri" pitchFamily="34" charset="0"/>
                <a:ea typeface="Calibri" pitchFamily="34" charset="-122"/>
                <a:cs typeface="Calibri" pitchFamily="34" charset="-120"/>
              </a:rPr>
              <a:t>Risque principal</a:t>
            </a:r>
            <a:endParaRPr lang="en-US" dirty="0"/>
          </a:p>
        </p:txBody>
      </p:sp>
      <p:sp>
        <p:nvSpPr>
          <p:cNvPr id="10" name="Shape 8"/>
          <p:cNvSpPr/>
          <p:nvPr/>
        </p:nvSpPr>
        <p:spPr>
          <a:xfrm>
            <a:off x="8778240" y="1783080"/>
            <a:ext cx="2651760" cy="548640"/>
          </a:xfrm>
          <a:prstGeom prst="rect">
            <a:avLst/>
          </a:prstGeom>
          <a:solidFill>
            <a:srgbClr val="0F1230"/>
          </a:solidFill>
          <a:ln w="12700">
            <a:solidFill>
              <a:srgbClr val="FFFFFF"/>
            </a:solidFill>
            <a:prstDash val="solid"/>
          </a:ln>
        </p:spPr>
      </p:sp>
      <p:sp>
        <p:nvSpPr>
          <p:cNvPr id="11" name="Text 9"/>
          <p:cNvSpPr/>
          <p:nvPr/>
        </p:nvSpPr>
        <p:spPr>
          <a:xfrm>
            <a:off x="8869680" y="1783080"/>
            <a:ext cx="2468880" cy="548640"/>
          </a:xfrm>
          <a:prstGeom prst="rect">
            <a:avLst/>
          </a:prstGeom>
          <a:noFill/>
          <a:ln/>
        </p:spPr>
        <p:txBody>
          <a:bodyPr wrap="square" lIns="0" tIns="0" rIns="0" bIns="0" rtlCol="0" anchor="ctr"/>
          <a:lstStyle/>
          <a:p>
            <a:pPr marL="0" indent="0">
              <a:buNone/>
            </a:pPr>
            <a:r>
              <a:rPr lang="en-US" b="1" dirty="0">
                <a:solidFill>
                  <a:srgbClr val="FFFFFF"/>
                </a:solidFill>
                <a:latin typeface="Calibri" pitchFamily="34" charset="0"/>
                <a:ea typeface="Calibri" pitchFamily="34" charset="-122"/>
                <a:cs typeface="Calibri" pitchFamily="34" charset="-120"/>
              </a:rPr>
              <a:t>Niveau d'autonomie acceptable</a:t>
            </a:r>
            <a:endParaRPr lang="en-US" dirty="0"/>
          </a:p>
        </p:txBody>
      </p:sp>
      <p:sp>
        <p:nvSpPr>
          <p:cNvPr id="12" name="Shape 10"/>
          <p:cNvSpPr/>
          <p:nvPr/>
        </p:nvSpPr>
        <p:spPr>
          <a:xfrm>
            <a:off x="822960" y="2331720"/>
            <a:ext cx="2743200" cy="777240"/>
          </a:xfrm>
          <a:prstGeom prst="rect">
            <a:avLst/>
          </a:prstGeom>
          <a:solidFill>
            <a:srgbClr val="F4F4F9"/>
          </a:solidFill>
          <a:ln w="12700">
            <a:solidFill>
              <a:srgbClr val="DADCEC"/>
            </a:solidFill>
            <a:prstDash val="solid"/>
          </a:ln>
        </p:spPr>
      </p:sp>
      <p:sp>
        <p:nvSpPr>
          <p:cNvPr id="13" name="Text 11"/>
          <p:cNvSpPr/>
          <p:nvPr/>
        </p:nvSpPr>
        <p:spPr>
          <a:xfrm>
            <a:off x="914400" y="2331720"/>
            <a:ext cx="2560320" cy="777240"/>
          </a:xfrm>
          <a:prstGeom prst="rect">
            <a:avLst/>
          </a:prstGeom>
          <a:noFill/>
          <a:ln/>
        </p:spPr>
        <p:txBody>
          <a:bodyPr wrap="square" lIns="0" tIns="0" rIns="0" bIns="0" rtlCol="0" anchor="ctr"/>
          <a:lstStyle/>
          <a:p>
            <a:pPr marL="0" indent="0">
              <a:buNone/>
            </a:pPr>
            <a:r>
              <a:rPr lang="en-US" sz="1600" b="1" dirty="0">
                <a:solidFill>
                  <a:srgbClr val="1B1E33"/>
                </a:solidFill>
                <a:latin typeface="Calibri" pitchFamily="34" charset="0"/>
                <a:ea typeface="Calibri" pitchFamily="34" charset="-122"/>
                <a:cs typeface="Calibri" pitchFamily="34" charset="-120"/>
              </a:rPr>
              <a:t>Recruter</a:t>
            </a:r>
            <a:endParaRPr lang="en-US" sz="1200" dirty="0"/>
          </a:p>
        </p:txBody>
      </p:sp>
      <p:sp>
        <p:nvSpPr>
          <p:cNvPr id="14" name="Shape 12"/>
          <p:cNvSpPr/>
          <p:nvPr/>
        </p:nvSpPr>
        <p:spPr>
          <a:xfrm>
            <a:off x="3566160" y="2331720"/>
            <a:ext cx="2011680" cy="777240"/>
          </a:xfrm>
          <a:prstGeom prst="rect">
            <a:avLst/>
          </a:prstGeom>
          <a:solidFill>
            <a:srgbClr val="F4F4F9"/>
          </a:solidFill>
          <a:ln w="12700">
            <a:solidFill>
              <a:srgbClr val="DADCEC"/>
            </a:solidFill>
            <a:prstDash val="solid"/>
          </a:ln>
        </p:spPr>
      </p:sp>
      <p:sp>
        <p:nvSpPr>
          <p:cNvPr id="15" name="Text 13"/>
          <p:cNvSpPr/>
          <p:nvPr/>
        </p:nvSpPr>
        <p:spPr>
          <a:xfrm>
            <a:off x="3657600" y="2331720"/>
            <a:ext cx="1828800" cy="777240"/>
          </a:xfrm>
          <a:prstGeom prst="rect">
            <a:avLst/>
          </a:prstGeom>
          <a:noFill/>
          <a:ln/>
        </p:spPr>
        <p:txBody>
          <a:bodyPr wrap="square" lIns="0" tIns="0" rIns="0" bIns="0" rtlCol="0" anchor="ctr"/>
          <a:lstStyle/>
          <a:p>
            <a:pPr marL="0" indent="0">
              <a:buNone/>
            </a:pPr>
            <a:r>
              <a:rPr lang="en-US" sz="1600" dirty="0">
                <a:solidFill>
                  <a:srgbClr val="1B1E33"/>
                </a:solidFill>
                <a:latin typeface="Calibri" pitchFamily="34" charset="0"/>
                <a:ea typeface="Calibri" pitchFamily="34" charset="-122"/>
                <a:cs typeface="Calibri" pitchFamily="34" charset="-120"/>
              </a:rPr>
              <a:t>Partiellement</a:t>
            </a:r>
            <a:endParaRPr lang="en-US" sz="1200" dirty="0"/>
          </a:p>
        </p:txBody>
      </p:sp>
      <p:sp>
        <p:nvSpPr>
          <p:cNvPr id="16" name="Shape 14"/>
          <p:cNvSpPr/>
          <p:nvPr/>
        </p:nvSpPr>
        <p:spPr>
          <a:xfrm>
            <a:off x="5577840" y="2331720"/>
            <a:ext cx="3200400" cy="777240"/>
          </a:xfrm>
          <a:prstGeom prst="rect">
            <a:avLst/>
          </a:prstGeom>
          <a:solidFill>
            <a:srgbClr val="F4F4F9"/>
          </a:solidFill>
          <a:ln w="12700">
            <a:solidFill>
              <a:srgbClr val="DADCEC"/>
            </a:solidFill>
            <a:prstDash val="solid"/>
          </a:ln>
        </p:spPr>
      </p:sp>
      <p:sp>
        <p:nvSpPr>
          <p:cNvPr id="17" name="Text 15"/>
          <p:cNvSpPr/>
          <p:nvPr/>
        </p:nvSpPr>
        <p:spPr>
          <a:xfrm>
            <a:off x="5669280" y="2331720"/>
            <a:ext cx="3017520" cy="777240"/>
          </a:xfrm>
          <a:prstGeom prst="rect">
            <a:avLst/>
          </a:prstGeom>
          <a:noFill/>
          <a:ln/>
        </p:spPr>
        <p:txBody>
          <a:bodyPr wrap="square" lIns="0" tIns="0" rIns="0" bIns="0" rtlCol="0" anchor="ctr"/>
          <a:lstStyle/>
          <a:p>
            <a:pPr marL="0" indent="0">
              <a:buNone/>
            </a:pPr>
            <a:r>
              <a:rPr lang="en-US" sz="1600" dirty="0">
                <a:solidFill>
                  <a:srgbClr val="1B1E33"/>
                </a:solidFill>
                <a:latin typeface="Calibri" pitchFamily="34" charset="0"/>
                <a:ea typeface="Calibri" pitchFamily="34" charset="-122"/>
                <a:cs typeface="Calibri" pitchFamily="34" charset="-120"/>
              </a:rPr>
              <a:t>Biais discriminatoire</a:t>
            </a:r>
            <a:endParaRPr lang="en-US" sz="1600" dirty="0"/>
          </a:p>
        </p:txBody>
      </p:sp>
      <p:sp>
        <p:nvSpPr>
          <p:cNvPr id="18" name="Shape 16"/>
          <p:cNvSpPr/>
          <p:nvPr/>
        </p:nvSpPr>
        <p:spPr>
          <a:xfrm>
            <a:off x="8778240" y="2331720"/>
            <a:ext cx="2651760" cy="777240"/>
          </a:xfrm>
          <a:prstGeom prst="rect">
            <a:avLst/>
          </a:prstGeom>
          <a:solidFill>
            <a:srgbClr val="F4F4F9"/>
          </a:solidFill>
          <a:ln w="12700">
            <a:solidFill>
              <a:srgbClr val="DADCEC"/>
            </a:solidFill>
            <a:prstDash val="solid"/>
          </a:ln>
        </p:spPr>
      </p:sp>
      <p:sp>
        <p:nvSpPr>
          <p:cNvPr id="19" name="Text 17"/>
          <p:cNvSpPr/>
          <p:nvPr/>
        </p:nvSpPr>
        <p:spPr>
          <a:xfrm>
            <a:off x="8869680" y="2331720"/>
            <a:ext cx="2468880" cy="777240"/>
          </a:xfrm>
          <a:prstGeom prst="rect">
            <a:avLst/>
          </a:prstGeom>
          <a:noFill/>
          <a:ln/>
        </p:spPr>
        <p:txBody>
          <a:bodyPr wrap="square" lIns="0" tIns="0" rIns="0" bIns="0" rtlCol="0" anchor="ctr"/>
          <a:lstStyle/>
          <a:p>
            <a:pPr marL="0" indent="0">
              <a:buNone/>
            </a:pPr>
            <a:r>
              <a:rPr lang="en-US" sz="1600" dirty="0">
                <a:solidFill>
                  <a:srgbClr val="1B1E33"/>
                </a:solidFill>
                <a:latin typeface="Calibri" pitchFamily="34" charset="0"/>
                <a:ea typeface="Calibri" pitchFamily="34" charset="-122"/>
                <a:cs typeface="Calibri" pitchFamily="34" charset="-120"/>
              </a:rPr>
              <a:t>Supervisé</a:t>
            </a:r>
            <a:endParaRPr lang="en-US" sz="1200" dirty="0"/>
          </a:p>
        </p:txBody>
      </p:sp>
      <p:sp>
        <p:nvSpPr>
          <p:cNvPr id="20" name="Shape 18"/>
          <p:cNvSpPr/>
          <p:nvPr/>
        </p:nvSpPr>
        <p:spPr>
          <a:xfrm>
            <a:off x="822960" y="3108960"/>
            <a:ext cx="2743200" cy="777240"/>
          </a:xfrm>
          <a:prstGeom prst="rect">
            <a:avLst/>
          </a:prstGeom>
          <a:solidFill>
            <a:srgbClr val="FFFFFF"/>
          </a:solidFill>
          <a:ln w="12700">
            <a:solidFill>
              <a:srgbClr val="DADCEC"/>
            </a:solidFill>
            <a:prstDash val="solid"/>
          </a:ln>
        </p:spPr>
      </p:sp>
      <p:sp>
        <p:nvSpPr>
          <p:cNvPr id="21" name="Text 19"/>
          <p:cNvSpPr/>
          <p:nvPr/>
        </p:nvSpPr>
        <p:spPr>
          <a:xfrm>
            <a:off x="914400" y="3108960"/>
            <a:ext cx="2560320" cy="777240"/>
          </a:xfrm>
          <a:prstGeom prst="rect">
            <a:avLst/>
          </a:prstGeom>
          <a:noFill/>
          <a:ln/>
        </p:spPr>
        <p:txBody>
          <a:bodyPr wrap="square" lIns="0" tIns="0" rIns="0" bIns="0" rtlCol="0" anchor="ctr"/>
          <a:lstStyle/>
          <a:p>
            <a:pPr marL="0" indent="0">
              <a:buNone/>
            </a:pPr>
            <a:r>
              <a:rPr lang="en-US" sz="1600" b="1" dirty="0">
                <a:solidFill>
                  <a:srgbClr val="1B1E33"/>
                </a:solidFill>
                <a:latin typeface="Calibri" pitchFamily="34" charset="0"/>
                <a:ea typeface="Calibri" pitchFamily="34" charset="-122"/>
                <a:cs typeface="Calibri" pitchFamily="34" charset="-120"/>
              </a:rPr>
              <a:t>Licencier</a:t>
            </a:r>
            <a:endParaRPr lang="en-US" sz="1200" dirty="0"/>
          </a:p>
        </p:txBody>
      </p:sp>
      <p:sp>
        <p:nvSpPr>
          <p:cNvPr id="22" name="Shape 20"/>
          <p:cNvSpPr/>
          <p:nvPr/>
        </p:nvSpPr>
        <p:spPr>
          <a:xfrm>
            <a:off x="3566160" y="3108960"/>
            <a:ext cx="2011680" cy="777240"/>
          </a:xfrm>
          <a:prstGeom prst="rect">
            <a:avLst/>
          </a:prstGeom>
          <a:solidFill>
            <a:srgbClr val="FFFFFF"/>
          </a:solidFill>
          <a:ln w="12700">
            <a:solidFill>
              <a:srgbClr val="DADCEC"/>
            </a:solidFill>
            <a:prstDash val="solid"/>
          </a:ln>
        </p:spPr>
      </p:sp>
      <p:sp>
        <p:nvSpPr>
          <p:cNvPr id="23" name="Text 21"/>
          <p:cNvSpPr/>
          <p:nvPr/>
        </p:nvSpPr>
        <p:spPr>
          <a:xfrm>
            <a:off x="3657600" y="3108960"/>
            <a:ext cx="1828800" cy="777240"/>
          </a:xfrm>
          <a:prstGeom prst="rect">
            <a:avLst/>
          </a:prstGeom>
          <a:noFill/>
          <a:ln/>
        </p:spPr>
        <p:txBody>
          <a:bodyPr wrap="square" lIns="0" tIns="0" rIns="0" bIns="0" rtlCol="0" anchor="ctr"/>
          <a:lstStyle/>
          <a:p>
            <a:pPr marL="0" indent="0">
              <a:buNone/>
            </a:pPr>
            <a:r>
              <a:rPr lang="en-US" sz="1600" dirty="0">
                <a:solidFill>
                  <a:srgbClr val="1B1E33"/>
                </a:solidFill>
                <a:latin typeface="Calibri" pitchFamily="34" charset="0"/>
                <a:ea typeface="Calibri" pitchFamily="34" charset="-122"/>
                <a:cs typeface="Calibri" pitchFamily="34" charset="-120"/>
              </a:rPr>
              <a:t>Non</a:t>
            </a:r>
            <a:endParaRPr lang="en-US" sz="1200" dirty="0"/>
          </a:p>
        </p:txBody>
      </p:sp>
      <p:sp>
        <p:nvSpPr>
          <p:cNvPr id="24" name="Shape 22"/>
          <p:cNvSpPr/>
          <p:nvPr/>
        </p:nvSpPr>
        <p:spPr>
          <a:xfrm>
            <a:off x="5577840" y="3108960"/>
            <a:ext cx="3200400" cy="777240"/>
          </a:xfrm>
          <a:prstGeom prst="rect">
            <a:avLst/>
          </a:prstGeom>
          <a:solidFill>
            <a:srgbClr val="FFFFFF"/>
          </a:solidFill>
          <a:ln w="12700">
            <a:solidFill>
              <a:srgbClr val="DADCEC"/>
            </a:solidFill>
            <a:prstDash val="solid"/>
          </a:ln>
        </p:spPr>
      </p:sp>
      <p:sp>
        <p:nvSpPr>
          <p:cNvPr id="25" name="Text 23"/>
          <p:cNvSpPr/>
          <p:nvPr/>
        </p:nvSpPr>
        <p:spPr>
          <a:xfrm>
            <a:off x="5669280" y="3108960"/>
            <a:ext cx="3017520" cy="777240"/>
          </a:xfrm>
          <a:prstGeom prst="rect">
            <a:avLst/>
          </a:prstGeom>
          <a:noFill/>
          <a:ln/>
        </p:spPr>
        <p:txBody>
          <a:bodyPr wrap="square" lIns="0" tIns="0" rIns="0" bIns="0" rtlCol="0" anchor="ctr"/>
          <a:lstStyle/>
          <a:p>
            <a:pPr marL="0" indent="0">
              <a:buNone/>
            </a:pPr>
            <a:r>
              <a:rPr lang="en-US" sz="1600" dirty="0">
                <a:solidFill>
                  <a:srgbClr val="1B1E33"/>
                </a:solidFill>
                <a:latin typeface="Calibri" pitchFamily="34" charset="0"/>
                <a:ea typeface="Calibri" pitchFamily="34" charset="-122"/>
                <a:cs typeface="Calibri" pitchFamily="34" charset="-120"/>
              </a:rPr>
              <a:t>Perte de dignité, litige</a:t>
            </a:r>
            <a:endParaRPr lang="en-US" sz="1600" dirty="0"/>
          </a:p>
        </p:txBody>
      </p:sp>
      <p:sp>
        <p:nvSpPr>
          <p:cNvPr id="26" name="Shape 24"/>
          <p:cNvSpPr/>
          <p:nvPr/>
        </p:nvSpPr>
        <p:spPr>
          <a:xfrm>
            <a:off x="8778240" y="3108960"/>
            <a:ext cx="2651760" cy="777240"/>
          </a:xfrm>
          <a:prstGeom prst="rect">
            <a:avLst/>
          </a:prstGeom>
          <a:solidFill>
            <a:srgbClr val="FFFFFF"/>
          </a:solidFill>
          <a:ln w="12700">
            <a:solidFill>
              <a:srgbClr val="DADCEC"/>
            </a:solidFill>
            <a:prstDash val="solid"/>
          </a:ln>
        </p:spPr>
      </p:sp>
      <p:sp>
        <p:nvSpPr>
          <p:cNvPr id="27" name="Text 25"/>
          <p:cNvSpPr/>
          <p:nvPr/>
        </p:nvSpPr>
        <p:spPr>
          <a:xfrm>
            <a:off x="8869680" y="3108960"/>
            <a:ext cx="2468880" cy="777240"/>
          </a:xfrm>
          <a:prstGeom prst="rect">
            <a:avLst/>
          </a:prstGeom>
          <a:noFill/>
          <a:ln/>
        </p:spPr>
        <p:txBody>
          <a:bodyPr wrap="square" lIns="0" tIns="0" rIns="0" bIns="0" rtlCol="0" anchor="ctr"/>
          <a:lstStyle/>
          <a:p>
            <a:pPr marL="0" indent="0">
              <a:buNone/>
            </a:pPr>
            <a:r>
              <a:rPr lang="en-US" sz="1600" dirty="0">
                <a:solidFill>
                  <a:srgbClr val="1B1E33"/>
                </a:solidFill>
                <a:latin typeface="Calibri" pitchFamily="34" charset="0"/>
                <a:ea typeface="Calibri" pitchFamily="34" charset="-122"/>
                <a:cs typeface="Calibri" pitchFamily="34" charset="-120"/>
              </a:rPr>
              <a:t>Assisté / recommandé</a:t>
            </a:r>
            <a:endParaRPr lang="en-US" sz="1600" dirty="0"/>
          </a:p>
        </p:txBody>
      </p:sp>
      <p:sp>
        <p:nvSpPr>
          <p:cNvPr id="28" name="Shape 26"/>
          <p:cNvSpPr/>
          <p:nvPr/>
        </p:nvSpPr>
        <p:spPr>
          <a:xfrm>
            <a:off x="822960" y="3886200"/>
            <a:ext cx="2743200" cy="777240"/>
          </a:xfrm>
          <a:prstGeom prst="rect">
            <a:avLst/>
          </a:prstGeom>
          <a:solidFill>
            <a:srgbClr val="F4F4F9"/>
          </a:solidFill>
          <a:ln w="12700">
            <a:solidFill>
              <a:srgbClr val="DADCEC"/>
            </a:solidFill>
            <a:prstDash val="solid"/>
          </a:ln>
        </p:spPr>
      </p:sp>
      <p:sp>
        <p:nvSpPr>
          <p:cNvPr id="29" name="Text 27"/>
          <p:cNvSpPr/>
          <p:nvPr/>
        </p:nvSpPr>
        <p:spPr>
          <a:xfrm>
            <a:off x="914400" y="3886200"/>
            <a:ext cx="2560320" cy="777240"/>
          </a:xfrm>
          <a:prstGeom prst="rect">
            <a:avLst/>
          </a:prstGeom>
          <a:noFill/>
          <a:ln/>
        </p:spPr>
        <p:txBody>
          <a:bodyPr wrap="square" lIns="0" tIns="0" rIns="0" bIns="0" rtlCol="0" anchor="ctr"/>
          <a:lstStyle/>
          <a:p>
            <a:pPr marL="0" indent="0">
              <a:buNone/>
            </a:pPr>
            <a:r>
              <a:rPr lang="en-US" sz="1600" b="1" dirty="0">
                <a:solidFill>
                  <a:srgbClr val="1B1E33"/>
                </a:solidFill>
                <a:latin typeface="Calibri" pitchFamily="34" charset="0"/>
                <a:ea typeface="Calibri" pitchFamily="34" charset="-122"/>
                <a:cs typeface="Calibri" pitchFamily="34" charset="-120"/>
              </a:rPr>
              <a:t>Valider une dépense</a:t>
            </a:r>
            <a:endParaRPr lang="en-US" sz="1600" dirty="0"/>
          </a:p>
        </p:txBody>
      </p:sp>
      <p:sp>
        <p:nvSpPr>
          <p:cNvPr id="30" name="Shape 28"/>
          <p:cNvSpPr/>
          <p:nvPr/>
        </p:nvSpPr>
        <p:spPr>
          <a:xfrm>
            <a:off x="3566160" y="3886200"/>
            <a:ext cx="2011680" cy="777240"/>
          </a:xfrm>
          <a:prstGeom prst="rect">
            <a:avLst/>
          </a:prstGeom>
          <a:solidFill>
            <a:srgbClr val="F4F4F9"/>
          </a:solidFill>
          <a:ln w="12700">
            <a:solidFill>
              <a:srgbClr val="DADCEC"/>
            </a:solidFill>
            <a:prstDash val="solid"/>
          </a:ln>
        </p:spPr>
      </p:sp>
      <p:sp>
        <p:nvSpPr>
          <p:cNvPr id="31" name="Text 29"/>
          <p:cNvSpPr/>
          <p:nvPr/>
        </p:nvSpPr>
        <p:spPr>
          <a:xfrm>
            <a:off x="3657600" y="3886200"/>
            <a:ext cx="1828800" cy="777240"/>
          </a:xfrm>
          <a:prstGeom prst="rect">
            <a:avLst/>
          </a:prstGeom>
          <a:noFill/>
          <a:ln/>
        </p:spPr>
        <p:txBody>
          <a:bodyPr wrap="square" lIns="0" tIns="0" rIns="0" bIns="0" rtlCol="0" anchor="ctr"/>
          <a:lstStyle/>
          <a:p>
            <a:pPr marL="0" indent="0">
              <a:buNone/>
            </a:pPr>
            <a:r>
              <a:rPr lang="en-US" sz="1600" dirty="0">
                <a:solidFill>
                  <a:srgbClr val="1B1E33"/>
                </a:solidFill>
                <a:latin typeface="Calibri" pitchFamily="34" charset="0"/>
                <a:ea typeface="Calibri" pitchFamily="34" charset="-122"/>
                <a:cs typeface="Calibri" pitchFamily="34" charset="-120"/>
              </a:rPr>
              <a:t>Oui</a:t>
            </a:r>
            <a:endParaRPr lang="en-US" sz="1200" dirty="0"/>
          </a:p>
        </p:txBody>
      </p:sp>
      <p:sp>
        <p:nvSpPr>
          <p:cNvPr id="32" name="Shape 30"/>
          <p:cNvSpPr/>
          <p:nvPr/>
        </p:nvSpPr>
        <p:spPr>
          <a:xfrm>
            <a:off x="5577840" y="3886200"/>
            <a:ext cx="3200400" cy="777240"/>
          </a:xfrm>
          <a:prstGeom prst="rect">
            <a:avLst/>
          </a:prstGeom>
          <a:solidFill>
            <a:srgbClr val="F4F4F9"/>
          </a:solidFill>
          <a:ln w="12700">
            <a:solidFill>
              <a:srgbClr val="DADCEC"/>
            </a:solidFill>
            <a:prstDash val="solid"/>
          </a:ln>
        </p:spPr>
      </p:sp>
      <p:sp>
        <p:nvSpPr>
          <p:cNvPr id="33" name="Text 31"/>
          <p:cNvSpPr/>
          <p:nvPr/>
        </p:nvSpPr>
        <p:spPr>
          <a:xfrm>
            <a:off x="5669280" y="3886200"/>
            <a:ext cx="3017520" cy="777240"/>
          </a:xfrm>
          <a:prstGeom prst="rect">
            <a:avLst/>
          </a:prstGeom>
          <a:noFill/>
          <a:ln/>
        </p:spPr>
        <p:txBody>
          <a:bodyPr wrap="square" lIns="0" tIns="0" rIns="0" bIns="0" rtlCol="0" anchor="ctr"/>
          <a:lstStyle/>
          <a:p>
            <a:pPr marL="0" indent="0">
              <a:buNone/>
            </a:pPr>
            <a:r>
              <a:rPr lang="en-US" sz="1600" dirty="0">
                <a:solidFill>
                  <a:srgbClr val="1B1E33"/>
                </a:solidFill>
                <a:latin typeface="Calibri" pitchFamily="34" charset="0"/>
                <a:ea typeface="Calibri" pitchFamily="34" charset="-122"/>
                <a:cs typeface="Calibri" pitchFamily="34" charset="-120"/>
              </a:rPr>
              <a:t>Fraude non détectée</a:t>
            </a:r>
            <a:endParaRPr lang="en-US" sz="1600" dirty="0"/>
          </a:p>
        </p:txBody>
      </p:sp>
      <p:sp>
        <p:nvSpPr>
          <p:cNvPr id="34" name="Shape 32"/>
          <p:cNvSpPr/>
          <p:nvPr/>
        </p:nvSpPr>
        <p:spPr>
          <a:xfrm>
            <a:off x="8778240" y="3886200"/>
            <a:ext cx="2651760" cy="777240"/>
          </a:xfrm>
          <a:prstGeom prst="rect">
            <a:avLst/>
          </a:prstGeom>
          <a:solidFill>
            <a:srgbClr val="F4F4F9"/>
          </a:solidFill>
          <a:ln w="12700">
            <a:solidFill>
              <a:srgbClr val="DADCEC"/>
            </a:solidFill>
            <a:prstDash val="solid"/>
          </a:ln>
        </p:spPr>
      </p:sp>
      <p:sp>
        <p:nvSpPr>
          <p:cNvPr id="35" name="Text 33"/>
          <p:cNvSpPr/>
          <p:nvPr/>
        </p:nvSpPr>
        <p:spPr>
          <a:xfrm>
            <a:off x="8869680" y="3886200"/>
            <a:ext cx="2468880" cy="777240"/>
          </a:xfrm>
          <a:prstGeom prst="rect">
            <a:avLst/>
          </a:prstGeom>
          <a:noFill/>
          <a:ln/>
        </p:spPr>
        <p:txBody>
          <a:bodyPr wrap="square" lIns="0" tIns="0" rIns="0" bIns="0" rtlCol="0" anchor="ctr"/>
          <a:lstStyle/>
          <a:p>
            <a:pPr marL="0" indent="0">
              <a:buNone/>
            </a:pPr>
            <a:r>
              <a:rPr lang="en-US" sz="1600" dirty="0">
                <a:solidFill>
                  <a:srgbClr val="1B1E33"/>
                </a:solidFill>
                <a:latin typeface="Calibri" pitchFamily="34" charset="0"/>
                <a:ea typeface="Calibri" pitchFamily="34" charset="-122"/>
                <a:cs typeface="Calibri" pitchFamily="34" charset="-120"/>
              </a:rPr>
              <a:t>Autonome sous seuil</a:t>
            </a:r>
            <a:endParaRPr lang="en-US" sz="1600" dirty="0"/>
          </a:p>
        </p:txBody>
      </p:sp>
      <p:sp>
        <p:nvSpPr>
          <p:cNvPr id="36" name="Shape 34"/>
          <p:cNvSpPr/>
          <p:nvPr/>
        </p:nvSpPr>
        <p:spPr>
          <a:xfrm>
            <a:off x="822960" y="4663440"/>
            <a:ext cx="2743200" cy="777240"/>
          </a:xfrm>
          <a:prstGeom prst="rect">
            <a:avLst/>
          </a:prstGeom>
          <a:solidFill>
            <a:srgbClr val="FFFFFF"/>
          </a:solidFill>
          <a:ln w="12700">
            <a:solidFill>
              <a:srgbClr val="DADCEC"/>
            </a:solidFill>
            <a:prstDash val="solid"/>
          </a:ln>
        </p:spPr>
      </p:sp>
      <p:sp>
        <p:nvSpPr>
          <p:cNvPr id="37" name="Text 35"/>
          <p:cNvSpPr/>
          <p:nvPr/>
        </p:nvSpPr>
        <p:spPr>
          <a:xfrm>
            <a:off x="914400" y="4663440"/>
            <a:ext cx="2560320" cy="777240"/>
          </a:xfrm>
          <a:prstGeom prst="rect">
            <a:avLst/>
          </a:prstGeom>
          <a:noFill/>
          <a:ln/>
        </p:spPr>
        <p:txBody>
          <a:bodyPr wrap="square" lIns="0" tIns="0" rIns="0" bIns="0" rtlCol="0" anchor="ctr"/>
          <a:lstStyle/>
          <a:p>
            <a:pPr marL="0" indent="0">
              <a:buNone/>
            </a:pPr>
            <a:r>
              <a:rPr lang="en-US" sz="1600" b="1" dirty="0">
                <a:solidFill>
                  <a:srgbClr val="1B1E33"/>
                </a:solidFill>
                <a:latin typeface="Calibri" pitchFamily="34" charset="0"/>
                <a:ea typeface="Calibri" pitchFamily="34" charset="-122"/>
                <a:cs typeface="Calibri" pitchFamily="34" charset="-120"/>
              </a:rPr>
              <a:t>Accorder un prêt</a:t>
            </a:r>
            <a:endParaRPr lang="en-US" sz="1600" dirty="0"/>
          </a:p>
        </p:txBody>
      </p:sp>
      <p:sp>
        <p:nvSpPr>
          <p:cNvPr id="38" name="Shape 36"/>
          <p:cNvSpPr/>
          <p:nvPr/>
        </p:nvSpPr>
        <p:spPr>
          <a:xfrm>
            <a:off x="3566160" y="4663440"/>
            <a:ext cx="2011680" cy="777240"/>
          </a:xfrm>
          <a:prstGeom prst="rect">
            <a:avLst/>
          </a:prstGeom>
          <a:solidFill>
            <a:srgbClr val="FFFFFF"/>
          </a:solidFill>
          <a:ln w="12700">
            <a:solidFill>
              <a:srgbClr val="DADCEC"/>
            </a:solidFill>
            <a:prstDash val="solid"/>
          </a:ln>
        </p:spPr>
      </p:sp>
      <p:sp>
        <p:nvSpPr>
          <p:cNvPr id="39" name="Text 37"/>
          <p:cNvSpPr/>
          <p:nvPr/>
        </p:nvSpPr>
        <p:spPr>
          <a:xfrm>
            <a:off x="3657600" y="4663440"/>
            <a:ext cx="1828800" cy="777240"/>
          </a:xfrm>
          <a:prstGeom prst="rect">
            <a:avLst/>
          </a:prstGeom>
          <a:noFill/>
          <a:ln/>
        </p:spPr>
        <p:txBody>
          <a:bodyPr wrap="square" lIns="0" tIns="0" rIns="0" bIns="0" rtlCol="0" anchor="ctr"/>
          <a:lstStyle/>
          <a:p>
            <a:pPr marL="0" indent="0">
              <a:buNone/>
            </a:pPr>
            <a:r>
              <a:rPr lang="en-US" sz="1600" dirty="0">
                <a:solidFill>
                  <a:srgbClr val="1B1E33"/>
                </a:solidFill>
                <a:latin typeface="Calibri" pitchFamily="34" charset="0"/>
                <a:ea typeface="Calibri" pitchFamily="34" charset="-122"/>
                <a:cs typeface="Calibri" pitchFamily="34" charset="-120"/>
              </a:rPr>
              <a:t>Partiellement</a:t>
            </a:r>
            <a:endParaRPr lang="en-US" sz="1200" dirty="0"/>
          </a:p>
        </p:txBody>
      </p:sp>
      <p:sp>
        <p:nvSpPr>
          <p:cNvPr id="40" name="Shape 38"/>
          <p:cNvSpPr/>
          <p:nvPr/>
        </p:nvSpPr>
        <p:spPr>
          <a:xfrm>
            <a:off x="5577840" y="4663440"/>
            <a:ext cx="3200400" cy="777240"/>
          </a:xfrm>
          <a:prstGeom prst="rect">
            <a:avLst/>
          </a:prstGeom>
          <a:solidFill>
            <a:srgbClr val="FFFFFF"/>
          </a:solidFill>
          <a:ln w="12700">
            <a:solidFill>
              <a:srgbClr val="DADCEC"/>
            </a:solidFill>
            <a:prstDash val="solid"/>
          </a:ln>
        </p:spPr>
      </p:sp>
      <p:sp>
        <p:nvSpPr>
          <p:cNvPr id="41" name="Text 39"/>
          <p:cNvSpPr/>
          <p:nvPr/>
        </p:nvSpPr>
        <p:spPr>
          <a:xfrm>
            <a:off x="5669280" y="4663440"/>
            <a:ext cx="3017520" cy="777240"/>
          </a:xfrm>
          <a:prstGeom prst="rect">
            <a:avLst/>
          </a:prstGeom>
          <a:noFill/>
          <a:ln/>
        </p:spPr>
        <p:txBody>
          <a:bodyPr wrap="square" lIns="0" tIns="0" rIns="0" bIns="0" rtlCol="0" anchor="ctr"/>
          <a:lstStyle/>
          <a:p>
            <a:pPr marL="0" indent="0">
              <a:buNone/>
            </a:pPr>
            <a:r>
              <a:rPr lang="en-US" sz="1600" dirty="0">
                <a:solidFill>
                  <a:srgbClr val="1B1E33"/>
                </a:solidFill>
                <a:latin typeface="Calibri" pitchFamily="34" charset="0"/>
                <a:ea typeface="Calibri" pitchFamily="34" charset="-122"/>
                <a:cs typeface="Calibri" pitchFamily="34" charset="-120"/>
              </a:rPr>
              <a:t>Boîte noire, exclusion</a:t>
            </a:r>
            <a:endParaRPr lang="en-US" sz="1600" dirty="0"/>
          </a:p>
        </p:txBody>
      </p:sp>
      <p:sp>
        <p:nvSpPr>
          <p:cNvPr id="42" name="Shape 40"/>
          <p:cNvSpPr/>
          <p:nvPr/>
        </p:nvSpPr>
        <p:spPr>
          <a:xfrm>
            <a:off x="8778240" y="4663440"/>
            <a:ext cx="2651760" cy="777240"/>
          </a:xfrm>
          <a:prstGeom prst="rect">
            <a:avLst/>
          </a:prstGeom>
          <a:solidFill>
            <a:srgbClr val="FFFFFF"/>
          </a:solidFill>
          <a:ln w="12700">
            <a:solidFill>
              <a:srgbClr val="DADCEC"/>
            </a:solidFill>
            <a:prstDash val="solid"/>
          </a:ln>
        </p:spPr>
      </p:sp>
      <p:sp>
        <p:nvSpPr>
          <p:cNvPr id="43" name="Text 41"/>
          <p:cNvSpPr/>
          <p:nvPr/>
        </p:nvSpPr>
        <p:spPr>
          <a:xfrm>
            <a:off x="8869680" y="4663440"/>
            <a:ext cx="2468880" cy="777240"/>
          </a:xfrm>
          <a:prstGeom prst="rect">
            <a:avLst/>
          </a:prstGeom>
          <a:noFill/>
          <a:ln/>
        </p:spPr>
        <p:txBody>
          <a:bodyPr wrap="square" lIns="0" tIns="0" rIns="0" bIns="0" rtlCol="0" anchor="ctr"/>
          <a:lstStyle/>
          <a:p>
            <a:pPr marL="0" indent="0">
              <a:buNone/>
            </a:pPr>
            <a:r>
              <a:rPr lang="en-US" sz="1600" dirty="0">
                <a:solidFill>
                  <a:srgbClr val="1B1E33"/>
                </a:solidFill>
                <a:latin typeface="Calibri" pitchFamily="34" charset="0"/>
                <a:ea typeface="Calibri" pitchFamily="34" charset="-122"/>
                <a:cs typeface="Calibri" pitchFamily="34" charset="-120"/>
              </a:rPr>
              <a:t>Supervisé + explicable</a:t>
            </a:r>
            <a:endParaRPr lang="en-US" sz="1600" dirty="0"/>
          </a:p>
        </p:txBody>
      </p:sp>
      <p:sp>
        <p:nvSpPr>
          <p:cNvPr id="44" name="Text 42"/>
          <p:cNvSpPr/>
          <p:nvPr/>
        </p:nvSpPr>
        <p:spPr>
          <a:xfrm>
            <a:off x="11365992" y="6400800"/>
            <a:ext cx="548640" cy="320040"/>
          </a:xfrm>
          <a:prstGeom prst="rect">
            <a:avLst/>
          </a:prstGeom>
          <a:noFill/>
          <a:ln/>
        </p:spPr>
        <p:txBody>
          <a:bodyPr wrap="square" rtlCol="0" anchor="ctr"/>
          <a:lstStyle/>
          <a:p>
            <a:pPr marL="0" indent="0" algn="r">
              <a:buNone/>
            </a:pPr>
            <a:r>
              <a:rPr lang="en-US" sz="1000" dirty="0">
                <a:solidFill>
                  <a:srgbClr val="A7AAC4"/>
                </a:solidFill>
                <a:latin typeface="Calibri" pitchFamily="34" charset="0"/>
                <a:ea typeface="Calibri" pitchFamily="34" charset="-122"/>
                <a:cs typeface="Calibri" pitchFamily="34" charset="-120"/>
              </a:rPr>
              <a:t>43</a:t>
            </a:r>
            <a:endParaRPr lang="en-US" sz="1000" dirty="0"/>
          </a:p>
        </p:txBody>
      </p:sp>
      <p:sp>
        <p:nvSpPr>
          <p:cNvPr id="45" name="ZoneTexte 44">
            <a:extLst>
              <a:ext uri="{FF2B5EF4-FFF2-40B4-BE49-F238E27FC236}">
                <a16:creationId xmlns:a16="http://schemas.microsoft.com/office/drawing/2014/main" id="{0B9352D6-4E0B-AC38-D13A-DAA5F9ECB9C8}"/>
              </a:ext>
            </a:extLst>
          </p:cNvPr>
          <p:cNvSpPr txBox="1"/>
          <p:nvPr/>
        </p:nvSpPr>
        <p:spPr>
          <a:xfrm>
            <a:off x="4084924" y="6386199"/>
            <a:ext cx="4326826" cy="369332"/>
          </a:xfrm>
          <a:prstGeom prst="rect">
            <a:avLst/>
          </a:prstGeom>
          <a:noFill/>
        </p:spPr>
        <p:txBody>
          <a:bodyPr wrap="none" rtlCol="0">
            <a:spAutoFit/>
            <a:scene3d>
              <a:camera prst="orthographicFront"/>
              <a:lightRig rig="soft" dir="t">
                <a:rot lat="0" lon="0" rev="15600000"/>
              </a:lightRig>
            </a:scene3d>
            <a:sp3d extrusionH="57150" prstMaterial="softEdge">
              <a:bevelT w="25400" h="38100"/>
            </a:sp3d>
          </a:bodyPr>
          <a:lstStyle/>
          <a:p>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I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am</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Helios</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Elite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Soldier</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of the Digital</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p:nvPr/>
        </p:nvSpPr>
        <p:spPr>
          <a:xfrm>
            <a:off x="822960" y="502920"/>
            <a:ext cx="5486400" cy="320040"/>
          </a:xfrm>
          <a:prstGeom prst="rect">
            <a:avLst/>
          </a:prstGeom>
          <a:noFill/>
          <a:ln/>
        </p:spPr>
        <p:txBody>
          <a:bodyPr wrap="square" lIns="0" tIns="0" rIns="0" bIns="0" rtlCol="0" anchor="ctr"/>
          <a:lstStyle/>
          <a:p>
            <a:pPr marL="0" indent="0">
              <a:buNone/>
            </a:pPr>
            <a:r>
              <a:rPr lang="en-US" sz="1200" b="1" kern="0" spc="200" dirty="0">
                <a:solidFill>
                  <a:srgbClr val="E5484D"/>
                </a:solidFill>
                <a:latin typeface="Calibri" pitchFamily="34" charset="0"/>
                <a:ea typeface="Calibri" pitchFamily="34" charset="-122"/>
                <a:cs typeface="Calibri" pitchFamily="34" charset="-120"/>
              </a:rPr>
              <a:t>LE NŒUD DU PROBLÈME</a:t>
            </a:r>
            <a:endParaRPr lang="en-US" sz="1200" dirty="0"/>
          </a:p>
        </p:txBody>
      </p:sp>
      <p:sp>
        <p:nvSpPr>
          <p:cNvPr id="3" name="Text 1"/>
          <p:cNvSpPr/>
          <p:nvPr/>
        </p:nvSpPr>
        <p:spPr>
          <a:xfrm>
            <a:off x="822960" y="868680"/>
            <a:ext cx="10424160" cy="731520"/>
          </a:xfrm>
          <a:prstGeom prst="rect">
            <a:avLst/>
          </a:prstGeom>
          <a:noFill/>
          <a:ln/>
        </p:spPr>
        <p:txBody>
          <a:bodyPr wrap="square" lIns="0" tIns="0" rIns="0" bIns="0" rtlCol="0" anchor="ctr"/>
          <a:lstStyle/>
          <a:p>
            <a:pPr marL="0" indent="0">
              <a:buNone/>
            </a:pPr>
            <a:r>
              <a:rPr lang="en-US" sz="2700" b="1" dirty="0">
                <a:solidFill>
                  <a:srgbClr val="1B1E33"/>
                </a:solidFill>
                <a:latin typeface="Cambria" pitchFamily="34" charset="0"/>
                <a:ea typeface="Cambria" pitchFamily="34" charset="-122"/>
                <a:cs typeface="Cambria" pitchFamily="34" charset="-120"/>
              </a:rPr>
              <a:t>Qui est responsable en cas d'erreur ?</a:t>
            </a:r>
            <a:endParaRPr lang="en-US" sz="2700" dirty="0"/>
          </a:p>
        </p:txBody>
      </p:sp>
      <p:sp>
        <p:nvSpPr>
          <p:cNvPr id="4" name="Shape 2"/>
          <p:cNvSpPr/>
          <p:nvPr/>
        </p:nvSpPr>
        <p:spPr>
          <a:xfrm>
            <a:off x="822960" y="1911096"/>
            <a:ext cx="100584" cy="100584"/>
          </a:xfrm>
          <a:prstGeom prst="ellipse">
            <a:avLst/>
          </a:prstGeom>
          <a:solidFill>
            <a:srgbClr val="E5484D"/>
          </a:solidFill>
          <a:ln/>
        </p:spPr>
      </p:sp>
      <p:sp>
        <p:nvSpPr>
          <p:cNvPr id="5" name="Text 3"/>
          <p:cNvSpPr/>
          <p:nvPr/>
        </p:nvSpPr>
        <p:spPr>
          <a:xfrm>
            <a:off x="1097280" y="1828800"/>
            <a:ext cx="6217920" cy="64008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Quand une IA recrute mal, licencie à tort, valide une fraude ou refuse un </a:t>
            </a:r>
            <a:r>
              <a:rPr lang="en-US" sz="1600" dirty="0" err="1">
                <a:solidFill>
                  <a:srgbClr val="1B1E33"/>
                </a:solidFill>
                <a:latin typeface="Calibri" pitchFamily="34" charset="0"/>
                <a:ea typeface="Calibri" pitchFamily="34" charset="-122"/>
                <a:cs typeface="Calibri" pitchFamily="34" charset="-120"/>
              </a:rPr>
              <a:t>crédit</a:t>
            </a:r>
            <a:r>
              <a:rPr lang="en-US" sz="1600" dirty="0">
                <a:solidFill>
                  <a:srgbClr val="1B1E33"/>
                </a:solidFill>
                <a:latin typeface="Calibri" pitchFamily="34" charset="0"/>
                <a:ea typeface="Calibri" pitchFamily="34" charset="-122"/>
                <a:cs typeface="Calibri" pitchFamily="34" charset="-120"/>
              </a:rPr>
              <a:t> </a:t>
            </a:r>
            <a:r>
              <a:rPr lang="en-US" sz="1600" dirty="0" err="1" smtClean="0">
                <a:solidFill>
                  <a:srgbClr val="1B1E33"/>
                </a:solidFill>
                <a:latin typeface="Calibri" pitchFamily="34" charset="0"/>
                <a:ea typeface="Calibri" pitchFamily="34" charset="-122"/>
                <a:cs typeface="Calibri" pitchFamily="34" charset="-120"/>
              </a:rPr>
              <a:t>injustement</a:t>
            </a:r>
            <a:r>
              <a:rPr lang="en-US" sz="1600" dirty="0" smtClean="0">
                <a:solidFill>
                  <a:srgbClr val="1B1E33"/>
                </a:solidFill>
                <a:latin typeface="Calibri" pitchFamily="34" charset="0"/>
                <a:ea typeface="Calibri" pitchFamily="34" charset="-122"/>
                <a:cs typeface="Calibri" pitchFamily="34" charset="-120"/>
              </a:rPr>
              <a:t> </a:t>
            </a:r>
            <a:r>
              <a:rPr lang="en-US" sz="1600" dirty="0">
                <a:solidFill>
                  <a:srgbClr val="1B1E33"/>
                </a:solidFill>
                <a:latin typeface="Calibri" pitchFamily="34" charset="0"/>
                <a:ea typeface="Calibri" pitchFamily="34" charset="-122"/>
                <a:cs typeface="Calibri" pitchFamily="34" charset="-120"/>
              </a:rPr>
              <a:t>qui répond de l'erreur ?</a:t>
            </a:r>
            <a:endParaRPr lang="en-US" sz="1600" dirty="0"/>
          </a:p>
        </p:txBody>
      </p:sp>
      <p:sp>
        <p:nvSpPr>
          <p:cNvPr id="6" name="Shape 4"/>
          <p:cNvSpPr/>
          <p:nvPr/>
        </p:nvSpPr>
        <p:spPr>
          <a:xfrm>
            <a:off x="822960" y="2688336"/>
            <a:ext cx="100584" cy="100584"/>
          </a:xfrm>
          <a:prstGeom prst="ellipse">
            <a:avLst/>
          </a:prstGeom>
          <a:solidFill>
            <a:srgbClr val="E5484D"/>
          </a:solidFill>
          <a:ln/>
        </p:spPr>
      </p:sp>
      <p:sp>
        <p:nvSpPr>
          <p:cNvPr id="7" name="Text 5"/>
          <p:cNvSpPr/>
          <p:nvPr/>
        </p:nvSpPr>
        <p:spPr>
          <a:xfrm>
            <a:off x="1097280" y="2606040"/>
            <a:ext cx="6217920" cy="64008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Le développeur du modèle ? L'entreprise qui l'a déployé ? Le manager qui n'a pas vérifié ? La question reste largement non tranchée juridiquement.</a:t>
            </a:r>
            <a:endParaRPr lang="en-US" sz="1600" dirty="0"/>
          </a:p>
        </p:txBody>
      </p:sp>
      <p:sp>
        <p:nvSpPr>
          <p:cNvPr id="8" name="Shape 6"/>
          <p:cNvSpPr/>
          <p:nvPr/>
        </p:nvSpPr>
        <p:spPr>
          <a:xfrm>
            <a:off x="822960" y="3465576"/>
            <a:ext cx="100584" cy="100584"/>
          </a:xfrm>
          <a:prstGeom prst="ellipse">
            <a:avLst/>
          </a:prstGeom>
          <a:solidFill>
            <a:srgbClr val="E5484D"/>
          </a:solidFill>
          <a:ln/>
        </p:spPr>
      </p:sp>
      <p:sp>
        <p:nvSpPr>
          <p:cNvPr id="9" name="Text 7"/>
          <p:cNvSpPr/>
          <p:nvPr/>
        </p:nvSpPr>
        <p:spPr>
          <a:xfrm>
            <a:off x="1097280" y="3383280"/>
            <a:ext cx="6217920" cy="64008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Ce </a:t>
            </a:r>
            <a:r>
              <a:rPr lang="en-US" sz="1600" dirty="0" err="1" smtClean="0">
                <a:solidFill>
                  <a:srgbClr val="1B1E33"/>
                </a:solidFill>
                <a:latin typeface="Calibri" pitchFamily="34" charset="0"/>
                <a:ea typeface="Calibri" pitchFamily="34" charset="-122"/>
                <a:cs typeface="Calibri" pitchFamily="34" charset="-120"/>
              </a:rPr>
              <a:t>flou</a:t>
            </a:r>
            <a:r>
              <a:rPr lang="en-US" sz="1600" dirty="0">
                <a:solidFill>
                  <a:srgbClr val="1B1E33"/>
                </a:solidFill>
                <a:latin typeface="Calibri" pitchFamily="34" charset="0"/>
                <a:ea typeface="Calibri" pitchFamily="34" charset="-122"/>
                <a:cs typeface="Calibri" pitchFamily="34" charset="-120"/>
              </a:rPr>
              <a:t> </a:t>
            </a:r>
            <a:r>
              <a:rPr lang="en-US" sz="1600" dirty="0" err="1" smtClean="0">
                <a:solidFill>
                  <a:srgbClr val="1B1E33"/>
                </a:solidFill>
                <a:latin typeface="Calibri" pitchFamily="34" charset="0"/>
                <a:ea typeface="Calibri" pitchFamily="34" charset="-122"/>
                <a:cs typeface="Calibri" pitchFamily="34" charset="-120"/>
              </a:rPr>
              <a:t>parfois</a:t>
            </a:r>
            <a:r>
              <a:rPr lang="en-US" sz="1600" dirty="0" smtClean="0">
                <a:solidFill>
                  <a:srgbClr val="1B1E33"/>
                </a:solidFill>
                <a:latin typeface="Calibri" pitchFamily="34" charset="0"/>
                <a:ea typeface="Calibri" pitchFamily="34" charset="-122"/>
                <a:cs typeface="Calibri" pitchFamily="34" charset="-120"/>
              </a:rPr>
              <a:t> </a:t>
            </a:r>
            <a:r>
              <a:rPr lang="en-US" sz="1600" dirty="0">
                <a:solidFill>
                  <a:srgbClr val="1B1E33"/>
                </a:solidFill>
                <a:latin typeface="Calibri" pitchFamily="34" charset="0"/>
                <a:ea typeface="Calibri" pitchFamily="34" charset="-122"/>
                <a:cs typeface="Calibri" pitchFamily="34" charset="-120"/>
              </a:rPr>
              <a:t>appelé « accountability gap » </a:t>
            </a:r>
            <a:r>
              <a:rPr lang="en-US" sz="1600" dirty="0" smtClean="0">
                <a:solidFill>
                  <a:srgbClr val="1B1E33"/>
                </a:solidFill>
                <a:latin typeface="Calibri" pitchFamily="34" charset="0"/>
                <a:ea typeface="Calibri" pitchFamily="34" charset="-122"/>
                <a:cs typeface="Calibri" pitchFamily="34" charset="-120"/>
              </a:rPr>
              <a:t> </a:t>
            </a:r>
            <a:r>
              <a:rPr lang="en-US" sz="1600" dirty="0">
                <a:solidFill>
                  <a:srgbClr val="1B1E33"/>
                </a:solidFill>
                <a:latin typeface="Calibri" pitchFamily="34" charset="0"/>
                <a:ea typeface="Calibri" pitchFamily="34" charset="-122"/>
                <a:cs typeface="Calibri" pitchFamily="34" charset="-120"/>
              </a:rPr>
              <a:t>est aujourd'hui le principal frein à l'extension de l'autonomie décisionnelle de l'IA.</a:t>
            </a:r>
            <a:endParaRPr lang="en-US" sz="1600" dirty="0"/>
          </a:p>
        </p:txBody>
      </p:sp>
      <p:sp>
        <p:nvSpPr>
          <p:cNvPr id="10" name="Shape 8"/>
          <p:cNvSpPr/>
          <p:nvPr/>
        </p:nvSpPr>
        <p:spPr>
          <a:xfrm>
            <a:off x="822960" y="4242816"/>
            <a:ext cx="100584" cy="100584"/>
          </a:xfrm>
          <a:prstGeom prst="ellipse">
            <a:avLst/>
          </a:prstGeom>
          <a:solidFill>
            <a:srgbClr val="E5484D"/>
          </a:solidFill>
          <a:ln/>
        </p:spPr>
      </p:sp>
      <p:sp>
        <p:nvSpPr>
          <p:cNvPr id="11" name="Text 9"/>
          <p:cNvSpPr/>
          <p:nvPr/>
        </p:nvSpPr>
        <p:spPr>
          <a:xfrm>
            <a:off x="1097280" y="4160520"/>
            <a:ext cx="6217920" cy="640080"/>
          </a:xfrm>
          <a:prstGeom prst="rect">
            <a:avLst/>
          </a:prstGeom>
          <a:noFill/>
          <a:ln/>
        </p:spPr>
        <p:txBody>
          <a:bodyPr wrap="square" lIns="0" tIns="0" rIns="0" bIns="0" rtlCol="0" anchor="t"/>
          <a:lstStyle/>
          <a:p>
            <a:pPr marL="0" indent="0">
              <a:buNone/>
            </a:pPr>
            <a:r>
              <a:rPr lang="en-US" sz="1600" dirty="0">
                <a:solidFill>
                  <a:srgbClr val="1B1E33"/>
                </a:solidFill>
                <a:latin typeface="Calibri" pitchFamily="34" charset="0"/>
                <a:ea typeface="Calibri" pitchFamily="34" charset="-122"/>
                <a:cs typeface="Calibri" pitchFamily="34" charset="-120"/>
              </a:rPr>
              <a:t>Les régulations récentes (AI Act, RGPD) tentent de combler ce vide en imposant une traçabilité et une supervision humaine documentée.</a:t>
            </a:r>
            <a:endParaRPr lang="en-US" sz="1600" dirty="0"/>
          </a:p>
        </p:txBody>
      </p:sp>
      <p:sp>
        <p:nvSpPr>
          <p:cNvPr id="12" name="Shape 10"/>
          <p:cNvSpPr/>
          <p:nvPr/>
        </p:nvSpPr>
        <p:spPr>
          <a:xfrm>
            <a:off x="7772400" y="1828800"/>
            <a:ext cx="3566160" cy="4206240"/>
          </a:xfrm>
          <a:prstGeom prst="roundRect">
            <a:avLst>
              <a:gd name="adj" fmla="val 2564"/>
            </a:avLst>
          </a:prstGeom>
          <a:solidFill>
            <a:srgbClr val="0F1230"/>
          </a:solidFill>
          <a:ln/>
        </p:spPr>
      </p:sp>
      <p:sp>
        <p:nvSpPr>
          <p:cNvPr id="13" name="Text 11"/>
          <p:cNvSpPr/>
          <p:nvPr/>
        </p:nvSpPr>
        <p:spPr>
          <a:xfrm>
            <a:off x="8046720" y="2103120"/>
            <a:ext cx="3017520" cy="548640"/>
          </a:xfrm>
          <a:prstGeom prst="rect">
            <a:avLst/>
          </a:prstGeom>
          <a:noFill/>
          <a:ln/>
        </p:spPr>
        <p:txBody>
          <a:bodyPr wrap="square" lIns="0" tIns="0" rIns="0" bIns="0" rtlCol="0" anchor="ctr"/>
          <a:lstStyle/>
          <a:p>
            <a:pPr marL="0" indent="0">
              <a:buNone/>
            </a:pPr>
            <a:r>
              <a:rPr lang="en-US" sz="1400" b="1" dirty="0">
                <a:solidFill>
                  <a:srgbClr val="00D2B4"/>
                </a:solidFill>
                <a:latin typeface="Calibri" pitchFamily="34" charset="0"/>
                <a:ea typeface="Calibri" pitchFamily="34" charset="-122"/>
                <a:cs typeface="Calibri" pitchFamily="34" charset="-120"/>
              </a:rPr>
              <a:t>Question ouverte</a:t>
            </a:r>
            <a:endParaRPr lang="en-US" sz="1400" dirty="0"/>
          </a:p>
        </p:txBody>
      </p:sp>
      <p:sp>
        <p:nvSpPr>
          <p:cNvPr id="14" name="Text 12"/>
          <p:cNvSpPr/>
          <p:nvPr/>
        </p:nvSpPr>
        <p:spPr>
          <a:xfrm>
            <a:off x="8046720" y="2651760"/>
            <a:ext cx="3017520" cy="3200400"/>
          </a:xfrm>
          <a:prstGeom prst="rect">
            <a:avLst/>
          </a:prstGeom>
          <a:noFill/>
          <a:ln/>
        </p:spPr>
        <p:txBody>
          <a:bodyPr wrap="square" lIns="0" tIns="0" rIns="0" bIns="0" rtlCol="0" anchor="ctr"/>
          <a:lstStyle/>
          <a:p>
            <a:pPr marL="0" indent="0">
              <a:buNone/>
            </a:pPr>
            <a:r>
              <a:rPr lang="en-US" sz="1600" dirty="0">
                <a:solidFill>
                  <a:srgbClr val="E4E4F5"/>
                </a:solidFill>
                <a:latin typeface="Calibri" pitchFamily="34" charset="0"/>
                <a:ea typeface="Calibri" pitchFamily="34" charset="-122"/>
                <a:cs typeface="Calibri" pitchFamily="34" charset="-120"/>
              </a:rPr>
              <a:t>Une entreprise peut-elle déléguer une décision sans déléguer la responsabilité qui l'accompagne ?</a:t>
            </a:r>
            <a:endParaRPr lang="en-US" sz="1600" dirty="0"/>
          </a:p>
        </p:txBody>
      </p:sp>
      <p:sp>
        <p:nvSpPr>
          <p:cNvPr id="15" name="Text 13"/>
          <p:cNvSpPr/>
          <p:nvPr/>
        </p:nvSpPr>
        <p:spPr>
          <a:xfrm>
            <a:off x="11365992" y="6400800"/>
            <a:ext cx="548640" cy="320040"/>
          </a:xfrm>
          <a:prstGeom prst="rect">
            <a:avLst/>
          </a:prstGeom>
          <a:noFill/>
          <a:ln/>
        </p:spPr>
        <p:txBody>
          <a:bodyPr wrap="square" rtlCol="0" anchor="ctr"/>
          <a:lstStyle/>
          <a:p>
            <a:pPr marL="0" indent="0" algn="r">
              <a:buNone/>
            </a:pPr>
            <a:r>
              <a:rPr lang="en-US" sz="1000" dirty="0">
                <a:solidFill>
                  <a:srgbClr val="A7AAC4"/>
                </a:solidFill>
                <a:latin typeface="Calibri" pitchFamily="34" charset="0"/>
                <a:ea typeface="Calibri" pitchFamily="34" charset="-122"/>
                <a:cs typeface="Calibri" pitchFamily="34" charset="-120"/>
              </a:rPr>
              <a:t>44</a:t>
            </a:r>
            <a:endParaRPr lang="en-US" sz="1000" dirty="0"/>
          </a:p>
        </p:txBody>
      </p:sp>
      <p:sp>
        <p:nvSpPr>
          <p:cNvPr id="16" name="ZoneTexte 15">
            <a:extLst>
              <a:ext uri="{FF2B5EF4-FFF2-40B4-BE49-F238E27FC236}">
                <a16:creationId xmlns:a16="http://schemas.microsoft.com/office/drawing/2014/main" id="{0B9352D6-4E0B-AC38-D13A-DAA5F9ECB9C8}"/>
              </a:ext>
            </a:extLst>
          </p:cNvPr>
          <p:cNvSpPr txBox="1"/>
          <p:nvPr/>
        </p:nvSpPr>
        <p:spPr>
          <a:xfrm>
            <a:off x="4084924" y="6386199"/>
            <a:ext cx="4326826" cy="369332"/>
          </a:xfrm>
          <a:prstGeom prst="rect">
            <a:avLst/>
          </a:prstGeom>
          <a:noFill/>
        </p:spPr>
        <p:txBody>
          <a:bodyPr wrap="none" rtlCol="0">
            <a:spAutoFit/>
            <a:scene3d>
              <a:camera prst="orthographicFront"/>
              <a:lightRig rig="soft" dir="t">
                <a:rot lat="0" lon="0" rev="15600000"/>
              </a:lightRig>
            </a:scene3d>
            <a:sp3d extrusionH="57150" prstMaterial="softEdge">
              <a:bevelT w="25400" h="38100"/>
            </a:sp3d>
          </a:bodyPr>
          <a:lstStyle/>
          <a:p>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I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am</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Helios</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Elite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Soldier</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of the Digital</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p:nvPr/>
        </p:nvSpPr>
        <p:spPr>
          <a:xfrm>
            <a:off x="822960" y="502920"/>
            <a:ext cx="5486400" cy="320040"/>
          </a:xfrm>
          <a:prstGeom prst="rect">
            <a:avLst/>
          </a:prstGeom>
          <a:noFill/>
          <a:ln/>
        </p:spPr>
        <p:txBody>
          <a:bodyPr wrap="square" lIns="0" tIns="0" rIns="0" bIns="0" rtlCol="0" anchor="ctr"/>
          <a:lstStyle/>
          <a:p>
            <a:pPr marL="0" indent="0">
              <a:buNone/>
            </a:pPr>
            <a:r>
              <a:rPr lang="en-US" sz="1200" b="1" kern="0" spc="200" dirty="0">
                <a:solidFill>
                  <a:srgbClr val="00D2B4"/>
                </a:solidFill>
                <a:latin typeface="Calibri" pitchFamily="34" charset="0"/>
                <a:ea typeface="Calibri" pitchFamily="34" charset="-122"/>
                <a:cs typeface="Calibri" pitchFamily="34" charset="-120"/>
              </a:rPr>
              <a:t>SYNTHÈSE</a:t>
            </a:r>
            <a:endParaRPr lang="en-US" sz="1200" dirty="0"/>
          </a:p>
        </p:txBody>
      </p:sp>
      <p:sp>
        <p:nvSpPr>
          <p:cNvPr id="3" name="Text 1"/>
          <p:cNvSpPr/>
          <p:nvPr/>
        </p:nvSpPr>
        <p:spPr>
          <a:xfrm>
            <a:off x="822960" y="868680"/>
            <a:ext cx="10424160" cy="640080"/>
          </a:xfrm>
          <a:prstGeom prst="rect">
            <a:avLst/>
          </a:prstGeom>
          <a:noFill/>
          <a:ln/>
        </p:spPr>
        <p:txBody>
          <a:bodyPr wrap="square" lIns="0" tIns="0" rIns="0" bIns="0" rtlCol="0" anchor="ctr"/>
          <a:lstStyle/>
          <a:p>
            <a:pPr marL="0" indent="0">
              <a:buNone/>
            </a:pPr>
            <a:r>
              <a:rPr lang="en-US" sz="2700" b="1" dirty="0">
                <a:solidFill>
                  <a:srgbClr val="002060"/>
                </a:solidFill>
                <a:latin typeface="Cambria" pitchFamily="34" charset="0"/>
                <a:ea typeface="Cambria" pitchFamily="34" charset="-122"/>
                <a:cs typeface="Cambria" pitchFamily="34" charset="-120"/>
              </a:rPr>
              <a:t>Le spectre de la supervision humaine</a:t>
            </a:r>
            <a:endParaRPr lang="en-US" sz="2700" dirty="0">
              <a:solidFill>
                <a:srgbClr val="002060"/>
              </a:solidFill>
            </a:endParaRPr>
          </a:p>
        </p:txBody>
      </p:sp>
      <p:sp>
        <p:nvSpPr>
          <p:cNvPr id="4" name="Shape 2"/>
          <p:cNvSpPr/>
          <p:nvPr/>
        </p:nvSpPr>
        <p:spPr>
          <a:xfrm>
            <a:off x="1005840" y="2103120"/>
            <a:ext cx="3291840" cy="3291840"/>
          </a:xfrm>
          <a:prstGeom prst="roundRect">
            <a:avLst>
              <a:gd name="adj" fmla="val 2778"/>
            </a:avLst>
          </a:prstGeom>
          <a:solidFill>
            <a:srgbClr val="1B1E42"/>
          </a:solidFill>
          <a:ln/>
        </p:spPr>
      </p:sp>
      <p:sp>
        <p:nvSpPr>
          <p:cNvPr id="5" name="Shape 3"/>
          <p:cNvSpPr/>
          <p:nvPr/>
        </p:nvSpPr>
        <p:spPr>
          <a:xfrm>
            <a:off x="1005840" y="2103120"/>
            <a:ext cx="3291840" cy="137160"/>
          </a:xfrm>
          <a:prstGeom prst="rect">
            <a:avLst/>
          </a:prstGeom>
          <a:solidFill>
            <a:srgbClr val="00D2B4"/>
          </a:solidFill>
          <a:ln/>
        </p:spPr>
      </p:sp>
      <p:sp>
        <p:nvSpPr>
          <p:cNvPr id="6" name="Text 4"/>
          <p:cNvSpPr/>
          <p:nvPr/>
        </p:nvSpPr>
        <p:spPr>
          <a:xfrm>
            <a:off x="1188720" y="2423160"/>
            <a:ext cx="2926080" cy="640080"/>
          </a:xfrm>
          <a:prstGeom prst="rect">
            <a:avLst/>
          </a:prstGeom>
          <a:noFill/>
          <a:ln/>
        </p:spPr>
        <p:txBody>
          <a:bodyPr wrap="square" lIns="0" tIns="0" rIns="0" bIns="0"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Human in the loop</a:t>
            </a:r>
            <a:endParaRPr lang="en-US" sz="1600" dirty="0"/>
          </a:p>
        </p:txBody>
      </p:sp>
      <p:sp>
        <p:nvSpPr>
          <p:cNvPr id="7" name="Text 5"/>
          <p:cNvSpPr/>
          <p:nvPr/>
        </p:nvSpPr>
        <p:spPr>
          <a:xfrm>
            <a:off x="1188720" y="3108960"/>
            <a:ext cx="2926080" cy="2103120"/>
          </a:xfrm>
          <a:prstGeom prst="rect">
            <a:avLst/>
          </a:prstGeom>
          <a:noFill/>
          <a:ln/>
        </p:spPr>
        <p:txBody>
          <a:bodyPr wrap="square" lIns="0" tIns="0" rIns="0" bIns="0" rtlCol="0" anchor="ctr"/>
          <a:lstStyle/>
          <a:p>
            <a:pPr marL="0" indent="0">
              <a:buNone/>
            </a:pPr>
            <a:r>
              <a:rPr lang="en-US" sz="1400" dirty="0">
                <a:solidFill>
                  <a:srgbClr val="C7C9E6"/>
                </a:solidFill>
                <a:latin typeface="Calibri" pitchFamily="34" charset="0"/>
                <a:ea typeface="Calibri" pitchFamily="34" charset="-122"/>
                <a:cs typeface="Calibri" pitchFamily="34" charset="-120"/>
              </a:rPr>
              <a:t>L'humain valide chaque décision avant exécution</a:t>
            </a:r>
            <a:endParaRPr lang="en-US" sz="1400" dirty="0"/>
          </a:p>
        </p:txBody>
      </p:sp>
      <p:sp>
        <p:nvSpPr>
          <p:cNvPr id="8" name="Text 6"/>
          <p:cNvSpPr/>
          <p:nvPr/>
        </p:nvSpPr>
        <p:spPr>
          <a:xfrm>
            <a:off x="4297680" y="3383280"/>
            <a:ext cx="274320" cy="548640"/>
          </a:xfrm>
          <a:prstGeom prst="rect">
            <a:avLst/>
          </a:prstGeom>
          <a:noFill/>
          <a:ln/>
        </p:spPr>
        <p:txBody>
          <a:bodyPr wrap="square" lIns="0" tIns="0" rIns="0" bIns="0" rtlCol="0" anchor="ctr"/>
          <a:lstStyle/>
          <a:p>
            <a:pPr marL="0" indent="0" algn="ctr">
              <a:buNone/>
            </a:pPr>
            <a:r>
              <a:rPr lang="en-US" sz="2000" dirty="0">
                <a:solidFill>
                  <a:srgbClr val="8A8DB0"/>
                </a:solidFill>
                <a:latin typeface="Calibri" pitchFamily="34" charset="0"/>
                <a:ea typeface="Calibri" pitchFamily="34" charset="-122"/>
                <a:cs typeface="Calibri" pitchFamily="34" charset="-120"/>
              </a:rPr>
              <a:t>→</a:t>
            </a:r>
            <a:endParaRPr lang="en-US" sz="2000" dirty="0"/>
          </a:p>
        </p:txBody>
      </p:sp>
      <p:sp>
        <p:nvSpPr>
          <p:cNvPr id="9" name="Shape 7"/>
          <p:cNvSpPr/>
          <p:nvPr/>
        </p:nvSpPr>
        <p:spPr>
          <a:xfrm>
            <a:off x="4572000" y="2103120"/>
            <a:ext cx="3291840" cy="3291840"/>
          </a:xfrm>
          <a:prstGeom prst="roundRect">
            <a:avLst>
              <a:gd name="adj" fmla="val 2778"/>
            </a:avLst>
          </a:prstGeom>
          <a:solidFill>
            <a:srgbClr val="1B1E42"/>
          </a:solidFill>
          <a:ln/>
        </p:spPr>
      </p:sp>
      <p:sp>
        <p:nvSpPr>
          <p:cNvPr id="10" name="Shape 8"/>
          <p:cNvSpPr/>
          <p:nvPr/>
        </p:nvSpPr>
        <p:spPr>
          <a:xfrm>
            <a:off x="4572000" y="2103120"/>
            <a:ext cx="3291840" cy="137160"/>
          </a:xfrm>
          <a:prstGeom prst="rect">
            <a:avLst/>
          </a:prstGeom>
          <a:solidFill>
            <a:srgbClr val="F5A623"/>
          </a:solidFill>
          <a:ln/>
        </p:spPr>
      </p:sp>
      <p:sp>
        <p:nvSpPr>
          <p:cNvPr id="11" name="Text 9"/>
          <p:cNvSpPr/>
          <p:nvPr/>
        </p:nvSpPr>
        <p:spPr>
          <a:xfrm>
            <a:off x="4754880" y="2423160"/>
            <a:ext cx="2926080" cy="640080"/>
          </a:xfrm>
          <a:prstGeom prst="rect">
            <a:avLst/>
          </a:prstGeom>
          <a:noFill/>
          <a:ln/>
        </p:spPr>
        <p:txBody>
          <a:bodyPr wrap="square" lIns="0" tIns="0" rIns="0" bIns="0"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Human on the loop</a:t>
            </a:r>
            <a:endParaRPr lang="en-US" sz="1600" dirty="0"/>
          </a:p>
        </p:txBody>
      </p:sp>
      <p:sp>
        <p:nvSpPr>
          <p:cNvPr id="12" name="Text 10"/>
          <p:cNvSpPr/>
          <p:nvPr/>
        </p:nvSpPr>
        <p:spPr>
          <a:xfrm>
            <a:off x="4754880" y="3108960"/>
            <a:ext cx="2926080" cy="2103120"/>
          </a:xfrm>
          <a:prstGeom prst="rect">
            <a:avLst/>
          </a:prstGeom>
          <a:noFill/>
          <a:ln/>
        </p:spPr>
        <p:txBody>
          <a:bodyPr wrap="square" lIns="0" tIns="0" rIns="0" bIns="0" rtlCol="0" anchor="ctr"/>
          <a:lstStyle/>
          <a:p>
            <a:pPr marL="0" indent="0" algn="just">
              <a:buNone/>
            </a:pPr>
            <a:r>
              <a:rPr lang="en-US" sz="1400" dirty="0">
                <a:solidFill>
                  <a:srgbClr val="C7C9E6"/>
                </a:solidFill>
                <a:latin typeface="Calibri" pitchFamily="34" charset="0"/>
                <a:ea typeface="Calibri" pitchFamily="34" charset="-122"/>
                <a:cs typeface="Calibri" pitchFamily="34" charset="-120"/>
              </a:rPr>
              <a:t>L'humain supervise en continu, intervient par exception</a:t>
            </a:r>
            <a:endParaRPr lang="en-US" sz="1400" dirty="0"/>
          </a:p>
        </p:txBody>
      </p:sp>
      <p:sp>
        <p:nvSpPr>
          <p:cNvPr id="13" name="Text 11"/>
          <p:cNvSpPr/>
          <p:nvPr/>
        </p:nvSpPr>
        <p:spPr>
          <a:xfrm>
            <a:off x="7863840" y="3383280"/>
            <a:ext cx="274320" cy="548640"/>
          </a:xfrm>
          <a:prstGeom prst="rect">
            <a:avLst/>
          </a:prstGeom>
          <a:noFill/>
          <a:ln/>
        </p:spPr>
        <p:txBody>
          <a:bodyPr wrap="square" lIns="0" tIns="0" rIns="0" bIns="0" rtlCol="0" anchor="ctr"/>
          <a:lstStyle/>
          <a:p>
            <a:pPr marL="0" indent="0" algn="ctr">
              <a:buNone/>
            </a:pPr>
            <a:r>
              <a:rPr lang="en-US" sz="2000" dirty="0">
                <a:solidFill>
                  <a:srgbClr val="8A8DB0"/>
                </a:solidFill>
                <a:latin typeface="Calibri" pitchFamily="34" charset="0"/>
                <a:ea typeface="Calibri" pitchFamily="34" charset="-122"/>
                <a:cs typeface="Calibri" pitchFamily="34" charset="-120"/>
              </a:rPr>
              <a:t>→</a:t>
            </a:r>
            <a:endParaRPr lang="en-US" sz="2000" dirty="0"/>
          </a:p>
        </p:txBody>
      </p:sp>
      <p:sp>
        <p:nvSpPr>
          <p:cNvPr id="14" name="Shape 12"/>
          <p:cNvSpPr/>
          <p:nvPr/>
        </p:nvSpPr>
        <p:spPr>
          <a:xfrm>
            <a:off x="8138160" y="2103120"/>
            <a:ext cx="3291840" cy="3291840"/>
          </a:xfrm>
          <a:prstGeom prst="roundRect">
            <a:avLst>
              <a:gd name="adj" fmla="val 2778"/>
            </a:avLst>
          </a:prstGeom>
          <a:solidFill>
            <a:srgbClr val="1B1E42"/>
          </a:solidFill>
          <a:ln/>
        </p:spPr>
      </p:sp>
      <p:sp>
        <p:nvSpPr>
          <p:cNvPr id="15" name="Shape 13"/>
          <p:cNvSpPr/>
          <p:nvPr/>
        </p:nvSpPr>
        <p:spPr>
          <a:xfrm>
            <a:off x="8138160" y="2103120"/>
            <a:ext cx="3291840" cy="137160"/>
          </a:xfrm>
          <a:prstGeom prst="rect">
            <a:avLst/>
          </a:prstGeom>
          <a:solidFill>
            <a:srgbClr val="E5484D"/>
          </a:solidFill>
          <a:ln/>
        </p:spPr>
      </p:sp>
      <p:sp>
        <p:nvSpPr>
          <p:cNvPr id="16" name="Text 14"/>
          <p:cNvSpPr/>
          <p:nvPr/>
        </p:nvSpPr>
        <p:spPr>
          <a:xfrm>
            <a:off x="8321040" y="2423160"/>
            <a:ext cx="2926080" cy="640080"/>
          </a:xfrm>
          <a:prstGeom prst="rect">
            <a:avLst/>
          </a:prstGeom>
          <a:noFill/>
          <a:ln/>
        </p:spPr>
        <p:txBody>
          <a:bodyPr wrap="square" lIns="0" tIns="0" rIns="0" bIns="0"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Human out of the loop</a:t>
            </a:r>
            <a:endParaRPr lang="en-US" sz="1600" dirty="0"/>
          </a:p>
        </p:txBody>
      </p:sp>
      <p:sp>
        <p:nvSpPr>
          <p:cNvPr id="17" name="Text 15"/>
          <p:cNvSpPr/>
          <p:nvPr/>
        </p:nvSpPr>
        <p:spPr>
          <a:xfrm>
            <a:off x="8321040" y="3108960"/>
            <a:ext cx="2926080" cy="2103120"/>
          </a:xfrm>
          <a:prstGeom prst="rect">
            <a:avLst/>
          </a:prstGeom>
          <a:noFill/>
          <a:ln/>
        </p:spPr>
        <p:txBody>
          <a:bodyPr wrap="square" lIns="0" tIns="0" rIns="0" bIns="0" rtlCol="0" anchor="ctr"/>
          <a:lstStyle/>
          <a:p>
            <a:pPr marL="0" indent="0">
              <a:buNone/>
            </a:pPr>
            <a:r>
              <a:rPr lang="en-US" sz="1600" dirty="0">
                <a:solidFill>
                  <a:srgbClr val="C7C9E6"/>
                </a:solidFill>
                <a:latin typeface="Calibri" pitchFamily="34" charset="0"/>
                <a:ea typeface="Calibri" pitchFamily="34" charset="-122"/>
                <a:cs typeface="Calibri" pitchFamily="34" charset="-120"/>
              </a:rPr>
              <a:t>L'IA décide et exécute seule, audit a posteriori uniquement</a:t>
            </a:r>
            <a:endParaRPr lang="en-US" sz="1600" dirty="0"/>
          </a:p>
        </p:txBody>
      </p:sp>
      <p:sp>
        <p:nvSpPr>
          <p:cNvPr id="18" name="Text 16"/>
          <p:cNvSpPr/>
          <p:nvPr/>
        </p:nvSpPr>
        <p:spPr>
          <a:xfrm>
            <a:off x="1399032" y="5623560"/>
            <a:ext cx="10515600" cy="822960"/>
          </a:xfrm>
          <a:prstGeom prst="rect">
            <a:avLst/>
          </a:prstGeom>
          <a:noFill/>
          <a:ln/>
        </p:spPr>
        <p:txBody>
          <a:bodyPr wrap="square" lIns="0" tIns="0" rIns="0" bIns="0" rtlCol="0" anchor="ctr"/>
          <a:lstStyle/>
          <a:p>
            <a:pPr marL="0" indent="0">
              <a:buNone/>
            </a:pPr>
            <a:r>
              <a:rPr lang="en-US" sz="1150" i="1" dirty="0">
                <a:solidFill>
                  <a:srgbClr val="8A8DB0"/>
                </a:solidFill>
                <a:latin typeface="Calibri" pitchFamily="34" charset="0"/>
                <a:ea typeface="Calibri" pitchFamily="34" charset="-122"/>
                <a:cs typeface="Calibri" pitchFamily="34" charset="-120"/>
              </a:rPr>
              <a:t>Recruter et accorder un prêt se situent aujourd'hui entre les deux premiers stades ; valider une dépense atteint parfois le troisième ; licencier reste, dans la quasi-totalité des cadres, au premier stade.</a:t>
            </a:r>
            <a:endParaRPr lang="en-US" sz="1150" dirty="0"/>
          </a:p>
        </p:txBody>
      </p:sp>
      <p:sp>
        <p:nvSpPr>
          <p:cNvPr id="19" name="Text 17"/>
          <p:cNvSpPr/>
          <p:nvPr/>
        </p:nvSpPr>
        <p:spPr>
          <a:xfrm>
            <a:off x="11365992" y="6400800"/>
            <a:ext cx="548640" cy="320040"/>
          </a:xfrm>
          <a:prstGeom prst="rect">
            <a:avLst/>
          </a:prstGeom>
          <a:noFill/>
          <a:ln/>
        </p:spPr>
        <p:txBody>
          <a:bodyPr wrap="square" rtlCol="0" anchor="ctr"/>
          <a:lstStyle/>
          <a:p>
            <a:pPr marL="0" indent="0" algn="r">
              <a:buNone/>
            </a:pPr>
            <a:r>
              <a:rPr lang="en-US" sz="1000" dirty="0">
                <a:solidFill>
                  <a:srgbClr val="8A8DB0"/>
                </a:solidFill>
                <a:latin typeface="Calibri" pitchFamily="34" charset="0"/>
                <a:ea typeface="Calibri" pitchFamily="34" charset="-122"/>
                <a:cs typeface="Calibri" pitchFamily="34" charset="-120"/>
              </a:rPr>
              <a:t>45</a:t>
            </a:r>
            <a:endParaRPr lang="en-US" sz="1000" dirty="0"/>
          </a:p>
        </p:txBody>
      </p:sp>
      <p:sp>
        <p:nvSpPr>
          <p:cNvPr id="20" name="ZoneTexte 19">
            <a:extLst>
              <a:ext uri="{FF2B5EF4-FFF2-40B4-BE49-F238E27FC236}">
                <a16:creationId xmlns:a16="http://schemas.microsoft.com/office/drawing/2014/main" id="{0B9352D6-4E0B-AC38-D13A-DAA5F9ECB9C8}"/>
              </a:ext>
            </a:extLst>
          </p:cNvPr>
          <p:cNvSpPr txBox="1"/>
          <p:nvPr/>
        </p:nvSpPr>
        <p:spPr>
          <a:xfrm>
            <a:off x="4084924" y="6386199"/>
            <a:ext cx="4326826" cy="369332"/>
          </a:xfrm>
          <a:prstGeom prst="rect">
            <a:avLst/>
          </a:prstGeom>
          <a:noFill/>
        </p:spPr>
        <p:txBody>
          <a:bodyPr wrap="none" rtlCol="0">
            <a:spAutoFit/>
            <a:scene3d>
              <a:camera prst="orthographicFront"/>
              <a:lightRig rig="soft" dir="t">
                <a:rot lat="0" lon="0" rev="15600000"/>
              </a:lightRig>
            </a:scene3d>
            <a:sp3d extrusionH="57150" prstMaterial="softEdge">
              <a:bevelT w="25400" h="38100"/>
            </a:sp3d>
          </a:bodyPr>
          <a:lstStyle/>
          <a:p>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I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am</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Helios</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Elite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Soldier</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of the Digital</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4B3FC0"/>
          </a:solidFill>
          <a:ln/>
        </p:spPr>
      </p:sp>
      <p:sp>
        <p:nvSpPr>
          <p:cNvPr id="3" name="Text 1"/>
          <p:cNvSpPr/>
          <p:nvPr/>
        </p:nvSpPr>
        <p:spPr>
          <a:xfrm>
            <a:off x="822960" y="548640"/>
            <a:ext cx="5486400" cy="320040"/>
          </a:xfrm>
          <a:prstGeom prst="rect">
            <a:avLst/>
          </a:prstGeom>
          <a:noFill/>
          <a:ln/>
        </p:spPr>
        <p:txBody>
          <a:bodyPr wrap="square" lIns="0" tIns="0" rIns="0" bIns="0" rtlCol="0" anchor="ctr"/>
          <a:lstStyle/>
          <a:p>
            <a:pPr marL="0" indent="0">
              <a:buNone/>
            </a:pPr>
            <a:r>
              <a:rPr lang="en-US" sz="1200" b="1" kern="0" spc="200" dirty="0">
                <a:solidFill>
                  <a:srgbClr val="00D2B4"/>
                </a:solidFill>
                <a:latin typeface="Calibri" pitchFamily="34" charset="0"/>
                <a:ea typeface="Calibri" pitchFamily="34" charset="-122"/>
                <a:cs typeface="Calibri" pitchFamily="34" charset="-120"/>
              </a:rPr>
              <a:t>SONDAGE EN DIRECT — QUESTION FINALE</a:t>
            </a:r>
            <a:endParaRPr lang="en-US" sz="1200" dirty="0"/>
          </a:p>
        </p:txBody>
      </p:sp>
      <p:sp>
        <p:nvSpPr>
          <p:cNvPr id="4" name="Text 2"/>
          <p:cNvSpPr/>
          <p:nvPr/>
        </p:nvSpPr>
        <p:spPr>
          <a:xfrm>
            <a:off x="822960" y="960120"/>
            <a:ext cx="10515600" cy="1188720"/>
          </a:xfrm>
          <a:prstGeom prst="rect">
            <a:avLst/>
          </a:prstGeom>
          <a:noFill/>
          <a:ln/>
        </p:spPr>
        <p:txBody>
          <a:bodyPr wrap="square" lIns="0" tIns="0" rIns="0" bIns="0" rtlCol="0" anchor="ctr"/>
          <a:lstStyle/>
          <a:p>
            <a:pPr marL="0" indent="0">
              <a:buNone/>
            </a:pPr>
            <a:r>
              <a:rPr lang="en-US" sz="3000" b="1" dirty="0">
                <a:solidFill>
                  <a:srgbClr val="FFFFFF"/>
                </a:solidFill>
                <a:latin typeface="Cambria" pitchFamily="34" charset="0"/>
                <a:ea typeface="Cambria" pitchFamily="34" charset="-122"/>
                <a:cs typeface="Cambria" pitchFamily="34" charset="-120"/>
              </a:rPr>
              <a:t>Après ces exemples, votre position a-t-elle changé ?</a:t>
            </a:r>
            <a:endParaRPr lang="en-US" sz="3000" dirty="0"/>
          </a:p>
        </p:txBody>
      </p:sp>
      <p:sp>
        <p:nvSpPr>
          <p:cNvPr id="5" name="Shape 3"/>
          <p:cNvSpPr/>
          <p:nvPr/>
        </p:nvSpPr>
        <p:spPr>
          <a:xfrm>
            <a:off x="822960" y="2560320"/>
            <a:ext cx="2514600" cy="3017520"/>
          </a:xfrm>
          <a:prstGeom prst="roundRect">
            <a:avLst>
              <a:gd name="adj" fmla="val 3636"/>
            </a:avLst>
          </a:prstGeom>
          <a:solidFill>
            <a:srgbClr val="3A2FAE"/>
          </a:solidFill>
          <a:ln/>
        </p:spPr>
      </p:sp>
      <p:sp>
        <p:nvSpPr>
          <p:cNvPr id="6" name="Shape 4"/>
          <p:cNvSpPr/>
          <p:nvPr/>
        </p:nvSpPr>
        <p:spPr>
          <a:xfrm>
            <a:off x="1760220" y="2880360"/>
            <a:ext cx="640080" cy="640080"/>
          </a:xfrm>
          <a:prstGeom prst="ellipse">
            <a:avLst/>
          </a:prstGeom>
          <a:solidFill>
            <a:srgbClr val="00D2B4"/>
          </a:solidFill>
          <a:ln/>
        </p:spPr>
      </p:sp>
      <p:sp>
        <p:nvSpPr>
          <p:cNvPr id="7" name="Text 5"/>
          <p:cNvSpPr/>
          <p:nvPr/>
        </p:nvSpPr>
        <p:spPr>
          <a:xfrm>
            <a:off x="1760220" y="2880360"/>
            <a:ext cx="640080" cy="640080"/>
          </a:xfrm>
          <a:prstGeom prst="rect">
            <a:avLst/>
          </a:prstGeom>
          <a:noFill/>
          <a:ln/>
        </p:spPr>
        <p:txBody>
          <a:bodyPr wrap="square" lIns="0" tIns="0" rIns="0" bIns="0" rtlCol="0" anchor="ctr"/>
          <a:lstStyle/>
          <a:p>
            <a:pPr marL="0" indent="0" algn="ctr">
              <a:buNone/>
            </a:pPr>
            <a:r>
              <a:rPr lang="en-US" sz="2400" b="1" dirty="0">
                <a:solidFill>
                  <a:srgbClr val="0F1230"/>
                </a:solidFill>
                <a:latin typeface="Cambria" pitchFamily="34" charset="0"/>
                <a:ea typeface="Cambria" pitchFamily="34" charset="-122"/>
                <a:cs typeface="Cambria" pitchFamily="34" charset="-120"/>
              </a:rPr>
              <a:t>A</a:t>
            </a:r>
            <a:endParaRPr lang="en-US" sz="2400" dirty="0"/>
          </a:p>
        </p:txBody>
      </p:sp>
      <p:sp>
        <p:nvSpPr>
          <p:cNvPr id="8" name="Text 6"/>
          <p:cNvSpPr/>
          <p:nvPr/>
        </p:nvSpPr>
        <p:spPr>
          <a:xfrm>
            <a:off x="960120" y="3703320"/>
            <a:ext cx="2240280" cy="1737360"/>
          </a:xfrm>
          <a:prstGeom prst="rect">
            <a:avLst/>
          </a:prstGeom>
          <a:noFill/>
          <a:ln/>
        </p:spPr>
        <p:txBody>
          <a:bodyPr wrap="square" lIns="0" tIns="0" rIns="0" bIns="0" rtlCol="0" anchor="t"/>
          <a:lstStyle/>
          <a:p>
            <a:pPr marL="0" indent="0" algn="ctr">
              <a:buNone/>
            </a:pPr>
            <a:r>
              <a:rPr lang="en-US" sz="1450" b="1" dirty="0">
                <a:solidFill>
                  <a:srgbClr val="FFFFFF"/>
                </a:solidFill>
                <a:latin typeface="Calibri" pitchFamily="34" charset="0"/>
                <a:ea typeface="Calibri" pitchFamily="34" charset="-122"/>
                <a:cs typeface="Calibri" pitchFamily="34" charset="-120"/>
              </a:rPr>
              <a:t>Je fais plus confiance à l'IA</a:t>
            </a:r>
            <a:endParaRPr lang="en-US" sz="1450" dirty="0"/>
          </a:p>
        </p:txBody>
      </p:sp>
      <p:sp>
        <p:nvSpPr>
          <p:cNvPr id="9" name="Shape 7"/>
          <p:cNvSpPr/>
          <p:nvPr/>
        </p:nvSpPr>
        <p:spPr>
          <a:xfrm>
            <a:off x="3611880" y="2560320"/>
            <a:ext cx="2514600" cy="3017520"/>
          </a:xfrm>
          <a:prstGeom prst="roundRect">
            <a:avLst>
              <a:gd name="adj" fmla="val 3636"/>
            </a:avLst>
          </a:prstGeom>
          <a:solidFill>
            <a:srgbClr val="3A2FAE"/>
          </a:solidFill>
          <a:ln/>
        </p:spPr>
      </p:sp>
      <p:sp>
        <p:nvSpPr>
          <p:cNvPr id="10" name="Shape 8"/>
          <p:cNvSpPr/>
          <p:nvPr/>
        </p:nvSpPr>
        <p:spPr>
          <a:xfrm>
            <a:off x="4549140" y="2880360"/>
            <a:ext cx="640080" cy="640080"/>
          </a:xfrm>
          <a:prstGeom prst="ellipse">
            <a:avLst/>
          </a:prstGeom>
          <a:solidFill>
            <a:srgbClr val="F5A623"/>
          </a:solidFill>
          <a:ln/>
        </p:spPr>
      </p:sp>
      <p:sp>
        <p:nvSpPr>
          <p:cNvPr id="11" name="Text 9"/>
          <p:cNvSpPr/>
          <p:nvPr/>
        </p:nvSpPr>
        <p:spPr>
          <a:xfrm>
            <a:off x="4549140" y="2880360"/>
            <a:ext cx="640080" cy="640080"/>
          </a:xfrm>
          <a:prstGeom prst="rect">
            <a:avLst/>
          </a:prstGeom>
          <a:noFill/>
          <a:ln/>
        </p:spPr>
        <p:txBody>
          <a:bodyPr wrap="square" lIns="0" tIns="0" rIns="0" bIns="0" rtlCol="0" anchor="ctr"/>
          <a:lstStyle/>
          <a:p>
            <a:pPr marL="0" indent="0" algn="ctr">
              <a:buNone/>
            </a:pPr>
            <a:r>
              <a:rPr lang="en-US" sz="2400" b="1" dirty="0">
                <a:solidFill>
                  <a:srgbClr val="0F1230"/>
                </a:solidFill>
                <a:latin typeface="Cambria" pitchFamily="34" charset="0"/>
                <a:ea typeface="Cambria" pitchFamily="34" charset="-122"/>
                <a:cs typeface="Cambria" pitchFamily="34" charset="-120"/>
              </a:rPr>
              <a:t>B</a:t>
            </a:r>
            <a:endParaRPr lang="en-US" sz="2400" dirty="0"/>
          </a:p>
        </p:txBody>
      </p:sp>
      <p:sp>
        <p:nvSpPr>
          <p:cNvPr id="12" name="Text 10"/>
          <p:cNvSpPr/>
          <p:nvPr/>
        </p:nvSpPr>
        <p:spPr>
          <a:xfrm>
            <a:off x="3749040" y="3703320"/>
            <a:ext cx="2240280" cy="1737360"/>
          </a:xfrm>
          <a:prstGeom prst="rect">
            <a:avLst/>
          </a:prstGeom>
          <a:noFill/>
          <a:ln/>
        </p:spPr>
        <p:txBody>
          <a:bodyPr wrap="square" lIns="0" tIns="0" rIns="0" bIns="0" rtlCol="0" anchor="t"/>
          <a:lstStyle/>
          <a:p>
            <a:pPr marL="0" indent="0" algn="ctr">
              <a:buNone/>
            </a:pPr>
            <a:r>
              <a:rPr lang="en-US" sz="1450" b="1" dirty="0">
                <a:solidFill>
                  <a:srgbClr val="FFFFFF"/>
                </a:solidFill>
                <a:latin typeface="Calibri" pitchFamily="34" charset="0"/>
                <a:ea typeface="Calibri" pitchFamily="34" charset="-122"/>
                <a:cs typeface="Calibri" pitchFamily="34" charset="-120"/>
              </a:rPr>
              <a:t>Je suis plus méfiant qu'avant</a:t>
            </a:r>
            <a:endParaRPr lang="en-US" sz="1450" dirty="0"/>
          </a:p>
        </p:txBody>
      </p:sp>
      <p:sp>
        <p:nvSpPr>
          <p:cNvPr id="13" name="Shape 11"/>
          <p:cNvSpPr/>
          <p:nvPr/>
        </p:nvSpPr>
        <p:spPr>
          <a:xfrm>
            <a:off x="6400800" y="2560320"/>
            <a:ext cx="2514600" cy="3017520"/>
          </a:xfrm>
          <a:prstGeom prst="roundRect">
            <a:avLst>
              <a:gd name="adj" fmla="val 3636"/>
            </a:avLst>
          </a:prstGeom>
          <a:solidFill>
            <a:srgbClr val="3A2FAE"/>
          </a:solidFill>
          <a:ln/>
        </p:spPr>
      </p:sp>
      <p:sp>
        <p:nvSpPr>
          <p:cNvPr id="14" name="Shape 12"/>
          <p:cNvSpPr/>
          <p:nvPr/>
        </p:nvSpPr>
        <p:spPr>
          <a:xfrm>
            <a:off x="7338060" y="2880360"/>
            <a:ext cx="640080" cy="640080"/>
          </a:xfrm>
          <a:prstGeom prst="ellipse">
            <a:avLst/>
          </a:prstGeom>
          <a:solidFill>
            <a:srgbClr val="9B8CFF"/>
          </a:solidFill>
          <a:ln/>
        </p:spPr>
      </p:sp>
      <p:sp>
        <p:nvSpPr>
          <p:cNvPr id="15" name="Text 13"/>
          <p:cNvSpPr/>
          <p:nvPr/>
        </p:nvSpPr>
        <p:spPr>
          <a:xfrm>
            <a:off x="7338060" y="2880360"/>
            <a:ext cx="640080" cy="640080"/>
          </a:xfrm>
          <a:prstGeom prst="rect">
            <a:avLst/>
          </a:prstGeom>
          <a:noFill/>
          <a:ln/>
        </p:spPr>
        <p:txBody>
          <a:bodyPr wrap="square" lIns="0" tIns="0" rIns="0" bIns="0" rtlCol="0" anchor="ctr"/>
          <a:lstStyle/>
          <a:p>
            <a:pPr marL="0" indent="0" algn="ctr">
              <a:buNone/>
            </a:pPr>
            <a:r>
              <a:rPr lang="en-US" sz="2400" b="1" dirty="0">
                <a:solidFill>
                  <a:srgbClr val="0F1230"/>
                </a:solidFill>
                <a:latin typeface="Cambria" pitchFamily="34" charset="0"/>
                <a:ea typeface="Cambria" pitchFamily="34" charset="-122"/>
                <a:cs typeface="Cambria" pitchFamily="34" charset="-120"/>
              </a:rPr>
              <a:t>C</a:t>
            </a:r>
            <a:endParaRPr lang="en-US" sz="2400" dirty="0"/>
          </a:p>
        </p:txBody>
      </p:sp>
      <p:sp>
        <p:nvSpPr>
          <p:cNvPr id="16" name="Text 14"/>
          <p:cNvSpPr/>
          <p:nvPr/>
        </p:nvSpPr>
        <p:spPr>
          <a:xfrm>
            <a:off x="6537960" y="3703320"/>
            <a:ext cx="2240280" cy="1737360"/>
          </a:xfrm>
          <a:prstGeom prst="rect">
            <a:avLst/>
          </a:prstGeom>
          <a:noFill/>
          <a:ln/>
        </p:spPr>
        <p:txBody>
          <a:bodyPr wrap="square" lIns="0" tIns="0" rIns="0" bIns="0" rtlCol="0" anchor="t"/>
          <a:lstStyle/>
          <a:p>
            <a:pPr marL="0" indent="0" algn="ctr">
              <a:buNone/>
            </a:pPr>
            <a:r>
              <a:rPr lang="en-US" sz="1450" b="1" dirty="0">
                <a:solidFill>
                  <a:srgbClr val="FFFFFF"/>
                </a:solidFill>
                <a:latin typeface="Calibri" pitchFamily="34" charset="0"/>
                <a:ea typeface="Calibri" pitchFamily="34" charset="-122"/>
                <a:cs typeface="Calibri" pitchFamily="34" charset="-120"/>
              </a:rPr>
              <a:t>Ma position n'a pas changé</a:t>
            </a:r>
            <a:endParaRPr lang="en-US" sz="1450" dirty="0"/>
          </a:p>
        </p:txBody>
      </p:sp>
      <p:sp>
        <p:nvSpPr>
          <p:cNvPr id="17" name="Shape 15"/>
          <p:cNvSpPr/>
          <p:nvPr/>
        </p:nvSpPr>
        <p:spPr>
          <a:xfrm>
            <a:off x="9189720" y="2560320"/>
            <a:ext cx="2514600" cy="3017520"/>
          </a:xfrm>
          <a:prstGeom prst="roundRect">
            <a:avLst>
              <a:gd name="adj" fmla="val 3636"/>
            </a:avLst>
          </a:prstGeom>
          <a:solidFill>
            <a:srgbClr val="3A2FAE"/>
          </a:solidFill>
          <a:ln/>
        </p:spPr>
      </p:sp>
      <p:sp>
        <p:nvSpPr>
          <p:cNvPr id="18" name="Shape 16"/>
          <p:cNvSpPr/>
          <p:nvPr/>
        </p:nvSpPr>
        <p:spPr>
          <a:xfrm>
            <a:off x="10126980" y="2880360"/>
            <a:ext cx="640080" cy="640080"/>
          </a:xfrm>
          <a:prstGeom prst="ellipse">
            <a:avLst/>
          </a:prstGeom>
          <a:solidFill>
            <a:srgbClr val="E5484D"/>
          </a:solidFill>
          <a:ln/>
        </p:spPr>
      </p:sp>
      <p:sp>
        <p:nvSpPr>
          <p:cNvPr id="19" name="Text 17"/>
          <p:cNvSpPr/>
          <p:nvPr/>
        </p:nvSpPr>
        <p:spPr>
          <a:xfrm>
            <a:off x="10126980" y="2880360"/>
            <a:ext cx="640080" cy="640080"/>
          </a:xfrm>
          <a:prstGeom prst="rect">
            <a:avLst/>
          </a:prstGeom>
          <a:noFill/>
          <a:ln/>
        </p:spPr>
        <p:txBody>
          <a:bodyPr wrap="square" lIns="0" tIns="0" rIns="0" bIns="0" rtlCol="0" anchor="ctr"/>
          <a:lstStyle/>
          <a:p>
            <a:pPr marL="0" indent="0" algn="ctr">
              <a:buNone/>
            </a:pPr>
            <a:r>
              <a:rPr lang="en-US" sz="2400" b="1" dirty="0">
                <a:solidFill>
                  <a:srgbClr val="0F1230"/>
                </a:solidFill>
                <a:latin typeface="Cambria" pitchFamily="34" charset="0"/>
                <a:ea typeface="Cambria" pitchFamily="34" charset="-122"/>
                <a:cs typeface="Cambria" pitchFamily="34" charset="-120"/>
              </a:rPr>
              <a:t>D</a:t>
            </a:r>
            <a:endParaRPr lang="en-US" sz="2400" dirty="0"/>
          </a:p>
        </p:txBody>
      </p:sp>
      <p:sp>
        <p:nvSpPr>
          <p:cNvPr id="20" name="Text 18"/>
          <p:cNvSpPr/>
          <p:nvPr/>
        </p:nvSpPr>
        <p:spPr>
          <a:xfrm>
            <a:off x="9326880" y="3703320"/>
            <a:ext cx="2240280" cy="1737360"/>
          </a:xfrm>
          <a:prstGeom prst="rect">
            <a:avLst/>
          </a:prstGeom>
          <a:noFill/>
          <a:ln/>
        </p:spPr>
        <p:txBody>
          <a:bodyPr wrap="square" lIns="0" tIns="0" rIns="0" bIns="0" rtlCol="0" anchor="t"/>
          <a:lstStyle/>
          <a:p>
            <a:pPr marL="0" indent="0" algn="ctr">
              <a:buNone/>
            </a:pPr>
            <a:r>
              <a:rPr lang="en-US" sz="1450" b="1" dirty="0">
                <a:solidFill>
                  <a:srgbClr val="FFFFFF"/>
                </a:solidFill>
                <a:latin typeface="Calibri" pitchFamily="34" charset="0"/>
                <a:ea typeface="Calibri" pitchFamily="34" charset="-122"/>
                <a:cs typeface="Calibri" pitchFamily="34" charset="-120"/>
              </a:rPr>
              <a:t>Cela dépend vraiment du cas</a:t>
            </a:r>
            <a:endParaRPr lang="en-US" sz="1450" dirty="0"/>
          </a:p>
        </p:txBody>
      </p:sp>
      <p:sp>
        <p:nvSpPr>
          <p:cNvPr id="22" name="Text 20"/>
          <p:cNvSpPr/>
          <p:nvPr/>
        </p:nvSpPr>
        <p:spPr>
          <a:xfrm>
            <a:off x="11365992" y="6400800"/>
            <a:ext cx="548640" cy="320040"/>
          </a:xfrm>
          <a:prstGeom prst="rect">
            <a:avLst/>
          </a:prstGeom>
          <a:noFill/>
          <a:ln/>
        </p:spPr>
        <p:txBody>
          <a:bodyPr wrap="square" rtlCol="0" anchor="ctr"/>
          <a:lstStyle/>
          <a:p>
            <a:pPr marL="0" indent="0" algn="r">
              <a:buNone/>
            </a:pPr>
            <a:r>
              <a:rPr lang="en-US" sz="1000" dirty="0">
                <a:solidFill>
                  <a:srgbClr val="8A8DB0"/>
                </a:solidFill>
                <a:latin typeface="Calibri" pitchFamily="34" charset="0"/>
                <a:ea typeface="Calibri" pitchFamily="34" charset="-122"/>
                <a:cs typeface="Calibri" pitchFamily="34" charset="-120"/>
              </a:rPr>
              <a:t>null</a:t>
            </a:r>
            <a:endParaRPr lang="en-US" sz="1000" dirty="0"/>
          </a:p>
        </p:txBody>
      </p:sp>
      <p:sp>
        <p:nvSpPr>
          <p:cNvPr id="23" name="ZoneTexte 22">
            <a:extLst>
              <a:ext uri="{FF2B5EF4-FFF2-40B4-BE49-F238E27FC236}">
                <a16:creationId xmlns:a16="http://schemas.microsoft.com/office/drawing/2014/main" id="{0B9352D6-4E0B-AC38-D13A-DAA5F9ECB9C8}"/>
              </a:ext>
            </a:extLst>
          </p:cNvPr>
          <p:cNvSpPr txBox="1"/>
          <p:nvPr/>
        </p:nvSpPr>
        <p:spPr>
          <a:xfrm>
            <a:off x="4084924" y="6386199"/>
            <a:ext cx="4326826" cy="369332"/>
          </a:xfrm>
          <a:prstGeom prst="rect">
            <a:avLst/>
          </a:prstGeom>
          <a:noFill/>
        </p:spPr>
        <p:txBody>
          <a:bodyPr wrap="none" rtlCol="0">
            <a:spAutoFit/>
            <a:scene3d>
              <a:camera prst="orthographicFront"/>
              <a:lightRig rig="soft" dir="t">
                <a:rot lat="0" lon="0" rev="15600000"/>
              </a:lightRig>
            </a:scene3d>
            <a:sp3d extrusionH="57150" prstMaterial="softEdge">
              <a:bevelT w="25400" h="38100"/>
            </a:sp3d>
          </a:bodyPr>
          <a:lstStyle/>
          <a:p>
            <a:r>
              <a:rPr lang="fr-FR" b="1" i="1" dirty="0">
                <a:ln/>
                <a:solidFill>
                  <a:schemeClr val="bg1"/>
                </a:solidFill>
                <a:latin typeface="Arial" panose="020B0604020202020204" pitchFamily="34" charset="0"/>
                <a:ea typeface="Tahoma" panose="020B0604030504040204" pitchFamily="34" charset="0"/>
                <a:cs typeface="Arial" panose="020B0604020202020204" pitchFamily="34" charset="0"/>
              </a:rPr>
              <a:t>I </a:t>
            </a:r>
            <a:r>
              <a:rPr lang="fr-FR" b="1" i="1" dirty="0" err="1">
                <a:ln/>
                <a:solidFill>
                  <a:schemeClr val="bg1"/>
                </a:solidFill>
                <a:latin typeface="Arial" panose="020B0604020202020204" pitchFamily="34" charset="0"/>
                <a:ea typeface="Tahoma" panose="020B0604030504040204" pitchFamily="34" charset="0"/>
                <a:cs typeface="Arial" panose="020B0604020202020204" pitchFamily="34" charset="0"/>
              </a:rPr>
              <a:t>am</a:t>
            </a:r>
            <a:r>
              <a:rPr lang="fr-FR" b="1" i="1" dirty="0">
                <a:ln/>
                <a:solidFill>
                  <a:schemeClr val="bg1"/>
                </a:solidFill>
                <a:latin typeface="Arial" panose="020B0604020202020204" pitchFamily="34" charset="0"/>
                <a:ea typeface="Tahoma" panose="020B0604030504040204" pitchFamily="34" charset="0"/>
                <a:cs typeface="Arial" panose="020B0604020202020204" pitchFamily="34" charset="0"/>
              </a:rPr>
              <a:t> </a:t>
            </a:r>
            <a:r>
              <a:rPr lang="fr-FR" b="1" i="1" dirty="0" err="1">
                <a:ln/>
                <a:solidFill>
                  <a:schemeClr val="bg1"/>
                </a:solidFill>
                <a:latin typeface="Arial" panose="020B0604020202020204" pitchFamily="34" charset="0"/>
                <a:ea typeface="Tahoma" panose="020B0604030504040204" pitchFamily="34" charset="0"/>
                <a:cs typeface="Arial" panose="020B0604020202020204" pitchFamily="34" charset="0"/>
              </a:rPr>
              <a:t>Helios</a:t>
            </a:r>
            <a:r>
              <a:rPr lang="fr-FR" b="1" i="1" dirty="0">
                <a:ln/>
                <a:solidFill>
                  <a:schemeClr val="bg1"/>
                </a:solidFill>
                <a:latin typeface="Arial" panose="020B0604020202020204" pitchFamily="34" charset="0"/>
                <a:ea typeface="Tahoma" panose="020B0604030504040204" pitchFamily="34" charset="0"/>
                <a:cs typeface="Arial" panose="020B0604020202020204" pitchFamily="34" charset="0"/>
              </a:rPr>
              <a:t>, Elite </a:t>
            </a:r>
            <a:r>
              <a:rPr lang="fr-FR" b="1" i="1" dirty="0" err="1">
                <a:ln/>
                <a:solidFill>
                  <a:schemeClr val="bg1"/>
                </a:solidFill>
                <a:latin typeface="Arial" panose="020B0604020202020204" pitchFamily="34" charset="0"/>
                <a:ea typeface="Tahoma" panose="020B0604030504040204" pitchFamily="34" charset="0"/>
                <a:cs typeface="Arial" panose="020B0604020202020204" pitchFamily="34" charset="0"/>
              </a:rPr>
              <a:t>Soldier</a:t>
            </a:r>
            <a:r>
              <a:rPr lang="fr-FR" b="1" i="1" dirty="0">
                <a:ln/>
                <a:solidFill>
                  <a:schemeClr val="bg1"/>
                </a:solidFill>
                <a:latin typeface="Arial" panose="020B0604020202020204" pitchFamily="34" charset="0"/>
                <a:ea typeface="Tahoma" panose="020B0604030504040204" pitchFamily="34" charset="0"/>
                <a:cs typeface="Arial" panose="020B0604020202020204" pitchFamily="34" charset="0"/>
              </a:rPr>
              <a:t> of the Digital</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p:nvPr/>
        </p:nvSpPr>
        <p:spPr>
          <a:xfrm>
            <a:off x="822960" y="502920"/>
            <a:ext cx="5486400" cy="320040"/>
          </a:xfrm>
          <a:prstGeom prst="rect">
            <a:avLst/>
          </a:prstGeom>
          <a:noFill/>
          <a:ln/>
        </p:spPr>
        <p:txBody>
          <a:bodyPr wrap="square" lIns="0" tIns="0" rIns="0" bIns="0" rtlCol="0" anchor="ctr"/>
          <a:lstStyle/>
          <a:p>
            <a:pPr marL="0" indent="0">
              <a:buNone/>
            </a:pPr>
            <a:r>
              <a:rPr lang="en-US" sz="1200" b="1" kern="0" spc="200" dirty="0">
                <a:solidFill>
                  <a:srgbClr val="6C5CE7"/>
                </a:solidFill>
                <a:latin typeface="Calibri" pitchFamily="34" charset="0"/>
                <a:ea typeface="Calibri" pitchFamily="34" charset="-122"/>
                <a:cs typeface="Calibri" pitchFamily="34" charset="-120"/>
              </a:rPr>
              <a:t>RÉGULATION</a:t>
            </a:r>
            <a:endParaRPr lang="en-US" sz="1200" dirty="0"/>
          </a:p>
        </p:txBody>
      </p:sp>
      <p:sp>
        <p:nvSpPr>
          <p:cNvPr id="3" name="Text 1"/>
          <p:cNvSpPr/>
          <p:nvPr/>
        </p:nvSpPr>
        <p:spPr>
          <a:xfrm>
            <a:off x="822960" y="868680"/>
            <a:ext cx="10424160" cy="640080"/>
          </a:xfrm>
          <a:prstGeom prst="rect">
            <a:avLst/>
          </a:prstGeom>
          <a:noFill/>
          <a:ln/>
        </p:spPr>
        <p:txBody>
          <a:bodyPr wrap="square" lIns="0" tIns="0" rIns="0" bIns="0" rtlCol="0" anchor="ctr"/>
          <a:lstStyle/>
          <a:p>
            <a:pPr marL="0" indent="0">
              <a:buNone/>
            </a:pPr>
            <a:r>
              <a:rPr lang="en-US" sz="2400" b="1" dirty="0">
                <a:solidFill>
                  <a:srgbClr val="1B1E33"/>
                </a:solidFill>
                <a:latin typeface="Cambria" pitchFamily="34" charset="0"/>
                <a:ea typeface="Cambria" pitchFamily="34" charset="-122"/>
                <a:cs typeface="Cambria" pitchFamily="34" charset="-120"/>
              </a:rPr>
              <a:t>L'AI Act européen : calendrier réel (mise à jour 2026)</a:t>
            </a:r>
            <a:endParaRPr lang="en-US" sz="2400" dirty="0"/>
          </a:p>
        </p:txBody>
      </p:sp>
      <p:sp>
        <p:nvSpPr>
          <p:cNvPr id="4" name="Shape 2"/>
          <p:cNvSpPr/>
          <p:nvPr/>
        </p:nvSpPr>
        <p:spPr>
          <a:xfrm>
            <a:off x="822960" y="1737360"/>
            <a:ext cx="1920240" cy="640080"/>
          </a:xfrm>
          <a:prstGeom prst="roundRect">
            <a:avLst>
              <a:gd name="adj" fmla="val 8571"/>
            </a:avLst>
          </a:prstGeom>
          <a:solidFill>
            <a:srgbClr val="0F1230"/>
          </a:solidFill>
          <a:ln/>
        </p:spPr>
      </p:sp>
      <p:sp>
        <p:nvSpPr>
          <p:cNvPr id="5" name="Text 3"/>
          <p:cNvSpPr/>
          <p:nvPr/>
        </p:nvSpPr>
        <p:spPr>
          <a:xfrm>
            <a:off x="822960" y="1737360"/>
            <a:ext cx="1920240" cy="640080"/>
          </a:xfrm>
          <a:prstGeom prst="rect">
            <a:avLst/>
          </a:prstGeom>
          <a:noFill/>
          <a:ln/>
        </p:spPr>
        <p:txBody>
          <a:bodyPr wrap="square" lIns="0" tIns="0" rIns="0" bIns="0" rtlCol="0" anchor="ctr"/>
          <a:lstStyle/>
          <a:p>
            <a:pPr marL="0" indent="0" algn="ctr">
              <a:buNone/>
            </a:pPr>
            <a:r>
              <a:rPr lang="en-US" sz="1150" b="1" dirty="0">
                <a:solidFill>
                  <a:srgbClr val="FFFFFF"/>
                </a:solidFill>
                <a:latin typeface="Calibri" pitchFamily="34" charset="0"/>
                <a:ea typeface="Calibri" pitchFamily="34" charset="-122"/>
                <a:cs typeface="Calibri" pitchFamily="34" charset="-120"/>
              </a:rPr>
              <a:t>Août 2024</a:t>
            </a:r>
            <a:endParaRPr lang="en-US" sz="1150" dirty="0"/>
          </a:p>
        </p:txBody>
      </p:sp>
      <p:sp>
        <p:nvSpPr>
          <p:cNvPr id="6" name="Text 4"/>
          <p:cNvSpPr/>
          <p:nvPr/>
        </p:nvSpPr>
        <p:spPr>
          <a:xfrm>
            <a:off x="2926080" y="1737360"/>
            <a:ext cx="8412480" cy="640080"/>
          </a:xfrm>
          <a:prstGeom prst="rect">
            <a:avLst/>
          </a:prstGeom>
          <a:noFill/>
          <a:ln/>
        </p:spPr>
        <p:txBody>
          <a:bodyPr wrap="square" lIns="0" tIns="0" rIns="0" bIns="0" rtlCol="0" anchor="ctr"/>
          <a:lstStyle/>
          <a:p>
            <a:pPr marL="0" indent="0">
              <a:buNone/>
            </a:pPr>
            <a:r>
              <a:rPr lang="en-US" sz="1600" dirty="0">
                <a:solidFill>
                  <a:srgbClr val="1B1E33"/>
                </a:solidFill>
                <a:latin typeface="Calibri" pitchFamily="34" charset="0"/>
                <a:ea typeface="Calibri" pitchFamily="34" charset="-122"/>
                <a:cs typeface="Calibri" pitchFamily="34" charset="-120"/>
              </a:rPr>
              <a:t>Entrée en vigueur du règlement européen sur l'IA (Règlement UE 2024/1689).</a:t>
            </a:r>
            <a:endParaRPr lang="en-US" sz="1600" dirty="0"/>
          </a:p>
        </p:txBody>
      </p:sp>
      <p:sp>
        <p:nvSpPr>
          <p:cNvPr id="7" name="Shape 5"/>
          <p:cNvSpPr/>
          <p:nvPr/>
        </p:nvSpPr>
        <p:spPr>
          <a:xfrm>
            <a:off x="822960" y="2560320"/>
            <a:ext cx="1920240" cy="640080"/>
          </a:xfrm>
          <a:prstGeom prst="roundRect">
            <a:avLst>
              <a:gd name="adj" fmla="val 8571"/>
            </a:avLst>
          </a:prstGeom>
          <a:solidFill>
            <a:srgbClr val="0F1230"/>
          </a:solidFill>
          <a:ln/>
        </p:spPr>
      </p:sp>
      <p:sp>
        <p:nvSpPr>
          <p:cNvPr id="8" name="Text 6"/>
          <p:cNvSpPr/>
          <p:nvPr/>
        </p:nvSpPr>
        <p:spPr>
          <a:xfrm>
            <a:off x="822960" y="2560320"/>
            <a:ext cx="1920240" cy="640080"/>
          </a:xfrm>
          <a:prstGeom prst="rect">
            <a:avLst/>
          </a:prstGeom>
          <a:noFill/>
          <a:ln/>
        </p:spPr>
        <p:txBody>
          <a:bodyPr wrap="square" lIns="0" tIns="0" rIns="0" bIns="0" rtlCol="0" anchor="ctr"/>
          <a:lstStyle/>
          <a:p>
            <a:pPr marL="0" indent="0" algn="ctr">
              <a:buNone/>
            </a:pPr>
            <a:r>
              <a:rPr lang="en-US" sz="1150" b="1" dirty="0">
                <a:solidFill>
                  <a:srgbClr val="FFFFFF"/>
                </a:solidFill>
                <a:latin typeface="Calibri" pitchFamily="34" charset="0"/>
                <a:ea typeface="Calibri" pitchFamily="34" charset="-122"/>
                <a:cs typeface="Calibri" pitchFamily="34" charset="-120"/>
              </a:rPr>
              <a:t>Février 2025</a:t>
            </a:r>
            <a:endParaRPr lang="en-US" sz="1150" dirty="0"/>
          </a:p>
        </p:txBody>
      </p:sp>
      <p:sp>
        <p:nvSpPr>
          <p:cNvPr id="9" name="Text 7"/>
          <p:cNvSpPr/>
          <p:nvPr/>
        </p:nvSpPr>
        <p:spPr>
          <a:xfrm>
            <a:off x="2926080" y="2560320"/>
            <a:ext cx="8412480" cy="640080"/>
          </a:xfrm>
          <a:prstGeom prst="rect">
            <a:avLst/>
          </a:prstGeom>
          <a:noFill/>
          <a:ln/>
        </p:spPr>
        <p:txBody>
          <a:bodyPr wrap="square" lIns="0" tIns="0" rIns="0" bIns="0" rtlCol="0" anchor="ctr"/>
          <a:lstStyle/>
          <a:p>
            <a:pPr marL="0" indent="0">
              <a:buNone/>
            </a:pPr>
            <a:r>
              <a:rPr lang="en-US" sz="1600" dirty="0">
                <a:solidFill>
                  <a:srgbClr val="1B1E33"/>
                </a:solidFill>
                <a:latin typeface="Calibri" pitchFamily="34" charset="0"/>
                <a:ea typeface="Calibri" pitchFamily="34" charset="-122"/>
                <a:cs typeface="Calibri" pitchFamily="34" charset="-120"/>
              </a:rPr>
              <a:t>Interdiction des pratiques d'IA à « risque inacceptable » (notation sociale, manipulation subliminale…).</a:t>
            </a:r>
            <a:endParaRPr lang="en-US" sz="1600" dirty="0"/>
          </a:p>
        </p:txBody>
      </p:sp>
      <p:sp>
        <p:nvSpPr>
          <p:cNvPr id="10" name="Shape 8"/>
          <p:cNvSpPr/>
          <p:nvPr/>
        </p:nvSpPr>
        <p:spPr>
          <a:xfrm>
            <a:off x="822960" y="3383280"/>
            <a:ext cx="1920240" cy="640080"/>
          </a:xfrm>
          <a:prstGeom prst="roundRect">
            <a:avLst>
              <a:gd name="adj" fmla="val 8571"/>
            </a:avLst>
          </a:prstGeom>
          <a:solidFill>
            <a:srgbClr val="0F1230"/>
          </a:solidFill>
          <a:ln/>
        </p:spPr>
      </p:sp>
      <p:sp>
        <p:nvSpPr>
          <p:cNvPr id="11" name="Text 9"/>
          <p:cNvSpPr/>
          <p:nvPr/>
        </p:nvSpPr>
        <p:spPr>
          <a:xfrm>
            <a:off x="822960" y="3383280"/>
            <a:ext cx="1920240" cy="640080"/>
          </a:xfrm>
          <a:prstGeom prst="rect">
            <a:avLst/>
          </a:prstGeom>
          <a:noFill/>
          <a:ln/>
        </p:spPr>
        <p:txBody>
          <a:bodyPr wrap="square" lIns="0" tIns="0" rIns="0" bIns="0" rtlCol="0" anchor="ctr"/>
          <a:lstStyle/>
          <a:p>
            <a:pPr marL="0" indent="0" algn="ctr">
              <a:buNone/>
            </a:pPr>
            <a:r>
              <a:rPr lang="en-US" sz="1150" b="1" dirty="0">
                <a:solidFill>
                  <a:srgbClr val="FFFFFF"/>
                </a:solidFill>
                <a:latin typeface="Calibri" pitchFamily="34" charset="0"/>
                <a:ea typeface="Calibri" pitchFamily="34" charset="-122"/>
                <a:cs typeface="Calibri" pitchFamily="34" charset="-120"/>
              </a:rPr>
              <a:t>Août 2025</a:t>
            </a:r>
            <a:endParaRPr lang="en-US" sz="1150" dirty="0"/>
          </a:p>
        </p:txBody>
      </p:sp>
      <p:sp>
        <p:nvSpPr>
          <p:cNvPr id="12" name="Text 10"/>
          <p:cNvSpPr/>
          <p:nvPr/>
        </p:nvSpPr>
        <p:spPr>
          <a:xfrm>
            <a:off x="2926080" y="3383280"/>
            <a:ext cx="8412480" cy="640080"/>
          </a:xfrm>
          <a:prstGeom prst="rect">
            <a:avLst/>
          </a:prstGeom>
          <a:noFill/>
          <a:ln/>
        </p:spPr>
        <p:txBody>
          <a:bodyPr wrap="square" lIns="0" tIns="0" rIns="0" bIns="0" rtlCol="0" anchor="ctr"/>
          <a:lstStyle/>
          <a:p>
            <a:pPr marL="0" indent="0">
              <a:buNone/>
            </a:pPr>
            <a:r>
              <a:rPr lang="en-US" sz="1600" dirty="0">
                <a:solidFill>
                  <a:srgbClr val="1B1E33"/>
                </a:solidFill>
                <a:latin typeface="Calibri" pitchFamily="34" charset="0"/>
                <a:ea typeface="Calibri" pitchFamily="34" charset="-122"/>
                <a:cs typeface="Calibri" pitchFamily="34" charset="-120"/>
              </a:rPr>
              <a:t>Entrée en application des obligations pour les modèles d'IA à usage général (GPAI).</a:t>
            </a:r>
            <a:endParaRPr lang="en-US" sz="1600" dirty="0"/>
          </a:p>
        </p:txBody>
      </p:sp>
      <p:sp>
        <p:nvSpPr>
          <p:cNvPr id="13" name="Shape 11"/>
          <p:cNvSpPr/>
          <p:nvPr/>
        </p:nvSpPr>
        <p:spPr>
          <a:xfrm>
            <a:off x="822960" y="4206240"/>
            <a:ext cx="1920240" cy="640080"/>
          </a:xfrm>
          <a:prstGeom prst="roundRect">
            <a:avLst>
              <a:gd name="adj" fmla="val 8571"/>
            </a:avLst>
          </a:prstGeom>
          <a:solidFill>
            <a:srgbClr val="0F1230"/>
          </a:solidFill>
          <a:ln/>
        </p:spPr>
      </p:sp>
      <p:sp>
        <p:nvSpPr>
          <p:cNvPr id="14" name="Text 12"/>
          <p:cNvSpPr/>
          <p:nvPr/>
        </p:nvSpPr>
        <p:spPr>
          <a:xfrm>
            <a:off x="822960" y="4206240"/>
            <a:ext cx="1920240" cy="640080"/>
          </a:xfrm>
          <a:prstGeom prst="rect">
            <a:avLst/>
          </a:prstGeom>
          <a:noFill/>
          <a:ln/>
        </p:spPr>
        <p:txBody>
          <a:bodyPr wrap="square" lIns="0" tIns="0" rIns="0" bIns="0" rtlCol="0" anchor="ctr"/>
          <a:lstStyle/>
          <a:p>
            <a:pPr marL="0" indent="0" algn="ctr">
              <a:buNone/>
            </a:pPr>
            <a:r>
              <a:rPr lang="en-US" sz="1150" b="1" dirty="0">
                <a:solidFill>
                  <a:srgbClr val="FFFFFF"/>
                </a:solidFill>
                <a:latin typeface="Calibri" pitchFamily="34" charset="0"/>
                <a:ea typeface="Calibri" pitchFamily="34" charset="-122"/>
                <a:cs typeface="Calibri" pitchFamily="34" charset="-120"/>
              </a:rPr>
              <a:t>Août 2026</a:t>
            </a:r>
            <a:endParaRPr lang="en-US" sz="1150" dirty="0"/>
          </a:p>
        </p:txBody>
      </p:sp>
      <p:sp>
        <p:nvSpPr>
          <p:cNvPr id="15" name="Text 13"/>
          <p:cNvSpPr/>
          <p:nvPr/>
        </p:nvSpPr>
        <p:spPr>
          <a:xfrm>
            <a:off x="2926080" y="4206240"/>
            <a:ext cx="8412480" cy="640080"/>
          </a:xfrm>
          <a:prstGeom prst="rect">
            <a:avLst/>
          </a:prstGeom>
          <a:noFill/>
          <a:ln/>
        </p:spPr>
        <p:txBody>
          <a:bodyPr wrap="square" lIns="0" tIns="0" rIns="0" bIns="0" rtlCol="0" anchor="ctr"/>
          <a:lstStyle/>
          <a:p>
            <a:pPr marL="0" indent="0">
              <a:buNone/>
            </a:pPr>
            <a:r>
              <a:rPr lang="en-US" sz="1600" dirty="0">
                <a:solidFill>
                  <a:srgbClr val="1B1E33"/>
                </a:solidFill>
                <a:latin typeface="Calibri" pitchFamily="34" charset="0"/>
                <a:ea typeface="Calibri" pitchFamily="34" charset="-122"/>
                <a:cs typeface="Calibri" pitchFamily="34" charset="-120"/>
              </a:rPr>
              <a:t>Obligations de transparence (art. 50) maintenues à cette date pour les systèmes à risque limité.</a:t>
            </a:r>
            <a:endParaRPr lang="en-US" sz="1600" dirty="0"/>
          </a:p>
        </p:txBody>
      </p:sp>
      <p:sp>
        <p:nvSpPr>
          <p:cNvPr id="16" name="Shape 14"/>
          <p:cNvSpPr/>
          <p:nvPr/>
        </p:nvSpPr>
        <p:spPr>
          <a:xfrm>
            <a:off x="822960" y="5029200"/>
            <a:ext cx="1920240" cy="640080"/>
          </a:xfrm>
          <a:prstGeom prst="roundRect">
            <a:avLst>
              <a:gd name="adj" fmla="val 8571"/>
            </a:avLst>
          </a:prstGeom>
          <a:solidFill>
            <a:srgbClr val="0F1230"/>
          </a:solidFill>
          <a:ln/>
        </p:spPr>
      </p:sp>
      <p:sp>
        <p:nvSpPr>
          <p:cNvPr id="17" name="Text 15"/>
          <p:cNvSpPr/>
          <p:nvPr/>
        </p:nvSpPr>
        <p:spPr>
          <a:xfrm>
            <a:off x="822960" y="5029200"/>
            <a:ext cx="1920240" cy="640080"/>
          </a:xfrm>
          <a:prstGeom prst="rect">
            <a:avLst/>
          </a:prstGeom>
          <a:noFill/>
          <a:ln/>
        </p:spPr>
        <p:txBody>
          <a:bodyPr wrap="square" lIns="0" tIns="0" rIns="0" bIns="0" rtlCol="0" anchor="ctr"/>
          <a:lstStyle/>
          <a:p>
            <a:pPr marL="0" indent="0" algn="ctr">
              <a:buNone/>
            </a:pPr>
            <a:r>
              <a:rPr lang="en-US" sz="1150" b="1" dirty="0">
                <a:solidFill>
                  <a:srgbClr val="FFFFFF"/>
                </a:solidFill>
                <a:latin typeface="Calibri" pitchFamily="34" charset="0"/>
                <a:ea typeface="Calibri" pitchFamily="34" charset="-122"/>
                <a:cs typeface="Calibri" pitchFamily="34" charset="-120"/>
              </a:rPr>
              <a:t>Déc. 2027 / Août 2028</a:t>
            </a:r>
            <a:endParaRPr lang="en-US" sz="1150" dirty="0"/>
          </a:p>
        </p:txBody>
      </p:sp>
      <p:sp>
        <p:nvSpPr>
          <p:cNvPr id="18" name="Text 16"/>
          <p:cNvSpPr/>
          <p:nvPr/>
        </p:nvSpPr>
        <p:spPr>
          <a:xfrm>
            <a:off x="2926080" y="5029200"/>
            <a:ext cx="8412480" cy="640080"/>
          </a:xfrm>
          <a:prstGeom prst="rect">
            <a:avLst/>
          </a:prstGeom>
          <a:noFill/>
          <a:ln/>
        </p:spPr>
        <p:txBody>
          <a:bodyPr wrap="square" lIns="0" tIns="0" rIns="0" bIns="0" rtlCol="0" anchor="ctr"/>
          <a:lstStyle/>
          <a:p>
            <a:pPr marL="0" indent="0">
              <a:buNone/>
            </a:pPr>
            <a:r>
              <a:rPr lang="en-US" sz="1600" dirty="0">
                <a:solidFill>
                  <a:srgbClr val="1B1E33"/>
                </a:solidFill>
                <a:latin typeface="Calibri" pitchFamily="34" charset="0"/>
                <a:ea typeface="Calibri" pitchFamily="34" charset="-122"/>
                <a:cs typeface="Calibri" pitchFamily="34" charset="-120"/>
              </a:rPr>
              <a:t>Report, via le « Digital Omnibus » adopté en 2026, de la pleine application des obligations « haut risque » — dont recrutement et crédit.</a:t>
            </a:r>
            <a:endParaRPr lang="en-US" sz="1600" dirty="0"/>
          </a:p>
        </p:txBody>
      </p:sp>
      <p:sp>
        <p:nvSpPr>
          <p:cNvPr id="20" name="Text 18"/>
          <p:cNvSpPr/>
          <p:nvPr/>
        </p:nvSpPr>
        <p:spPr>
          <a:xfrm>
            <a:off x="11365992" y="6400800"/>
            <a:ext cx="548640" cy="320040"/>
          </a:xfrm>
          <a:prstGeom prst="rect">
            <a:avLst/>
          </a:prstGeom>
          <a:noFill/>
          <a:ln/>
        </p:spPr>
        <p:txBody>
          <a:bodyPr wrap="square" rtlCol="0" anchor="ctr"/>
          <a:lstStyle/>
          <a:p>
            <a:pPr marL="0" indent="0" algn="r">
              <a:buNone/>
            </a:pPr>
            <a:r>
              <a:rPr lang="en-US" sz="1000" dirty="0">
                <a:solidFill>
                  <a:srgbClr val="A7AAC4"/>
                </a:solidFill>
                <a:latin typeface="Calibri" pitchFamily="34" charset="0"/>
                <a:ea typeface="Calibri" pitchFamily="34" charset="-122"/>
                <a:cs typeface="Calibri" pitchFamily="34" charset="-120"/>
              </a:rPr>
              <a:t>47</a:t>
            </a:r>
            <a:endParaRPr lang="en-US" sz="1000" dirty="0"/>
          </a:p>
        </p:txBody>
      </p:sp>
      <p:sp>
        <p:nvSpPr>
          <p:cNvPr id="21" name="ZoneTexte 20">
            <a:extLst>
              <a:ext uri="{FF2B5EF4-FFF2-40B4-BE49-F238E27FC236}">
                <a16:creationId xmlns:a16="http://schemas.microsoft.com/office/drawing/2014/main" id="{0B9352D6-4E0B-AC38-D13A-DAA5F9ECB9C8}"/>
              </a:ext>
            </a:extLst>
          </p:cNvPr>
          <p:cNvSpPr txBox="1"/>
          <p:nvPr/>
        </p:nvSpPr>
        <p:spPr>
          <a:xfrm>
            <a:off x="4084924" y="6386199"/>
            <a:ext cx="4326826" cy="369332"/>
          </a:xfrm>
          <a:prstGeom prst="rect">
            <a:avLst/>
          </a:prstGeom>
          <a:noFill/>
        </p:spPr>
        <p:txBody>
          <a:bodyPr wrap="none" rtlCol="0">
            <a:spAutoFit/>
            <a:scene3d>
              <a:camera prst="orthographicFront"/>
              <a:lightRig rig="soft" dir="t">
                <a:rot lat="0" lon="0" rev="15600000"/>
              </a:lightRig>
            </a:scene3d>
            <a:sp3d extrusionH="57150" prstMaterial="softEdge">
              <a:bevelT w="25400" h="38100"/>
            </a:sp3d>
          </a:bodyPr>
          <a:lstStyle/>
          <a:p>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I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am</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Helios</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Elite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Soldier</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of the Digital</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p:nvPr/>
        </p:nvSpPr>
        <p:spPr>
          <a:xfrm>
            <a:off x="822960" y="502920"/>
            <a:ext cx="5486400" cy="320040"/>
          </a:xfrm>
          <a:prstGeom prst="rect">
            <a:avLst/>
          </a:prstGeom>
          <a:noFill/>
          <a:ln/>
        </p:spPr>
        <p:txBody>
          <a:bodyPr wrap="square" lIns="0" tIns="0" rIns="0" bIns="0" rtlCol="0" anchor="ctr"/>
          <a:lstStyle/>
          <a:p>
            <a:pPr marL="0" indent="0">
              <a:buNone/>
            </a:pPr>
            <a:r>
              <a:rPr lang="en-US" sz="1200" b="1" kern="0" spc="200" dirty="0">
                <a:solidFill>
                  <a:srgbClr val="6C5CE7"/>
                </a:solidFill>
                <a:latin typeface="Calibri" pitchFamily="34" charset="0"/>
                <a:ea typeface="Calibri" pitchFamily="34" charset="-122"/>
                <a:cs typeface="Calibri" pitchFamily="34" charset="-120"/>
              </a:rPr>
              <a:t>RECOMMANDATIONS</a:t>
            </a:r>
            <a:endParaRPr lang="en-US" sz="1200" dirty="0"/>
          </a:p>
        </p:txBody>
      </p:sp>
      <p:sp>
        <p:nvSpPr>
          <p:cNvPr id="3" name="Text 1"/>
          <p:cNvSpPr/>
          <p:nvPr/>
        </p:nvSpPr>
        <p:spPr>
          <a:xfrm>
            <a:off x="822960" y="868680"/>
            <a:ext cx="10424160" cy="640080"/>
          </a:xfrm>
          <a:prstGeom prst="rect">
            <a:avLst/>
          </a:prstGeom>
          <a:noFill/>
          <a:ln/>
        </p:spPr>
        <p:txBody>
          <a:bodyPr wrap="square" lIns="0" tIns="0" rIns="0" bIns="0" rtlCol="0" anchor="ctr"/>
          <a:lstStyle/>
          <a:p>
            <a:pPr marL="0" indent="0">
              <a:buNone/>
            </a:pPr>
            <a:r>
              <a:rPr lang="en-US" sz="2600" b="1" dirty="0">
                <a:solidFill>
                  <a:srgbClr val="1B1E33"/>
                </a:solidFill>
                <a:latin typeface="Cambria" pitchFamily="34" charset="0"/>
                <a:ea typeface="Cambria" pitchFamily="34" charset="-122"/>
                <a:cs typeface="Cambria" pitchFamily="34" charset="-120"/>
              </a:rPr>
              <a:t>Checklist : encadrer une décision automatisée</a:t>
            </a:r>
            <a:endParaRPr lang="en-US" sz="2600" dirty="0"/>
          </a:p>
        </p:txBody>
      </p:sp>
      <p:sp>
        <p:nvSpPr>
          <p:cNvPr id="4" name="Shape 2"/>
          <p:cNvSpPr/>
          <p:nvPr/>
        </p:nvSpPr>
        <p:spPr>
          <a:xfrm>
            <a:off x="822960" y="1828800"/>
            <a:ext cx="5120640" cy="1188720"/>
          </a:xfrm>
          <a:prstGeom prst="roundRect">
            <a:avLst>
              <a:gd name="adj" fmla="val 6154"/>
            </a:avLst>
          </a:prstGeom>
          <a:solidFill>
            <a:srgbClr val="F4F4F9"/>
          </a:solidFill>
          <a:ln w="12700">
            <a:solidFill>
              <a:srgbClr val="DADCEC"/>
            </a:solidFill>
            <a:prstDash val="solid"/>
          </a:ln>
        </p:spPr>
      </p:sp>
      <p:sp>
        <p:nvSpPr>
          <p:cNvPr id="5" name="Shape 3"/>
          <p:cNvSpPr/>
          <p:nvPr/>
        </p:nvSpPr>
        <p:spPr>
          <a:xfrm>
            <a:off x="1051560" y="2194560"/>
            <a:ext cx="457200" cy="457200"/>
          </a:xfrm>
          <a:prstGeom prst="ellipse">
            <a:avLst/>
          </a:prstGeom>
          <a:solidFill>
            <a:srgbClr val="00D2B4"/>
          </a:solidFill>
          <a:ln/>
        </p:spPr>
      </p:sp>
      <p:sp>
        <p:nvSpPr>
          <p:cNvPr id="6" name="Text 4"/>
          <p:cNvSpPr/>
          <p:nvPr/>
        </p:nvSpPr>
        <p:spPr>
          <a:xfrm>
            <a:off x="1051560" y="2194560"/>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7" name="Text 5"/>
          <p:cNvSpPr/>
          <p:nvPr/>
        </p:nvSpPr>
        <p:spPr>
          <a:xfrm>
            <a:off x="1691640" y="1965960"/>
            <a:ext cx="4114800" cy="914400"/>
          </a:xfrm>
          <a:prstGeom prst="rect">
            <a:avLst/>
          </a:prstGeom>
          <a:noFill/>
          <a:ln/>
        </p:spPr>
        <p:txBody>
          <a:bodyPr wrap="square" lIns="0" tIns="0" rIns="0" bIns="0" rtlCol="0" anchor="ctr"/>
          <a:lstStyle/>
          <a:p>
            <a:pPr marL="0" indent="0">
              <a:buNone/>
            </a:pPr>
            <a:r>
              <a:rPr lang="en-US" sz="1600" dirty="0">
                <a:solidFill>
                  <a:srgbClr val="1B1E33"/>
                </a:solidFill>
                <a:latin typeface="Calibri" pitchFamily="34" charset="0"/>
                <a:ea typeface="Calibri" pitchFamily="34" charset="-122"/>
                <a:cs typeface="Calibri" pitchFamily="34" charset="-120"/>
              </a:rPr>
              <a:t>Classer la décision selon son impact et sa réversibilité</a:t>
            </a:r>
            <a:endParaRPr lang="en-US" sz="1600" dirty="0"/>
          </a:p>
        </p:txBody>
      </p:sp>
      <p:sp>
        <p:nvSpPr>
          <p:cNvPr id="8" name="Shape 6"/>
          <p:cNvSpPr/>
          <p:nvPr/>
        </p:nvSpPr>
        <p:spPr>
          <a:xfrm>
            <a:off x="6217920" y="1828800"/>
            <a:ext cx="5120640" cy="1188720"/>
          </a:xfrm>
          <a:prstGeom prst="roundRect">
            <a:avLst>
              <a:gd name="adj" fmla="val 6154"/>
            </a:avLst>
          </a:prstGeom>
          <a:solidFill>
            <a:srgbClr val="F4F4F9"/>
          </a:solidFill>
          <a:ln w="12700">
            <a:solidFill>
              <a:srgbClr val="DADCEC"/>
            </a:solidFill>
            <a:prstDash val="solid"/>
          </a:ln>
        </p:spPr>
      </p:sp>
      <p:sp>
        <p:nvSpPr>
          <p:cNvPr id="9" name="Shape 7"/>
          <p:cNvSpPr/>
          <p:nvPr/>
        </p:nvSpPr>
        <p:spPr>
          <a:xfrm>
            <a:off x="6446520" y="2194560"/>
            <a:ext cx="457200" cy="457200"/>
          </a:xfrm>
          <a:prstGeom prst="ellipse">
            <a:avLst/>
          </a:prstGeom>
          <a:solidFill>
            <a:srgbClr val="00D2B4"/>
          </a:solidFill>
          <a:ln/>
        </p:spPr>
      </p:sp>
      <p:sp>
        <p:nvSpPr>
          <p:cNvPr id="10" name="Text 8"/>
          <p:cNvSpPr/>
          <p:nvPr/>
        </p:nvSpPr>
        <p:spPr>
          <a:xfrm>
            <a:off x="6446520" y="2194560"/>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1" name="Text 9"/>
          <p:cNvSpPr/>
          <p:nvPr/>
        </p:nvSpPr>
        <p:spPr>
          <a:xfrm>
            <a:off x="7086600" y="1965960"/>
            <a:ext cx="4114800" cy="914400"/>
          </a:xfrm>
          <a:prstGeom prst="rect">
            <a:avLst/>
          </a:prstGeom>
          <a:noFill/>
          <a:ln/>
        </p:spPr>
        <p:txBody>
          <a:bodyPr wrap="square" lIns="0" tIns="0" rIns="0" bIns="0" rtlCol="0" anchor="ctr"/>
          <a:lstStyle/>
          <a:p>
            <a:pPr marL="0" indent="0">
              <a:buNone/>
            </a:pPr>
            <a:r>
              <a:rPr lang="en-US" sz="1600" dirty="0">
                <a:solidFill>
                  <a:srgbClr val="1B1E33"/>
                </a:solidFill>
                <a:latin typeface="Calibri" pitchFamily="34" charset="0"/>
                <a:ea typeface="Calibri" pitchFamily="34" charset="-122"/>
                <a:cs typeface="Calibri" pitchFamily="34" charset="-120"/>
              </a:rPr>
              <a:t>Définir un seuil clair d'autonomie (montant, score, criticité)</a:t>
            </a:r>
            <a:endParaRPr lang="en-US" sz="1600" dirty="0"/>
          </a:p>
        </p:txBody>
      </p:sp>
      <p:sp>
        <p:nvSpPr>
          <p:cNvPr id="12" name="Shape 10"/>
          <p:cNvSpPr/>
          <p:nvPr/>
        </p:nvSpPr>
        <p:spPr>
          <a:xfrm>
            <a:off x="822960" y="3246120"/>
            <a:ext cx="5120640" cy="1188720"/>
          </a:xfrm>
          <a:prstGeom prst="roundRect">
            <a:avLst>
              <a:gd name="adj" fmla="val 6154"/>
            </a:avLst>
          </a:prstGeom>
          <a:solidFill>
            <a:srgbClr val="F4F4F9"/>
          </a:solidFill>
          <a:ln w="12700">
            <a:solidFill>
              <a:srgbClr val="DADCEC"/>
            </a:solidFill>
            <a:prstDash val="solid"/>
          </a:ln>
        </p:spPr>
      </p:sp>
      <p:sp>
        <p:nvSpPr>
          <p:cNvPr id="13" name="Shape 11"/>
          <p:cNvSpPr/>
          <p:nvPr/>
        </p:nvSpPr>
        <p:spPr>
          <a:xfrm>
            <a:off x="1051560" y="3611880"/>
            <a:ext cx="457200" cy="457200"/>
          </a:xfrm>
          <a:prstGeom prst="ellipse">
            <a:avLst/>
          </a:prstGeom>
          <a:solidFill>
            <a:srgbClr val="00D2B4"/>
          </a:solidFill>
          <a:ln/>
        </p:spPr>
      </p:sp>
      <p:sp>
        <p:nvSpPr>
          <p:cNvPr id="14" name="Text 12"/>
          <p:cNvSpPr/>
          <p:nvPr/>
        </p:nvSpPr>
        <p:spPr>
          <a:xfrm>
            <a:off x="1051560" y="3611880"/>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5" name="Text 13"/>
          <p:cNvSpPr/>
          <p:nvPr/>
        </p:nvSpPr>
        <p:spPr>
          <a:xfrm>
            <a:off x="1691640" y="3383280"/>
            <a:ext cx="4114800" cy="914400"/>
          </a:xfrm>
          <a:prstGeom prst="rect">
            <a:avLst/>
          </a:prstGeom>
          <a:noFill/>
          <a:ln/>
        </p:spPr>
        <p:txBody>
          <a:bodyPr wrap="square" lIns="0" tIns="0" rIns="0" bIns="0" rtlCol="0" anchor="ctr"/>
          <a:lstStyle/>
          <a:p>
            <a:pPr marL="0" indent="0">
              <a:buNone/>
            </a:pPr>
            <a:r>
              <a:rPr lang="en-US" sz="1600" dirty="0">
                <a:solidFill>
                  <a:srgbClr val="1B1E33"/>
                </a:solidFill>
                <a:latin typeface="Calibri" pitchFamily="34" charset="0"/>
                <a:ea typeface="Calibri" pitchFamily="34" charset="-122"/>
                <a:cs typeface="Calibri" pitchFamily="34" charset="-120"/>
              </a:rPr>
              <a:t>Garantir l'explicabilité du modèle pour chaque décision individuelle</a:t>
            </a:r>
            <a:endParaRPr lang="en-US" sz="1600" dirty="0"/>
          </a:p>
        </p:txBody>
      </p:sp>
      <p:sp>
        <p:nvSpPr>
          <p:cNvPr id="16" name="Shape 14"/>
          <p:cNvSpPr/>
          <p:nvPr/>
        </p:nvSpPr>
        <p:spPr>
          <a:xfrm>
            <a:off x="6217920" y="3246120"/>
            <a:ext cx="5120640" cy="1188720"/>
          </a:xfrm>
          <a:prstGeom prst="roundRect">
            <a:avLst>
              <a:gd name="adj" fmla="val 6154"/>
            </a:avLst>
          </a:prstGeom>
          <a:solidFill>
            <a:srgbClr val="F4F4F9"/>
          </a:solidFill>
          <a:ln w="12700">
            <a:solidFill>
              <a:srgbClr val="DADCEC"/>
            </a:solidFill>
            <a:prstDash val="solid"/>
          </a:ln>
        </p:spPr>
      </p:sp>
      <p:sp>
        <p:nvSpPr>
          <p:cNvPr id="17" name="Shape 15"/>
          <p:cNvSpPr/>
          <p:nvPr/>
        </p:nvSpPr>
        <p:spPr>
          <a:xfrm>
            <a:off x="6446520" y="3611880"/>
            <a:ext cx="457200" cy="457200"/>
          </a:xfrm>
          <a:prstGeom prst="ellipse">
            <a:avLst/>
          </a:prstGeom>
          <a:solidFill>
            <a:srgbClr val="00D2B4"/>
          </a:solidFill>
          <a:ln/>
        </p:spPr>
      </p:sp>
      <p:sp>
        <p:nvSpPr>
          <p:cNvPr id="18" name="Text 16"/>
          <p:cNvSpPr/>
          <p:nvPr/>
        </p:nvSpPr>
        <p:spPr>
          <a:xfrm>
            <a:off x="6446520" y="3611880"/>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9" name="Text 17"/>
          <p:cNvSpPr/>
          <p:nvPr/>
        </p:nvSpPr>
        <p:spPr>
          <a:xfrm>
            <a:off x="7086600" y="3383280"/>
            <a:ext cx="4114800" cy="914400"/>
          </a:xfrm>
          <a:prstGeom prst="rect">
            <a:avLst/>
          </a:prstGeom>
          <a:noFill/>
          <a:ln/>
        </p:spPr>
        <p:txBody>
          <a:bodyPr wrap="square" lIns="0" tIns="0" rIns="0" bIns="0" rtlCol="0" anchor="ctr"/>
          <a:lstStyle/>
          <a:p>
            <a:pPr marL="0" indent="0">
              <a:buNone/>
            </a:pPr>
            <a:r>
              <a:rPr lang="en-US" sz="1600" dirty="0">
                <a:solidFill>
                  <a:srgbClr val="1B1E33"/>
                </a:solidFill>
                <a:latin typeface="Calibri" pitchFamily="34" charset="0"/>
                <a:ea typeface="Calibri" pitchFamily="34" charset="-122"/>
                <a:cs typeface="Calibri" pitchFamily="34" charset="-120"/>
              </a:rPr>
              <a:t>Prévoir un droit de recours humain systématique</a:t>
            </a:r>
            <a:endParaRPr lang="en-US" sz="1600" dirty="0"/>
          </a:p>
        </p:txBody>
      </p:sp>
      <p:sp>
        <p:nvSpPr>
          <p:cNvPr id="20" name="Shape 18"/>
          <p:cNvSpPr/>
          <p:nvPr/>
        </p:nvSpPr>
        <p:spPr>
          <a:xfrm>
            <a:off x="822960" y="4663440"/>
            <a:ext cx="5120640" cy="1188720"/>
          </a:xfrm>
          <a:prstGeom prst="roundRect">
            <a:avLst>
              <a:gd name="adj" fmla="val 6154"/>
            </a:avLst>
          </a:prstGeom>
          <a:solidFill>
            <a:srgbClr val="F4F4F9"/>
          </a:solidFill>
          <a:ln w="12700">
            <a:solidFill>
              <a:srgbClr val="DADCEC"/>
            </a:solidFill>
            <a:prstDash val="solid"/>
          </a:ln>
        </p:spPr>
      </p:sp>
      <p:sp>
        <p:nvSpPr>
          <p:cNvPr id="21" name="Shape 19"/>
          <p:cNvSpPr/>
          <p:nvPr/>
        </p:nvSpPr>
        <p:spPr>
          <a:xfrm>
            <a:off x="1051560" y="5029200"/>
            <a:ext cx="457200" cy="457200"/>
          </a:xfrm>
          <a:prstGeom prst="ellipse">
            <a:avLst/>
          </a:prstGeom>
          <a:solidFill>
            <a:srgbClr val="00D2B4"/>
          </a:solidFill>
          <a:ln/>
        </p:spPr>
      </p:sp>
      <p:sp>
        <p:nvSpPr>
          <p:cNvPr id="22" name="Text 20"/>
          <p:cNvSpPr/>
          <p:nvPr/>
        </p:nvSpPr>
        <p:spPr>
          <a:xfrm>
            <a:off x="1051560" y="5029200"/>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23" name="Text 21"/>
          <p:cNvSpPr/>
          <p:nvPr/>
        </p:nvSpPr>
        <p:spPr>
          <a:xfrm>
            <a:off x="1691640" y="4800600"/>
            <a:ext cx="4114800" cy="914400"/>
          </a:xfrm>
          <a:prstGeom prst="rect">
            <a:avLst/>
          </a:prstGeom>
          <a:noFill/>
          <a:ln/>
        </p:spPr>
        <p:txBody>
          <a:bodyPr wrap="square" lIns="0" tIns="0" rIns="0" bIns="0" rtlCol="0" anchor="ctr"/>
          <a:lstStyle/>
          <a:p>
            <a:pPr marL="0" indent="0">
              <a:buNone/>
            </a:pPr>
            <a:r>
              <a:rPr lang="en-US" sz="1600" dirty="0">
                <a:solidFill>
                  <a:srgbClr val="1B1E33"/>
                </a:solidFill>
                <a:latin typeface="Calibri" pitchFamily="34" charset="0"/>
                <a:ea typeface="Calibri" pitchFamily="34" charset="-122"/>
                <a:cs typeface="Calibri" pitchFamily="34" charset="-120"/>
              </a:rPr>
              <a:t>Auditer régulièrement les biais et la dérive du modèle</a:t>
            </a:r>
            <a:endParaRPr lang="en-US" sz="1600" dirty="0"/>
          </a:p>
        </p:txBody>
      </p:sp>
      <p:sp>
        <p:nvSpPr>
          <p:cNvPr id="24" name="Shape 22"/>
          <p:cNvSpPr/>
          <p:nvPr/>
        </p:nvSpPr>
        <p:spPr>
          <a:xfrm>
            <a:off x="6217920" y="4663440"/>
            <a:ext cx="5120640" cy="1188720"/>
          </a:xfrm>
          <a:prstGeom prst="roundRect">
            <a:avLst>
              <a:gd name="adj" fmla="val 6154"/>
            </a:avLst>
          </a:prstGeom>
          <a:solidFill>
            <a:srgbClr val="F4F4F9"/>
          </a:solidFill>
          <a:ln w="12700">
            <a:solidFill>
              <a:srgbClr val="DADCEC"/>
            </a:solidFill>
            <a:prstDash val="solid"/>
          </a:ln>
        </p:spPr>
      </p:sp>
      <p:sp>
        <p:nvSpPr>
          <p:cNvPr id="25" name="Shape 23"/>
          <p:cNvSpPr/>
          <p:nvPr/>
        </p:nvSpPr>
        <p:spPr>
          <a:xfrm>
            <a:off x="6446520" y="5029200"/>
            <a:ext cx="457200" cy="457200"/>
          </a:xfrm>
          <a:prstGeom prst="ellipse">
            <a:avLst/>
          </a:prstGeom>
          <a:solidFill>
            <a:srgbClr val="00D2B4"/>
          </a:solidFill>
          <a:ln/>
        </p:spPr>
      </p:sp>
      <p:sp>
        <p:nvSpPr>
          <p:cNvPr id="26" name="Text 24"/>
          <p:cNvSpPr/>
          <p:nvPr/>
        </p:nvSpPr>
        <p:spPr>
          <a:xfrm>
            <a:off x="6446520" y="5029200"/>
            <a:ext cx="457200" cy="457200"/>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27" name="Text 25"/>
          <p:cNvSpPr/>
          <p:nvPr/>
        </p:nvSpPr>
        <p:spPr>
          <a:xfrm>
            <a:off x="7086600" y="4800600"/>
            <a:ext cx="4114800" cy="914400"/>
          </a:xfrm>
          <a:prstGeom prst="rect">
            <a:avLst/>
          </a:prstGeom>
          <a:noFill/>
          <a:ln/>
        </p:spPr>
        <p:txBody>
          <a:bodyPr wrap="square" lIns="0" tIns="0" rIns="0" bIns="0" rtlCol="0" anchor="ctr"/>
          <a:lstStyle/>
          <a:p>
            <a:pPr marL="0" indent="0">
              <a:buNone/>
            </a:pPr>
            <a:r>
              <a:rPr lang="en-US" sz="1600" dirty="0">
                <a:solidFill>
                  <a:srgbClr val="1B1E33"/>
                </a:solidFill>
                <a:latin typeface="Calibri" pitchFamily="34" charset="0"/>
                <a:ea typeface="Calibri" pitchFamily="34" charset="-122"/>
                <a:cs typeface="Calibri" pitchFamily="34" charset="-120"/>
              </a:rPr>
              <a:t>Documenter la traçabilité de chaque décision automatisée</a:t>
            </a:r>
            <a:endParaRPr lang="en-US" sz="1600" dirty="0"/>
          </a:p>
        </p:txBody>
      </p:sp>
      <p:sp>
        <p:nvSpPr>
          <p:cNvPr id="28" name="Text 26"/>
          <p:cNvSpPr/>
          <p:nvPr/>
        </p:nvSpPr>
        <p:spPr>
          <a:xfrm>
            <a:off x="11365992" y="6400800"/>
            <a:ext cx="548640" cy="320040"/>
          </a:xfrm>
          <a:prstGeom prst="rect">
            <a:avLst/>
          </a:prstGeom>
          <a:noFill/>
          <a:ln/>
        </p:spPr>
        <p:txBody>
          <a:bodyPr wrap="square" rtlCol="0" anchor="ctr"/>
          <a:lstStyle/>
          <a:p>
            <a:pPr marL="0" indent="0" algn="r">
              <a:buNone/>
            </a:pPr>
            <a:r>
              <a:rPr lang="en-US" sz="1000" dirty="0">
                <a:solidFill>
                  <a:srgbClr val="A7AAC4"/>
                </a:solidFill>
                <a:latin typeface="Calibri" pitchFamily="34" charset="0"/>
                <a:ea typeface="Calibri" pitchFamily="34" charset="-122"/>
                <a:cs typeface="Calibri" pitchFamily="34" charset="-120"/>
              </a:rPr>
              <a:t>48</a:t>
            </a:r>
            <a:endParaRPr lang="en-US" sz="1000" dirty="0"/>
          </a:p>
        </p:txBody>
      </p:sp>
      <p:sp>
        <p:nvSpPr>
          <p:cNvPr id="29" name="ZoneTexte 28">
            <a:extLst>
              <a:ext uri="{FF2B5EF4-FFF2-40B4-BE49-F238E27FC236}">
                <a16:creationId xmlns:a16="http://schemas.microsoft.com/office/drawing/2014/main" id="{0B9352D6-4E0B-AC38-D13A-DAA5F9ECB9C8}"/>
              </a:ext>
            </a:extLst>
          </p:cNvPr>
          <p:cNvSpPr txBox="1"/>
          <p:nvPr/>
        </p:nvSpPr>
        <p:spPr>
          <a:xfrm>
            <a:off x="4084924" y="6386199"/>
            <a:ext cx="4326826" cy="369332"/>
          </a:xfrm>
          <a:prstGeom prst="rect">
            <a:avLst/>
          </a:prstGeom>
          <a:noFill/>
        </p:spPr>
        <p:txBody>
          <a:bodyPr wrap="none" rtlCol="0">
            <a:spAutoFit/>
            <a:scene3d>
              <a:camera prst="orthographicFront"/>
              <a:lightRig rig="soft" dir="t">
                <a:rot lat="0" lon="0" rev="15600000"/>
              </a:lightRig>
            </a:scene3d>
            <a:sp3d extrusionH="57150" prstMaterial="softEdge">
              <a:bevelT w="25400" h="38100"/>
            </a:sp3d>
          </a:bodyPr>
          <a:lstStyle/>
          <a:p>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I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am</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Helios</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Elite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Soldier</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of the Digital</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p:nvPr/>
        </p:nvSpPr>
        <p:spPr>
          <a:xfrm>
            <a:off x="822960" y="863082"/>
            <a:ext cx="5486400" cy="320040"/>
          </a:xfrm>
          <a:prstGeom prst="rect">
            <a:avLst/>
          </a:prstGeom>
          <a:noFill/>
          <a:ln/>
        </p:spPr>
        <p:txBody>
          <a:bodyPr wrap="square" lIns="0" tIns="0" rIns="0" bIns="0" rtlCol="0" anchor="ctr"/>
          <a:lstStyle/>
          <a:p>
            <a:pPr marL="0" indent="0">
              <a:buNone/>
            </a:pPr>
            <a:r>
              <a:rPr lang="en-US" sz="2800" b="1" kern="0" spc="200" dirty="0">
                <a:solidFill>
                  <a:srgbClr val="00D2B4"/>
                </a:solidFill>
                <a:latin typeface="Calibri" pitchFamily="34" charset="0"/>
                <a:ea typeface="Calibri" pitchFamily="34" charset="-122"/>
                <a:cs typeface="Calibri" pitchFamily="34" charset="-120"/>
              </a:rPr>
              <a:t>CONCLUSION</a:t>
            </a:r>
            <a:endParaRPr lang="en-US" sz="2000" dirty="0"/>
          </a:p>
        </p:txBody>
      </p:sp>
      <p:sp>
        <p:nvSpPr>
          <p:cNvPr id="3" name="Text 1"/>
          <p:cNvSpPr/>
          <p:nvPr/>
        </p:nvSpPr>
        <p:spPr>
          <a:xfrm>
            <a:off x="1219137" y="1337310"/>
            <a:ext cx="8764618" cy="628416"/>
          </a:xfrm>
          <a:prstGeom prst="rect">
            <a:avLst/>
          </a:prstGeom>
          <a:noFill/>
          <a:ln/>
        </p:spPr>
        <p:txBody>
          <a:bodyPr wrap="square" lIns="0" tIns="0" rIns="0" bIns="0" rtlCol="0" anchor="ctr"/>
          <a:lstStyle/>
          <a:p>
            <a:pPr marL="0" indent="0">
              <a:buNone/>
            </a:pPr>
            <a:r>
              <a:rPr lang="en-US" b="1" dirty="0">
                <a:solidFill>
                  <a:srgbClr val="002060"/>
                </a:solidFill>
                <a:latin typeface="Cambria" pitchFamily="34" charset="0"/>
                <a:ea typeface="Cambria" pitchFamily="34" charset="-122"/>
                <a:cs typeface="Cambria" pitchFamily="34" charset="-120"/>
              </a:rPr>
              <a:t>L'entreprise autonome : utopie ou réalité ?</a:t>
            </a:r>
            <a:endParaRPr lang="en-US" dirty="0">
              <a:solidFill>
                <a:srgbClr val="002060"/>
              </a:solidFill>
            </a:endParaRPr>
          </a:p>
        </p:txBody>
      </p:sp>
      <p:sp>
        <p:nvSpPr>
          <p:cNvPr id="13" name="Text 11"/>
          <p:cNvSpPr/>
          <p:nvPr/>
        </p:nvSpPr>
        <p:spPr>
          <a:xfrm>
            <a:off x="11365992" y="6400800"/>
            <a:ext cx="548640" cy="320040"/>
          </a:xfrm>
          <a:prstGeom prst="rect">
            <a:avLst/>
          </a:prstGeom>
          <a:noFill/>
          <a:ln/>
        </p:spPr>
        <p:txBody>
          <a:bodyPr wrap="square" rtlCol="0" anchor="ctr"/>
          <a:lstStyle/>
          <a:p>
            <a:pPr marL="0" indent="0" algn="r">
              <a:buNone/>
            </a:pPr>
            <a:r>
              <a:rPr lang="en-US" sz="1000" dirty="0">
                <a:solidFill>
                  <a:srgbClr val="8A8DB0"/>
                </a:solidFill>
                <a:latin typeface="Calibri" pitchFamily="34" charset="0"/>
                <a:ea typeface="Calibri" pitchFamily="34" charset="-122"/>
                <a:cs typeface="Calibri" pitchFamily="34" charset="-120"/>
              </a:rPr>
              <a:t>49</a:t>
            </a:r>
            <a:endParaRPr lang="en-US" sz="1000" dirty="0"/>
          </a:p>
        </p:txBody>
      </p:sp>
      <p:sp>
        <p:nvSpPr>
          <p:cNvPr id="14" name="ZoneTexte 13">
            <a:extLst>
              <a:ext uri="{FF2B5EF4-FFF2-40B4-BE49-F238E27FC236}">
                <a16:creationId xmlns:a16="http://schemas.microsoft.com/office/drawing/2014/main" id="{0B9352D6-4E0B-AC38-D13A-DAA5F9ECB9C8}"/>
              </a:ext>
            </a:extLst>
          </p:cNvPr>
          <p:cNvSpPr txBox="1"/>
          <p:nvPr/>
        </p:nvSpPr>
        <p:spPr>
          <a:xfrm>
            <a:off x="4084924" y="6386199"/>
            <a:ext cx="4326826" cy="369332"/>
          </a:xfrm>
          <a:prstGeom prst="rect">
            <a:avLst/>
          </a:prstGeom>
          <a:noFill/>
        </p:spPr>
        <p:txBody>
          <a:bodyPr wrap="none" rtlCol="0">
            <a:spAutoFit/>
            <a:scene3d>
              <a:camera prst="orthographicFront"/>
              <a:lightRig rig="soft" dir="t">
                <a:rot lat="0" lon="0" rev="15600000"/>
              </a:lightRig>
            </a:scene3d>
            <a:sp3d extrusionH="57150" prstMaterial="softEdge">
              <a:bevelT w="25400" h="38100"/>
            </a:sp3d>
          </a:bodyPr>
          <a:lstStyle/>
          <a:p>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I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am</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Helios</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Elite </a:t>
            </a:r>
            <a:r>
              <a:rPr lang="fr-FR" b="1" i="1" dirty="0" err="1">
                <a:ln/>
                <a:solidFill>
                  <a:srgbClr val="002060"/>
                </a:solidFill>
                <a:latin typeface="Arial" panose="020B0604020202020204" pitchFamily="34" charset="0"/>
                <a:ea typeface="Tahoma" panose="020B0604030504040204" pitchFamily="34" charset="0"/>
                <a:cs typeface="Arial" panose="020B0604020202020204" pitchFamily="34" charset="0"/>
              </a:rPr>
              <a:t>Soldier</a:t>
            </a:r>
            <a:r>
              <a:rPr lang="fr-FR" b="1" i="1" dirty="0">
                <a:ln/>
                <a:solidFill>
                  <a:srgbClr val="002060"/>
                </a:solidFill>
                <a:latin typeface="Arial" panose="020B0604020202020204" pitchFamily="34" charset="0"/>
                <a:ea typeface="Tahoma" panose="020B0604030504040204" pitchFamily="34" charset="0"/>
                <a:cs typeface="Arial" panose="020B0604020202020204" pitchFamily="34" charset="0"/>
              </a:rPr>
              <a:t> of the Digital</a:t>
            </a:r>
          </a:p>
        </p:txBody>
      </p:sp>
      <p:sp>
        <p:nvSpPr>
          <p:cNvPr id="15" name="Text 1"/>
          <p:cNvSpPr/>
          <p:nvPr/>
        </p:nvSpPr>
        <p:spPr>
          <a:xfrm>
            <a:off x="1996751" y="1965725"/>
            <a:ext cx="9537192" cy="3968544"/>
          </a:xfrm>
          <a:prstGeom prst="rect">
            <a:avLst/>
          </a:prstGeom>
          <a:noFill/>
          <a:ln/>
        </p:spPr>
        <p:txBody>
          <a:bodyPr wrap="square" lIns="0" tIns="0" rIns="0" bIns="0" rtlCol="0" anchor="ctr"/>
          <a:lstStyle/>
          <a:p>
            <a:pPr algn="just"/>
            <a:r>
              <a:rPr lang="fr-FR" sz="2000" dirty="0"/>
              <a:t>L'entreprise autonome n'est ni un fantasme futuriste ni une fatalité déjà scellée : c'est une trajectoire bien réelle, engagée dès aujourd'hui, et dont la vitesse comme les garde-fous restent entre nos mains. À travers les quatre décisions </a:t>
            </a:r>
            <a:r>
              <a:rPr lang="fr-FR" sz="2000" dirty="0" smtClean="0"/>
              <a:t>étudiées: recruter</a:t>
            </a:r>
            <a:r>
              <a:rPr lang="fr-FR" sz="2000" dirty="0"/>
              <a:t>, licencier, valider une dépense, accorder un prêt </a:t>
            </a:r>
            <a:r>
              <a:rPr lang="fr-FR" sz="2000" dirty="0" smtClean="0"/>
              <a:t> </a:t>
            </a:r>
            <a:r>
              <a:rPr lang="fr-FR" sz="2000" dirty="0"/>
              <a:t>un même principe se dégage : </a:t>
            </a:r>
            <a:r>
              <a:rPr lang="fr-FR" sz="2000" b="1" dirty="0"/>
              <a:t>plus une décision est irréversible et touche à la dignité d'une personne, plus elle exige de supervision humaine</a:t>
            </a:r>
            <a:r>
              <a:rPr lang="fr-FR" sz="2000" dirty="0"/>
              <a:t>, le licenciement en étant l'exemple le plus net ; à l'inverse, plus elle est réversible et mesurable, plus l'autonomie de l'IA est déjà largement acceptée, comme le montre la validation des dépenses. La question n'est donc plus de savoir si l'on est « pour ou contre » l'IA décisionnelle, mais de déterminer, décision par décision, le juste niveau de supervision à exiger — et de qui relève la responsabilité lorsque la machine se trompe.</a:t>
            </a:r>
            <a:endParaRPr lang="en-US" sz="2000" dirty="0">
              <a:solidFill>
                <a:srgbClr val="002060"/>
              </a:solidFill>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3" name="Text 1"/>
          <p:cNvSpPr/>
          <p:nvPr/>
        </p:nvSpPr>
        <p:spPr>
          <a:xfrm>
            <a:off x="2841710" y="4856027"/>
            <a:ext cx="6813254" cy="1097280"/>
          </a:xfrm>
          <a:prstGeom prst="rect">
            <a:avLst/>
          </a:prstGeom>
          <a:noFill/>
          <a:ln/>
        </p:spPr>
        <p:txBody>
          <a:bodyPr wrap="square" lIns="0" tIns="0" rIns="0" bIns="0" rtlCol="0" anchor="ctr"/>
          <a:lstStyle/>
          <a:p>
            <a:pPr marL="0" indent="0">
              <a:buNone/>
            </a:pPr>
            <a:r>
              <a:rPr lang="en-US" sz="3200" b="1" dirty="0" smtClean="0">
                <a:latin typeface="Cambria" pitchFamily="34" charset="0"/>
                <a:ea typeface="Cambria" pitchFamily="34" charset="-122"/>
                <a:cs typeface="Cambria" pitchFamily="34" charset="-120"/>
              </a:rPr>
              <a:t>Merci pour votre amiable attention</a:t>
            </a:r>
            <a:endParaRPr lang="en-US" sz="3200" dirty="0"/>
          </a:p>
        </p:txBody>
      </p:sp>
      <p:pic>
        <p:nvPicPr>
          <p:cNvPr id="8" name="Imag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54429" y="980993"/>
            <a:ext cx="4187816" cy="417983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Brin">
  <a:themeElements>
    <a:clrScheme name="Bri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Bri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ri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1757</TotalTime>
  <Words>4773</Words>
  <Application>Microsoft Office PowerPoint</Application>
  <PresentationFormat>Grand écran</PresentationFormat>
  <Paragraphs>576</Paragraphs>
  <Slides>48</Slides>
  <Notes>46</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48</vt:i4>
      </vt:variant>
    </vt:vector>
  </HeadingPairs>
  <TitlesOfParts>
    <vt:vector size="57" baseType="lpstr">
      <vt:lpstr>Arial</vt:lpstr>
      <vt:lpstr>Bookman Old Style</vt:lpstr>
      <vt:lpstr>Calibri</vt:lpstr>
      <vt:lpstr>Cambria</vt:lpstr>
      <vt:lpstr>Century Gothic</vt:lpstr>
      <vt:lpstr>Tahoma</vt:lpstr>
      <vt:lpstr>Times New Roman</vt:lpstr>
      <vt:lpstr>Wingdings 3</vt:lpstr>
      <vt:lpstr>Brin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TCHATCHOUANG</cp:lastModifiedBy>
  <cp:revision>34</cp:revision>
  <dcterms:created xsi:type="dcterms:W3CDTF">2026-08-03T18:13:04Z</dcterms:created>
  <dcterms:modified xsi:type="dcterms:W3CDTF">2026-09-02T12:35:26Z</dcterms:modified>
</cp:coreProperties>
</file>