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8" r:id="rId3"/>
    <p:sldId id="257" r:id="rId4"/>
    <p:sldId id="336" r:id="rId5"/>
    <p:sldId id="337" r:id="rId6"/>
    <p:sldId id="340" r:id="rId7"/>
    <p:sldId id="339" r:id="rId8"/>
    <p:sldId id="338" r:id="rId9"/>
    <p:sldId id="270" r:id="rId10"/>
    <p:sldId id="271" r:id="rId11"/>
    <p:sldId id="272" r:id="rId12"/>
    <p:sldId id="273" r:id="rId13"/>
    <p:sldId id="275" r:id="rId14"/>
    <p:sldId id="277" r:id="rId15"/>
    <p:sldId id="279" r:id="rId16"/>
    <p:sldId id="276" r:id="rId17"/>
    <p:sldId id="284" r:id="rId18"/>
    <p:sldId id="287" r:id="rId19"/>
    <p:sldId id="297" r:id="rId20"/>
    <p:sldId id="306" r:id="rId21"/>
    <p:sldId id="314" r:id="rId22"/>
    <p:sldId id="318" r:id="rId23"/>
    <p:sldId id="319" r:id="rId24"/>
    <p:sldId id="345" r:id="rId25"/>
    <p:sldId id="344" r:id="rId26"/>
    <p:sldId id="325" r:id="rId27"/>
    <p:sldId id="295" r:id="rId28"/>
    <p:sldId id="326" r:id="rId29"/>
    <p:sldId id="342" r:id="rId30"/>
    <p:sldId id="343" r:id="rId31"/>
    <p:sldId id="328" r:id="rId3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88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80278" autoAdjust="0"/>
  </p:normalViewPr>
  <p:slideViewPr>
    <p:cSldViewPr snapToGrid="0" snapToObjects="1">
      <p:cViewPr varScale="1">
        <p:scale>
          <a:sx n="68" d="100"/>
          <a:sy n="68" d="100"/>
        </p:scale>
        <p:origin x="1253"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9014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En fait la démarche que j’adopte ici  consiste à démontrer qu’’à travers ITIL , dans un contexte marqué par l'essor de l'intelligence artificielle, de l'automatisation et des nouvelles technologies, celles-ci ne doivent pas se substituer à l'humain, mais plutôt accroître ses capacités d'analyse, de coordination et d'aide à la décision,</a:t>
            </a:r>
            <a:endParaRPr lang="en-US"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1D378-BF6F-E4FE-C83C-52375E61DF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62EE67-4072-FBF7-1CD8-5ACA18CDFD7E}"/>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ECA0B9EF-906A-B213-CF38-2D04447EEE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E81912-0EB0-433A-2EF1-6B93E09D453C}"/>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2796491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ED370-5754-D26D-9FC2-11C7E8BE82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BBC6CE-5AC5-8E9B-7FC3-BB1AD37F1763}"/>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56757C62-653B-4DDC-C0B3-FC04A03A9A0D}"/>
              </a:ext>
            </a:extLst>
          </p:cNvPr>
          <p:cNvSpPr>
            <a:spLocks noGrp="1"/>
          </p:cNvSpPr>
          <p:nvPr>
            <p:ph type="body" idx="1"/>
          </p:nvPr>
        </p:nvSpPr>
        <p:spPr/>
        <p:txBody>
          <a:bodyPr/>
          <a:lstStyle/>
          <a:p>
            <a:r>
              <a:rPr lang="fr-CM" dirty="0"/>
              <a:t>Le premier graphique à l’extrême gauche  illustre parfaitement la réalité actuelle des organisations numériques.</a:t>
            </a:r>
          </a:p>
          <a:p>
            <a:r>
              <a:rPr lang="fr-CM" dirty="0"/>
              <a:t>En </a:t>
            </a:r>
            <a:r>
              <a:rPr lang="fr-CM" dirty="0" err="1"/>
              <a:t>vert,on</a:t>
            </a:r>
            <a:r>
              <a:rPr lang="fr-CM" dirty="0"/>
              <a:t> observe que les attentes des utilisateurs augmentent continuellement :</a:t>
            </a:r>
          </a:p>
          <a:p>
            <a:r>
              <a:rPr lang="fr-CM" dirty="0"/>
              <a:t>ils veulent des services disponibles en permanence, rapides, intuitifs et accessibles immédiatement.</a:t>
            </a:r>
          </a:p>
          <a:p>
            <a:r>
              <a:rPr lang="fr-CM" dirty="0"/>
              <a:t>Dans le même temps, en rouge on observe que leur tolérance aux interruptions diminue fortement.</a:t>
            </a:r>
          </a:p>
          <a:p>
            <a:r>
              <a:rPr lang="fr-CM" dirty="0"/>
              <a:t>Ce qui était acceptable il y a dix ans ne l'est plus aujourd'hui.</a:t>
            </a:r>
          </a:p>
          <a:p>
            <a:r>
              <a:rPr lang="fr-CM" dirty="0"/>
              <a:t>Une interruption de quelques minutes sur un service critique peut désormais avoir des conséquences opérationnelles importantes.</a:t>
            </a:r>
          </a:p>
          <a:p>
            <a:br>
              <a:rPr lang="fr-CM" b="1" dirty="0"/>
            </a:br>
            <a:r>
              <a:rPr lang="fr-CM" dirty="0"/>
              <a:t>Le deuxième schéma montre que Les indicateurs techniques que nous suivons quotidiennement représentent uniquement la partie visible de l'iceberg.</a:t>
            </a:r>
          </a:p>
          <a:p>
            <a:r>
              <a:rPr lang="fr-CM" dirty="0"/>
              <a:t>Disponibilité des serveurs.</a:t>
            </a:r>
          </a:p>
          <a:p>
            <a:r>
              <a:rPr lang="fr-CM" dirty="0"/>
              <a:t>Taux de disponibilité réseau.</a:t>
            </a:r>
          </a:p>
          <a:p>
            <a:r>
              <a:rPr lang="fr-CM" dirty="0"/>
              <a:t>Nombre d'incidents.</a:t>
            </a:r>
          </a:p>
          <a:p>
            <a:r>
              <a:rPr lang="fr-CM" dirty="0"/>
              <a:t>Temps moyen de rétablissement.</a:t>
            </a:r>
          </a:p>
          <a:p>
            <a:r>
              <a:rPr lang="fr-CM" dirty="0"/>
              <a:t>Mais sous la surface se trouve l'élément le plus important :</a:t>
            </a:r>
          </a:p>
          <a:p>
            <a:r>
              <a:rPr lang="fr-CM" dirty="0"/>
              <a:t>le ressenti de l'utilisateur.</a:t>
            </a:r>
          </a:p>
          <a:p>
            <a:r>
              <a:rPr lang="fr-CM" dirty="0"/>
              <a:t>Le troisième schéma illustre  le  </a:t>
            </a:r>
            <a:r>
              <a:rPr lang="fr-CM" i="1" dirty="0" err="1"/>
              <a:t>Watermelon</a:t>
            </a:r>
            <a:r>
              <a:rPr lang="fr-CM" i="1" dirty="0"/>
              <a:t> </a:t>
            </a:r>
            <a:r>
              <a:rPr lang="fr-CM" i="1" dirty="0" err="1"/>
              <a:t>Effect</a:t>
            </a:r>
            <a:r>
              <a:rPr lang="fr-CM" dirty="0"/>
              <a:t>.</a:t>
            </a:r>
          </a:p>
          <a:p>
            <a:r>
              <a:rPr lang="fr-CM" dirty="0"/>
              <a:t>Vu de l'extérieur, tout semble parfait :</a:t>
            </a:r>
          </a:p>
          <a:p>
            <a:r>
              <a:rPr lang="fr-CM" dirty="0"/>
              <a:t>les indicateurs sont au vert,</a:t>
            </a:r>
          </a:p>
          <a:p>
            <a:r>
              <a:rPr lang="fr-CM" dirty="0"/>
              <a:t>les SLA sont respectés,</a:t>
            </a:r>
          </a:p>
          <a:p>
            <a:r>
              <a:rPr lang="fr-CM" dirty="0"/>
              <a:t>les tableaux de bord sont satisfaisants.</a:t>
            </a:r>
          </a:p>
          <a:p>
            <a:r>
              <a:rPr lang="fr-CM" dirty="0"/>
              <a:t>Mais lorsque l'on interroge les utilisateurs, la réalité est tout autre :</a:t>
            </a:r>
          </a:p>
          <a:p>
            <a:r>
              <a:rPr lang="fr-CM" dirty="0"/>
              <a:t>L'organisation est donc verte à l'extérieur, mais rouge à l'intérieur.</a:t>
            </a:r>
            <a:br>
              <a:rPr lang="fr-CM" dirty="0"/>
            </a:br>
            <a:endParaRPr lang="fr-CM" dirty="0"/>
          </a:p>
          <a:p>
            <a:r>
              <a:rPr lang="fr-CM" dirty="0"/>
              <a:t>Pendant longtemps, les organisations informatiques ont mesuré leur performance essentiellement à travers des indicateurs techniques :</a:t>
            </a:r>
          </a:p>
          <a:p>
            <a:r>
              <a:rPr lang="fr-CM" dirty="0"/>
              <a:t>disponibilité des serveurs ; </a:t>
            </a:r>
          </a:p>
          <a:p>
            <a:r>
              <a:rPr lang="fr-CM" dirty="0"/>
              <a:t>temps de réponse des applications ; </a:t>
            </a:r>
          </a:p>
          <a:p>
            <a:r>
              <a:rPr lang="fr-CM" dirty="0"/>
              <a:t>bande passante consommée ; </a:t>
            </a:r>
          </a:p>
          <a:p>
            <a:r>
              <a:rPr lang="fr-CM" dirty="0"/>
              <a:t>nombre d'incidents résolus. </a:t>
            </a:r>
          </a:p>
          <a:p>
            <a:r>
              <a:rPr lang="fr-CM" dirty="0"/>
              <a:t>Pourtant, une question fondamentale se pose :</a:t>
            </a:r>
          </a:p>
          <a:p>
            <a:r>
              <a:rPr lang="fr-CM" b="1" dirty="0"/>
              <a:t>est-ce qu'un système techniquement performant est forcément un système utile et apprécié par ses utilisateurs ?</a:t>
            </a:r>
            <a:endParaRPr lang="fr-CM" dirty="0"/>
          </a:p>
          <a:p>
            <a:endParaRPr lang="en-US" dirty="0"/>
          </a:p>
        </p:txBody>
      </p:sp>
      <p:sp>
        <p:nvSpPr>
          <p:cNvPr id="4" name="Slide Number Placeholder 3">
            <a:extLst>
              <a:ext uri="{FF2B5EF4-FFF2-40B4-BE49-F238E27FC236}">
                <a16:creationId xmlns:a16="http://schemas.microsoft.com/office/drawing/2014/main" id="{28A56FD9-6B63-3C31-62C9-1B04C26EA491}"/>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2047057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FA39C-8A28-B7D4-EF55-664F378E0F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B6F644-C470-A559-0BC2-23D242753B86}"/>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A6D9E109-CE05-1636-EBE1-4D8B56ADA7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CE910C-C4C9-61D8-D823-19D31CD169E6}"/>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2506460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EE2DD-8617-B5D9-F0A7-8465CC5AEA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FA8F36-1935-A473-5858-380313BEB999}"/>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82B72DB6-C8F7-BE69-D41F-D3103DA8CE2A}"/>
              </a:ext>
            </a:extLst>
          </p:cNvPr>
          <p:cNvSpPr>
            <a:spLocks noGrp="1"/>
          </p:cNvSpPr>
          <p:nvPr>
            <p:ph type="body" idx="1"/>
          </p:nvPr>
        </p:nvSpPr>
        <p:spPr/>
        <p:txBody>
          <a:bodyPr/>
          <a:lstStyle/>
          <a:p>
            <a:r>
              <a:rPr lang="fr-CM" sz="1200" dirty="0">
                <a:solidFill>
                  <a:schemeClr val="bg1"/>
                </a:solidFill>
                <a:latin typeface="Verdena"/>
              </a:rPr>
              <a:t>ITIL (Information </a:t>
            </a:r>
            <a:r>
              <a:rPr lang="fr-CM" sz="1200" dirty="0" err="1">
                <a:solidFill>
                  <a:schemeClr val="bg1"/>
                </a:solidFill>
                <a:latin typeface="Verdena"/>
              </a:rPr>
              <a:t>Technology</a:t>
            </a:r>
            <a:r>
              <a:rPr lang="fr-CM" sz="1200" dirty="0">
                <a:solidFill>
                  <a:schemeClr val="bg1"/>
                </a:solidFill>
                <a:latin typeface="Verdena"/>
              </a:rPr>
              <a:t> Infrastructure Library), </a:t>
            </a:r>
            <a:r>
              <a:rPr lang="fr-CM" dirty="0"/>
              <a:t>Le référentiel a été développé au milieu des années 1980 par la Central Computer and </a:t>
            </a:r>
            <a:r>
              <a:rPr lang="fr-CM" dirty="0" err="1"/>
              <a:t>Telecommunications</a:t>
            </a:r>
            <a:r>
              <a:rPr lang="fr-CM" dirty="0"/>
              <a:t> Agency, une agence du gouvernement britannique chargée des technologies de l'information. À cette époque, le gouvernement britannique constatait que :</a:t>
            </a:r>
          </a:p>
          <a:p>
            <a:r>
              <a:rPr lang="fr-CM" dirty="0"/>
              <a:t>les administrations utilisaient chacune leurs propres méthodes de gestion informatique ; </a:t>
            </a:r>
          </a:p>
          <a:p>
            <a:r>
              <a:rPr lang="fr-CM" dirty="0"/>
              <a:t>les prestataires externes travaillaient avec des pratiques différentes ; </a:t>
            </a:r>
          </a:p>
          <a:p>
            <a:r>
              <a:rPr lang="fr-CM" dirty="0"/>
              <a:t>les coûts augmentaient rapidement ; </a:t>
            </a:r>
          </a:p>
          <a:p>
            <a:r>
              <a:rPr lang="fr-CM" dirty="0"/>
              <a:t>la qualité des services informatiques était très variable ; </a:t>
            </a:r>
          </a:p>
          <a:p>
            <a:r>
              <a:rPr lang="fr-CM" dirty="0"/>
              <a:t>les projets informatiques connaissaient de nombreux échecs. </a:t>
            </a:r>
          </a:p>
          <a:p>
            <a:r>
              <a:rPr lang="fr-CM" dirty="0"/>
              <a:t>Le gouvernement décida alors de créer un ensemble de bonnes pratiques permettant :</a:t>
            </a:r>
          </a:p>
          <a:p>
            <a:r>
              <a:rPr lang="fr-CM" dirty="0"/>
              <a:t>d'améliorer la qualité des services ; </a:t>
            </a:r>
          </a:p>
          <a:p>
            <a:r>
              <a:rPr lang="fr-CM" dirty="0"/>
              <a:t>de réduire les coûts ; </a:t>
            </a:r>
          </a:p>
          <a:p>
            <a:r>
              <a:rPr lang="fr-CM" dirty="0"/>
              <a:t>de standardiser les méthodes de travail ; </a:t>
            </a:r>
          </a:p>
          <a:p>
            <a:r>
              <a:rPr lang="fr-CM" dirty="0"/>
              <a:t>d'améliorer la relation entre l'informatique et les métiers.</a:t>
            </a:r>
          </a:p>
          <a:p>
            <a:pPr marL="0" indent="0">
              <a:buFont typeface="Wingdings" panose="05000000000000000000" pitchFamily="2" charset="2"/>
              <a:buNone/>
            </a:pPr>
            <a:r>
              <a:rPr lang="fr-CM" sz="1200" dirty="0">
                <a:solidFill>
                  <a:schemeClr val="bg1"/>
                </a:solidFill>
                <a:latin typeface="Verdena"/>
              </a:rPr>
              <a:t>ITIL c’est donc:</a:t>
            </a:r>
            <a:br>
              <a:rPr lang="fr-CM" sz="1200" dirty="0">
                <a:solidFill>
                  <a:schemeClr val="bg1"/>
                </a:solidFill>
                <a:latin typeface="Verdena"/>
              </a:rPr>
            </a:br>
            <a:r>
              <a:rPr lang="fr-CM" sz="1200" b="1" dirty="0">
                <a:solidFill>
                  <a:schemeClr val="bg1"/>
                </a:solidFill>
                <a:latin typeface="Verdena"/>
              </a:rPr>
              <a:t>Un Cadre de Bonnes Pratiques :</a:t>
            </a:r>
            <a:r>
              <a:rPr lang="fr-CM" sz="1200" dirty="0">
                <a:solidFill>
                  <a:schemeClr val="bg1"/>
                </a:solidFill>
                <a:latin typeface="Verdena"/>
              </a:rPr>
              <a:t> qui est la référence internationale pour piloter les services IT par la valeur.</a:t>
            </a:r>
          </a:p>
          <a:p>
            <a:pPr marL="0" indent="0">
              <a:buFont typeface="Wingdings" panose="05000000000000000000" pitchFamily="2" charset="2"/>
              <a:buNone/>
            </a:pPr>
            <a:r>
              <a:rPr lang="fr-CM" sz="1200" b="1" dirty="0">
                <a:solidFill>
                  <a:schemeClr val="bg1"/>
                </a:solidFill>
                <a:latin typeface="Verdena"/>
              </a:rPr>
              <a:t>Un Traducteur de Performance :</a:t>
            </a:r>
            <a:r>
              <a:rPr lang="fr-CM" sz="1200" dirty="0">
                <a:solidFill>
                  <a:schemeClr val="bg1"/>
                </a:solidFill>
                <a:latin typeface="Verdena"/>
              </a:rPr>
              <a:t> Il transforme le jargon des techniques en solutions utiles et utilisables pour l'organisation.</a:t>
            </a:r>
          </a:p>
          <a:p>
            <a:pPr marL="0" indent="0">
              <a:buFont typeface="Wingdings" panose="05000000000000000000" pitchFamily="2" charset="2"/>
              <a:buNone/>
            </a:pPr>
            <a:r>
              <a:rPr lang="fr-CM" sz="1200" b="1" dirty="0">
                <a:solidFill>
                  <a:schemeClr val="bg1"/>
                </a:solidFill>
                <a:latin typeface="Verdena"/>
              </a:rPr>
              <a:t>Cocréation de Valeur :</a:t>
            </a:r>
            <a:r>
              <a:rPr lang="fr-CM" sz="1200" dirty="0">
                <a:solidFill>
                  <a:schemeClr val="bg1"/>
                </a:solidFill>
                <a:latin typeface="Verdena"/>
              </a:rPr>
              <a:t> Il supprime le modèle "fournisseur/client" au profit d'une collaboration directe </a:t>
            </a:r>
            <a:br>
              <a:rPr lang="fr-CM" sz="1200" dirty="0">
                <a:solidFill>
                  <a:schemeClr val="bg1"/>
                </a:solidFill>
                <a:latin typeface="Verdena"/>
              </a:rPr>
            </a:br>
            <a:r>
              <a:rPr lang="fr-CM" sz="1200" dirty="0">
                <a:solidFill>
                  <a:schemeClr val="bg1"/>
                </a:solidFill>
                <a:latin typeface="Verdena"/>
              </a:rPr>
              <a:t>où la technologie s'efface pour laisser place à l'expérience humaine.</a:t>
            </a:r>
          </a:p>
          <a:p>
            <a:endParaRPr lang="en-US" dirty="0"/>
          </a:p>
        </p:txBody>
      </p:sp>
      <p:sp>
        <p:nvSpPr>
          <p:cNvPr id="4" name="Slide Number Placeholder 3">
            <a:extLst>
              <a:ext uri="{FF2B5EF4-FFF2-40B4-BE49-F238E27FC236}">
                <a16:creationId xmlns:a16="http://schemas.microsoft.com/office/drawing/2014/main" id="{38F85481-98A3-9D64-497F-D7D7903268D6}"/>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946096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91A62-43FC-FAC1-C60E-DA3454FA9A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204EC4-1E05-8F64-FAF8-CB14AA17089F}"/>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99FC7B94-81BF-5883-D760-79FBB23BD903}"/>
              </a:ext>
            </a:extLst>
          </p:cNvPr>
          <p:cNvSpPr>
            <a:spLocks noGrp="1"/>
          </p:cNvSpPr>
          <p:nvPr>
            <p:ph type="body" idx="1"/>
          </p:nvPr>
        </p:nvSpPr>
        <p:spPr/>
        <p:txBody>
          <a:bodyPr/>
          <a:lstStyle/>
          <a:p>
            <a:r>
              <a:rPr lang="en-US" dirty="0" err="1"/>
              <a:t>ce</a:t>
            </a:r>
            <a:r>
              <a:rPr lang="en-US" dirty="0"/>
              <a:t> </a:t>
            </a:r>
            <a:r>
              <a:rPr lang="en-US" dirty="0" err="1"/>
              <a:t>n'est</a:t>
            </a:r>
            <a:r>
              <a:rPr lang="en-US" dirty="0"/>
              <a:t> plus </a:t>
            </a:r>
            <a:r>
              <a:rPr lang="en-US" dirty="0" err="1"/>
              <a:t>une</a:t>
            </a:r>
            <a:r>
              <a:rPr lang="en-US" dirty="0"/>
              <a:t> option </a:t>
            </a:r>
            <a:r>
              <a:rPr lang="en-US" dirty="0" err="1"/>
              <a:t>réservée</a:t>
            </a:r>
            <a:r>
              <a:rPr lang="en-US" dirty="0"/>
              <a:t> aux </a:t>
            </a:r>
            <a:r>
              <a:rPr lang="en-US" dirty="0" err="1"/>
              <a:t>grandes</a:t>
            </a:r>
            <a:r>
              <a:rPr lang="en-US" dirty="0"/>
              <a:t> </a:t>
            </a:r>
            <a:r>
              <a:rPr lang="en-US" dirty="0" err="1"/>
              <a:t>entreprises</a:t>
            </a:r>
            <a:r>
              <a:rPr lang="en-US" dirty="0"/>
              <a:t> </a:t>
            </a:r>
            <a:r>
              <a:rPr lang="en-US" dirty="0" err="1"/>
              <a:t>technologiques</a:t>
            </a:r>
            <a:r>
              <a:rPr lang="en-US" dirty="0"/>
              <a:t>. Toute </a:t>
            </a:r>
            <a:r>
              <a:rPr lang="en-US" dirty="0" err="1"/>
              <a:t>organisation</a:t>
            </a:r>
            <a:r>
              <a:rPr lang="en-US" dirty="0"/>
              <a:t> qui </a:t>
            </a:r>
            <a:r>
              <a:rPr lang="en-US" dirty="0" err="1"/>
              <a:t>dépend</a:t>
            </a:r>
            <a:r>
              <a:rPr lang="en-US" dirty="0"/>
              <a:t> </a:t>
            </a:r>
            <a:r>
              <a:rPr lang="fr-CM" dirty="0"/>
              <a:t>c’était la rigidité des processus. On a parfois confondu "suivre une règle" et "satisfaire un besoin", ce qui a créé des silos techniques et de la bureaucratie.</a:t>
            </a:r>
            <a:r>
              <a:rPr lang="en-US" dirty="0"/>
              <a:t> de </a:t>
            </a:r>
            <a:r>
              <a:rPr lang="en-US" dirty="0" err="1"/>
              <a:t>systèmes</a:t>
            </a:r>
            <a:r>
              <a:rPr lang="en-US" dirty="0"/>
              <a:t> </a:t>
            </a:r>
            <a:r>
              <a:rPr lang="en-US" dirty="0" err="1"/>
              <a:t>d'information</a:t>
            </a:r>
            <a:r>
              <a:rPr lang="en-US" dirty="0"/>
              <a:t> — </a:t>
            </a:r>
            <a:r>
              <a:rPr lang="en-US" dirty="0" err="1"/>
              <a:t>donc</a:t>
            </a:r>
            <a:r>
              <a:rPr lang="en-US" dirty="0"/>
              <a:t> </a:t>
            </a:r>
            <a:r>
              <a:rPr lang="en-US" dirty="0" err="1"/>
              <a:t>toutes</a:t>
            </a:r>
            <a:r>
              <a:rPr lang="en-US" dirty="0"/>
              <a:t>, </a:t>
            </a:r>
            <a:r>
              <a:rPr lang="en-US" dirty="0" err="1"/>
              <a:t>aujourd'hui</a:t>
            </a:r>
            <a:r>
              <a:rPr lang="en-US" dirty="0"/>
              <a:t> — a </a:t>
            </a:r>
            <a:r>
              <a:rPr lang="en-US" dirty="0" err="1"/>
              <a:t>besoin</a:t>
            </a:r>
            <a:r>
              <a:rPr lang="en-US" dirty="0"/>
              <a:t> d'un cadre. </a:t>
            </a:r>
            <a:r>
              <a:rPr lang="en-US" dirty="0" err="1"/>
              <a:t>Annoncer</a:t>
            </a:r>
            <a:r>
              <a:rPr lang="en-US" dirty="0"/>
              <a:t> la suite : '</a:t>
            </a:r>
            <a:r>
              <a:rPr lang="en-US" dirty="0" err="1"/>
              <a:t>C'est</a:t>
            </a:r>
            <a:r>
              <a:rPr lang="en-US" dirty="0"/>
              <a:t> </a:t>
            </a:r>
            <a:r>
              <a:rPr lang="en-US" dirty="0" err="1"/>
              <a:t>exactement</a:t>
            </a:r>
            <a:r>
              <a:rPr lang="en-US" dirty="0"/>
              <a:t> </a:t>
            </a:r>
            <a:r>
              <a:rPr lang="en-US" dirty="0" err="1"/>
              <a:t>ce</a:t>
            </a:r>
            <a:r>
              <a:rPr lang="en-US" dirty="0"/>
              <a:t> </a:t>
            </a:r>
            <a:r>
              <a:rPr lang="en-US" dirty="0" err="1"/>
              <a:t>que</a:t>
            </a:r>
            <a:r>
              <a:rPr lang="en-US" dirty="0"/>
              <a:t> le </a:t>
            </a:r>
            <a:r>
              <a:rPr lang="en-US" dirty="0" err="1"/>
              <a:t>référentiel</a:t>
            </a:r>
            <a:r>
              <a:rPr lang="en-US" dirty="0"/>
              <a:t> ITIL propose </a:t>
            </a:r>
            <a:r>
              <a:rPr lang="en-US" dirty="0" err="1"/>
              <a:t>depuis</a:t>
            </a:r>
            <a:r>
              <a:rPr lang="en-US" dirty="0"/>
              <a:t> plus de 30 ans.</a:t>
            </a:r>
            <a:r>
              <a:rPr lang="fr-CM" dirty="0"/>
              <a:t>Cette frise montre que l’évolution d’ITIL n’est pas une simple mise à jour technique, c'est une mutation complète de notre posture managériale.</a:t>
            </a:r>
          </a:p>
          <a:p>
            <a:r>
              <a:rPr lang="fr-CM" b="1" dirty="0"/>
              <a:t>Au tout début, avec ITIL 1 et 2</a:t>
            </a:r>
            <a:r>
              <a:rPr lang="fr-CM" dirty="0"/>
              <a:t>, nous étions dans l'ère de la </a:t>
            </a:r>
            <a:r>
              <a:rPr lang="fr-CM" b="1" dirty="0"/>
              <a:t>Gestion de la Technologie</a:t>
            </a:r>
            <a:r>
              <a:rPr lang="fr-CM" dirty="0"/>
              <a:t> et de la fourniture de services de qualité brute. L'objectif était simple : faire fonctionner les machines et stabiliser l'infrastructure.  </a:t>
            </a:r>
            <a:r>
              <a:rPr lang="fr-CM" b="1" dirty="0"/>
              <a:t>Avec ITIL 3</a:t>
            </a:r>
            <a:r>
              <a:rPr lang="fr-CM" dirty="0"/>
              <a:t>, nous avons fait un pas en avant en devenant des </a:t>
            </a:r>
            <a:r>
              <a:rPr lang="fr-CM" b="1" dirty="0"/>
              <a:t>Fournisseurs de Services avec l’</a:t>
            </a:r>
            <a:r>
              <a:rPr lang="fr-CM" dirty="0"/>
              <a:t>introduction du cycle de vie des services</a:t>
            </a:r>
            <a:r>
              <a:rPr lang="fr-CM" b="1" dirty="0"/>
              <a:t>,</a:t>
            </a:r>
            <a:r>
              <a:rPr lang="fr-CM" dirty="0"/>
              <a:t>. C'est l'époque où l'on a cherché à provisionner des services capables de créer de la valeur. Mais le piège de cette version, c’était la </a:t>
            </a:r>
            <a:r>
              <a:rPr lang="fr-CM" dirty="0" err="1"/>
              <a:t>rigiditité</a:t>
            </a:r>
            <a:r>
              <a:rPr lang="fr-CM" dirty="0"/>
              <a:t> des </a:t>
            </a:r>
            <a:r>
              <a:rPr lang="fr-CM" dirty="0" err="1"/>
              <a:t>proccessus</a:t>
            </a:r>
            <a:r>
              <a:rPr lang="fr-CM" dirty="0"/>
              <a:t> </a:t>
            </a:r>
          </a:p>
          <a:p>
            <a:r>
              <a:rPr lang="fr-CM" b="1" dirty="0"/>
              <a:t>La vraie rupture arrive avec ITIL 4</a:t>
            </a:r>
            <a:r>
              <a:rPr lang="fr-CM" dirty="0"/>
              <a:t>. Nous passons à l'ère de la </a:t>
            </a:r>
            <a:r>
              <a:rPr lang="fr-CM" b="1" dirty="0"/>
              <a:t>Technologie numérique intégrée aux métiers</a:t>
            </a:r>
            <a:r>
              <a:rPr lang="fr-CM" dirty="0"/>
              <a:t>. On ne parle plus de "fournir" passivement un service, mais de se demander : </a:t>
            </a:r>
            <a:r>
              <a:rPr lang="fr-CM" i="1" dirty="0"/>
              <a:t>Comment les organisations créent-elles de la valeur dans un monde numérique ?</a:t>
            </a:r>
            <a:r>
              <a:rPr lang="fr-CM" dirty="0"/>
              <a:t> ITIL 4 intègre nativement l'Agilité, le Lean et le DevOps et autres pour briser les silos organisationnels  et mettre un terme au syndrome de la pastèque. Le service n'a de valeur que si le client confirme qu'il est utile et qu'il améliore son quotidien.</a:t>
            </a:r>
          </a:p>
          <a:p>
            <a:r>
              <a:rPr lang="fr-CM" b="1" dirty="0"/>
              <a:t>Actuellement avec ITIL 5 (Version 5)</a:t>
            </a:r>
            <a:r>
              <a:rPr lang="fr-CM" dirty="0"/>
              <a:t> : la question centrale devient </a:t>
            </a:r>
            <a:r>
              <a:rPr lang="fr-CM" i="1" dirty="0"/>
              <a:t>Comment les organisations gèrent-elles et administrent-elles les technologies numériques afin de générer de la valeur </a:t>
            </a:r>
            <a:r>
              <a:rPr lang="fr-CM" dirty="0"/>
              <a:t> avec l'explosion de l'IA, il ne s’agit donc plus d’aligner  seulement d'aligner la technologie  sur le métier, mais de gouverner des technologies autonomes pour augmenter la satisfaction humaine.</a:t>
            </a:r>
          </a:p>
          <a:p>
            <a:endParaRPr lang="en-US" dirty="0"/>
          </a:p>
        </p:txBody>
      </p:sp>
      <p:sp>
        <p:nvSpPr>
          <p:cNvPr id="4" name="Slide Number Placeholder 3">
            <a:extLst>
              <a:ext uri="{FF2B5EF4-FFF2-40B4-BE49-F238E27FC236}">
                <a16:creationId xmlns:a16="http://schemas.microsoft.com/office/drawing/2014/main" id="{2D0C961F-5B82-A46A-C024-1434F9D7F671}"/>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20574202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err="1"/>
              <a:t>une</a:t>
            </a:r>
            <a:r>
              <a:rPr lang="en-US" dirty="0"/>
              <a:t> banque qui propose une application mobile ne vend pas 'une application' — elle vend la possibilité de gérer son argent sans avoir à comprendre l'infrastructure bancaire sous-jacente. C'est exactement la définition : co-création de valeur, sans transfert du risque technique au client.</a:t>
            </a:r>
            <a:br>
              <a:rPr lang="en-US" dirty="0"/>
            </a:br>
            <a:br>
              <a:rPr lang="en-US" dirty="0"/>
            </a:br>
            <a:r>
              <a:rPr lang="fr-CM" dirty="0"/>
              <a:t>Une formation militaire  ayant une station  HELIOS  recherche la capacité de communiquer, de coordonner ses opérations, de transmettre des ordres et de partager l'information en temps réel, sans avoir à gérer la complexité technique des antennes VSAT </a:t>
            </a:r>
            <a:r>
              <a:rPr lang="fr-CM" dirty="0" err="1"/>
              <a:t>fortigate</a:t>
            </a:r>
            <a:r>
              <a:rPr lang="fr-CM" dirty="0"/>
              <a:t>, des routeurs, des serveurs ou des liaisons réseau sous-jacentes.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Erreur fréquente à signaler : beaucoup </a:t>
            </a:r>
            <a:r>
              <a:rPr lang="en-US" dirty="0" err="1"/>
              <a:t>d’organisation</a:t>
            </a:r>
            <a:r>
              <a:rPr lang="en-US" dirty="0"/>
              <a:t> </a:t>
            </a:r>
            <a:r>
              <a:rPr lang="en-US" dirty="0" err="1"/>
              <a:t>investissent</a:t>
            </a:r>
            <a:r>
              <a:rPr lang="en-US" dirty="0"/>
              <a:t> uniquement dans l'utilité (plus de fonctionnalités) en négligeant la garantie (fiabilité), ce qui frustre les </a:t>
            </a:r>
            <a:r>
              <a:rPr lang="en-US" dirty="0" err="1"/>
              <a:t>utilisateurs</a:t>
            </a:r>
            <a:r>
              <a:rPr lang="en-US" dirty="0"/>
              <a:t>. Un service avec moins de fonctionnalités mais 100% fiable est souvent préféré à un service riche mais instable.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la décision business n'est jamais 'réduire les coûts' isolément. C'est toujours un arbitrage à trois. Un coût réduit qui augmente le risque, ou qui détruit la valeur perçue par le client, est une fausse économie. ITIL structure précisément cet arbitrage.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Exemple à donner : dans une entreprise, le client d'un service IT RH peut être le Directeur des Ressources Humaines (qui définit les besoins et accepte le budget), le sponsor peut être le DG (qui valide l'investissement), et les utilisateurs sont l'ensemble des salariés qui utilisent le portail RH au quotidien. Trois rôles, trois attentes différentes — souvent confondus en pratique.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err="1"/>
              <a:t>Maintenant</a:t>
            </a:r>
            <a:r>
              <a:rPr lang="en-US" dirty="0"/>
              <a:t> que nous parlons le même langage, voyons comment ITIL  structure concrètement la gestion des services autour de quatre dimensions.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C'est le schéma le plus réutilisé d'ITIL 4 en entretien de diagnostic. Conseil d'animation : demander à chaque dirigeant présent de noter mentalement, pour son propre service le plus critique, laquelle des 4 dimensions est selon lui la plus fragile aujourd'hui. Cela prépare la discussion de la slide suivante sur les conséquences d'une dimension </a:t>
            </a:r>
            <a:r>
              <a:rPr lang="en-US" dirty="0" err="1"/>
              <a:t>négligée</a:t>
            </a:r>
            <a:r>
              <a:rPr lang="en-US" dirty="0"/>
              <a:t>.</a:t>
            </a:r>
            <a:br>
              <a:rPr lang="en-US" dirty="0"/>
            </a:br>
            <a:br>
              <a:rPr lang="en-US" dirty="0"/>
            </a:br>
            <a:r>
              <a:rPr lang="en-US" dirty="0"/>
              <a:t>Demander un tour de table </a:t>
            </a:r>
            <a:r>
              <a:rPr lang="en-US" dirty="0" err="1"/>
              <a:t>rapide</a:t>
            </a:r>
            <a:r>
              <a:rPr lang="en-US" dirty="0"/>
              <a:t> : '</a:t>
            </a:r>
            <a:r>
              <a:rPr lang="en-US" dirty="0" err="1"/>
              <a:t>Reconnaissez</a:t>
            </a:r>
            <a:r>
              <a:rPr lang="en-US" dirty="0"/>
              <a:t>-vous </a:t>
            </a:r>
            <a:r>
              <a:rPr lang="en-US" dirty="0" err="1"/>
              <a:t>une</a:t>
            </a:r>
            <a:r>
              <a:rPr lang="en-US" dirty="0"/>
              <a:t> de </a:t>
            </a:r>
            <a:r>
              <a:rPr lang="en-US" dirty="0" err="1"/>
              <a:t>ces</a:t>
            </a:r>
            <a:r>
              <a:rPr lang="en-US" dirty="0"/>
              <a:t> situations dans </a:t>
            </a:r>
            <a:r>
              <a:rPr lang="en-US" dirty="0" err="1"/>
              <a:t>votre</a:t>
            </a:r>
            <a:r>
              <a:rPr lang="en-US" dirty="0"/>
              <a:t> </a:t>
            </a:r>
            <a:r>
              <a:rPr lang="en-US" dirty="0" err="1"/>
              <a:t>organisation</a:t>
            </a:r>
            <a:r>
              <a:rPr lang="en-US" dirty="0"/>
              <a:t> ?' Cette slide </a:t>
            </a:r>
            <a:r>
              <a:rPr lang="en-US" dirty="0" err="1"/>
              <a:t>fonctionne</a:t>
            </a:r>
            <a:r>
              <a:rPr lang="en-US" dirty="0"/>
              <a:t> très bien pour faire </a:t>
            </a:r>
            <a:r>
              <a:rPr lang="en-US" dirty="0" err="1"/>
              <a:t>émerger</a:t>
            </a:r>
            <a:r>
              <a:rPr lang="en-US" dirty="0"/>
              <a:t> des </a:t>
            </a:r>
            <a:r>
              <a:rPr lang="en-US" dirty="0" err="1"/>
              <a:t>cas</a:t>
            </a:r>
            <a:r>
              <a:rPr lang="en-US" dirty="0"/>
              <a:t> </a:t>
            </a:r>
            <a:r>
              <a:rPr lang="en-US" dirty="0" err="1"/>
              <a:t>concrets</a:t>
            </a:r>
            <a:r>
              <a:rPr lang="en-US" dirty="0"/>
              <a:t> </a:t>
            </a:r>
            <a:r>
              <a:rPr lang="en-US" dirty="0" err="1"/>
              <a:t>vécus</a:t>
            </a:r>
            <a:r>
              <a:rPr lang="en-US" dirty="0"/>
              <a:t> par les participants, qui </a:t>
            </a:r>
            <a:r>
              <a:rPr lang="en-US" dirty="0" err="1"/>
              <a:t>peuvent</a:t>
            </a:r>
            <a:r>
              <a:rPr lang="en-US" dirty="0"/>
              <a:t> ensuite </a:t>
            </a:r>
            <a:r>
              <a:rPr lang="en-US" dirty="0" err="1"/>
              <a:t>être</a:t>
            </a:r>
            <a:r>
              <a:rPr lang="en-US" dirty="0"/>
              <a:t> </a:t>
            </a:r>
            <a:r>
              <a:rPr lang="en-US" dirty="0" err="1"/>
              <a:t>utilisés</a:t>
            </a:r>
            <a:r>
              <a:rPr lang="en-US" dirty="0"/>
              <a:t> </a:t>
            </a:r>
            <a:r>
              <a:rPr lang="en-US" dirty="0" err="1"/>
              <a:t>comme</a:t>
            </a:r>
            <a:r>
              <a:rPr lang="en-US" dirty="0"/>
              <a:t> fil rouge pour le </a:t>
            </a:r>
            <a:r>
              <a:rPr lang="en-US" dirty="0" err="1"/>
              <a:t>reste</a:t>
            </a:r>
            <a:r>
              <a:rPr lang="en-US" dirty="0"/>
              <a:t> de la formation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7193776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Exemple concret pour l'Afrique francophone : la réglementation sur la protection des données personnelles évolue rapidement dans plusieurs pays de la zone CEMAC et UEMOA. Une dimension 'Information &amp; technologie' bien gérée doit intégrer cette veille réglementaire en continu, pas seulement la performance technique des systèmes.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5281675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fr-CM" dirty="0"/>
              <a:t>nous touchons ici au cœur du réacteur d'ITIL 4 : le </a:t>
            </a:r>
            <a:r>
              <a:rPr lang="fr-CM" b="1" dirty="0"/>
              <a:t>Système de Valeur de Service</a:t>
            </a:r>
            <a:r>
              <a:rPr lang="fr-CM" dirty="0"/>
              <a:t>, ou SVS. Oubliez l'ancienne vision de l'informatique où chaque équipe travaillait dans son couloir. Ce schéma représente notre nouveau modèle opérationnel global.</a:t>
            </a:r>
          </a:p>
          <a:p>
            <a:r>
              <a:rPr lang="fr-CM" dirty="0"/>
              <a:t>Regardez l'architecture de cette usine à valeur :</a:t>
            </a:r>
          </a:p>
          <a:p>
            <a:r>
              <a:rPr lang="fr-CM" b="1" dirty="0"/>
              <a:t>À l'entrée, à gauche, nous avons l'Opportunité ou la Demande.</a:t>
            </a:r>
            <a:r>
              <a:rPr lang="fr-CM" dirty="0"/>
              <a:t> C'est le point de contact avec le métier. C'est là que se manifestent les besoins de rapidité et de fluidité de nos utilisateurs.</a:t>
            </a:r>
          </a:p>
          <a:p>
            <a:r>
              <a:rPr lang="fr-CM" b="1" dirty="0"/>
              <a:t>À la sortie, à droite, nous obtenons la Valeur.</a:t>
            </a:r>
            <a:r>
              <a:rPr lang="fr-CM" dirty="0"/>
              <a:t> C'est la destruction définitive du syndrome de la pastèque : un service n'est pas réussi parce qu'un serveur tourne, il est réussi parce qu'il apporte de la valeur concrète à celui qui l'utilise.</a:t>
            </a:r>
          </a:p>
          <a:p>
            <a:r>
              <a:rPr lang="fr-CM" dirty="0"/>
              <a:t>Et entre les deux, comment cette transformation s'opère-t-elle ? Grâce à l'imbrication de 5 composants indispensables :</a:t>
            </a:r>
          </a:p>
          <a:p>
            <a:r>
              <a:rPr lang="fr-CM" dirty="0"/>
              <a:t>Les </a:t>
            </a:r>
            <a:r>
              <a:rPr lang="fr-CM" b="1" dirty="0"/>
              <a:t>Principes directeurs</a:t>
            </a:r>
            <a:r>
              <a:rPr lang="fr-CM" dirty="0"/>
              <a:t> tout en haut et l'</a:t>
            </a:r>
            <a:r>
              <a:rPr lang="fr-CM" b="1" dirty="0"/>
              <a:t>Amélioration continue</a:t>
            </a:r>
            <a:r>
              <a:rPr lang="fr-CM" dirty="0"/>
              <a:t> tout en bas forment notre cadre culturel. Ils dictent notre état d'esprit (faire simple, collaborer) et nous poussent à nous remettre en question en permanence.</a:t>
            </a:r>
          </a:p>
          <a:p>
            <a:r>
              <a:rPr lang="fr-CM" dirty="0"/>
              <a:t>La </a:t>
            </a:r>
            <a:r>
              <a:rPr lang="fr-CM" b="1" dirty="0"/>
              <a:t>Gouvernance</a:t>
            </a:r>
            <a:r>
              <a:rPr lang="fr-CM" dirty="0"/>
              <a:t> et les </a:t>
            </a:r>
            <a:r>
              <a:rPr lang="fr-CM" b="1" dirty="0"/>
              <a:t>Pratiques</a:t>
            </a:r>
            <a:r>
              <a:rPr lang="fr-CM" dirty="0"/>
              <a:t> encadrent nos actions pour veiller à ce que nos décisions soient alignées sur la stratégie de l'entreprise.</a:t>
            </a:r>
          </a:p>
          <a:p>
            <a:r>
              <a:rPr lang="fr-CM" dirty="0"/>
              <a:t>Et enfin, au centre, la </a:t>
            </a:r>
            <a:r>
              <a:rPr lang="fr-CM" b="1" dirty="0"/>
              <a:t>Chaîne de valeur des services</a:t>
            </a:r>
            <a:r>
              <a:rPr lang="fr-CM" dirty="0"/>
              <a:t> est le cœur de l'exécution, le flux d'activités qui produit concrètement le résultat.</a:t>
            </a:r>
            <a:br>
              <a:rPr lang="fr-CM" dirty="0"/>
            </a:br>
            <a:br>
              <a:rPr lang="fr-CM" dirty="0"/>
            </a:br>
            <a:r>
              <a:rPr lang="fr-CM" b="1" dirty="0"/>
              <a:t>Ce qu'il faut retenir :</a:t>
            </a:r>
            <a:r>
              <a:rPr lang="fr-CM" dirty="0"/>
              <a:t> Si l'un de ces blocs manque à l'appel ou fonctionne en silo, la demande s'arrête au milieu et la valeur ne sort jamais. Notre défi en tant que managers, c'est de faire vivre cet écosystème pour que la technique soit enfin synonyme de pertinence métier.</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Insister : le SVS n'est pas un schéma à afficher au mur, c'est une façon de structurer les comités de pilotage IT. Un comité de direction qui utilise le SVS pose systématiquement trois questions sur chaque sujet : quelle gouvernance, quelle activité de la chaîne de valeur concernée, quel principe directeur applicable.</a:t>
            </a:r>
            <a:br>
              <a:rPr lang="en-US" dirty="0"/>
            </a:br>
            <a:br>
              <a:rPr lang="en-US" dirty="0"/>
            </a:br>
            <a:r>
              <a:rPr lang="fr-CM" b="1" dirty="0"/>
              <a:t>Ce qu'il faut retenir :</a:t>
            </a:r>
            <a:r>
              <a:rPr lang="fr-CM" dirty="0"/>
              <a:t> Si l'un de ces blocs manque à l'appel ou fonctionne en silo, la demande s'arrête au milieu et la valeur ne sort jamais. Notre défi  c'est de faire vivre cet écosystème pour que la technique soit  synonyme de pertinence métier.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Ces sept principes sont les plus 'actionnables' au quotidien pour un manager. Suggestion d'animation : demander à chaque participant de choisir le principe qu'il trouve personnellement le plus difficile à appliquer dans son contexte actuel. Cela crée une bonne transition vers les slides détaillées suivantes.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4187446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Insister sur la différence avec ITIL V3 : il n'y a pas de point de départ unique obligatoire. Une organisation peut entrer dans la chaîne par 'Engage' (une demande client) ou par 'Improve' (un audit révèle un problème) — les six activités interagissent en réseau, pas en chaîne de montage.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6662716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Préciser : nous n'allons pas détailler les 34 pratiques (ce serait un cours de plusieurs jours), mais nous allons approfondir les six pratiques que tout dirigeant doit comprendre car elles ont l'impact le plus direct et visible sur l'expérience client et la maîtrise des risques.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6993460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Ce modèle s'applique à n'importe quelle échelle : on peut l'utiliser pour repenser la stratégie globale de l'entreprise sur trois ans, ou pour améliorer un seul processus de support en quelques semaines. C'est sa polyvalence qui en fait un outil quotidien plutôt qu'un exercice annuel isolé.</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1663723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Message clé à répéter : ce n'est jamais 'ITIL OU Agile' ou 'ITIL OU DevOps' — c'est 'ITIL ET'. ITIL 4 a été explicitement repensé en 2019 pour intégrer ces approches plutôt que pour les concurrencer. Une organisation mature combine plusieurs de ces référentiels selon ses besoins, sans dogmatisme.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4822121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Cette architecture en couches est une simplification pédagogique — dans la réalité les frontières sont plus poreuses. L'objectif est de montrer aux dirigeants qu'il existe une cohérence possible entre le </a:t>
            </a:r>
            <a:r>
              <a:rPr lang="en-US" dirty="0" err="1"/>
              <a:t>niveau</a:t>
            </a:r>
            <a:r>
              <a:rPr lang="en-US" dirty="0"/>
              <a:t> stratégique du Conseil et le </a:t>
            </a:r>
            <a:r>
              <a:rPr lang="en-US" dirty="0" err="1"/>
              <a:t>niveau</a:t>
            </a:r>
            <a:r>
              <a:rPr lang="en-US" dirty="0"/>
              <a:t> très opérationnel des équipes techniques, via ITIL comme pont central.</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5069753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A9E85-3DEB-5CC3-8B1D-2645141D22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371C0E-EB92-4BA8-CA1F-7B98735287FD}"/>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796332BD-CE90-3B4E-3E17-D43532D05D14}"/>
              </a:ext>
            </a:extLst>
          </p:cNvPr>
          <p:cNvSpPr>
            <a:spLocks noGrp="1"/>
          </p:cNvSpPr>
          <p:nvPr>
            <p:ph type="body" idx="1"/>
          </p:nvPr>
        </p:nvSpPr>
        <p:spPr/>
        <p:txBody>
          <a:bodyPr/>
          <a:lstStyle/>
          <a:p>
            <a:r>
              <a:rPr lang="fr-CM" dirty="0"/>
              <a:t>Jusqu'à présent, nous avons compris pourquoi les organisations doivent évoluer et comment ITIL structure cette évolution. La question qui se pose maintenant est la suivante : </a:t>
            </a:r>
            <a:r>
              <a:rPr lang="fr-CM" b="1" dirty="0"/>
              <a:t>comment appliquer concrètement ces recommandations au Projet HELIOS ?</a:t>
            </a:r>
            <a:endParaRPr lang="fr-CM" dirty="0"/>
          </a:p>
          <a:p>
            <a:r>
              <a:rPr lang="fr-CM" dirty="0"/>
              <a:t>Cette troisième partie est volontairement orientée terrain. Chaque recommandation que je vais présenter est issue des bonnes pratiques ITIL 4 et adaptée aux réalités opérationnelles d'HELIOS. L'objectif n'est pas d'appliquer ITIL pour appliquer ITIL, mais d'utiliser ce cadre comme un levier pour améliorer nos performances, optimiser nos ressources et renforcer notre disponibilité opérationnelle</a:t>
            </a:r>
          </a:p>
          <a:p>
            <a:endParaRPr lang="en-US" dirty="0"/>
          </a:p>
        </p:txBody>
      </p:sp>
      <p:sp>
        <p:nvSpPr>
          <p:cNvPr id="4" name="Slide Number Placeholder 3">
            <a:extLst>
              <a:ext uri="{FF2B5EF4-FFF2-40B4-BE49-F238E27FC236}">
                <a16:creationId xmlns:a16="http://schemas.microsoft.com/office/drawing/2014/main" id="{9D63A525-3BE1-AEBB-4839-FCE02B47DAC8}"/>
              </a:ext>
            </a:extLst>
          </p:cNvPr>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6943429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D6F8E-E35D-A170-220E-E32A122631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D60DAC-666F-77A8-CA2D-F16619686B0A}"/>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4E531C78-42BE-10F5-4F62-301DBB0BB6F7}"/>
              </a:ext>
            </a:extLst>
          </p:cNvPr>
          <p:cNvSpPr>
            <a:spLocks noGrp="1"/>
          </p:cNvSpPr>
          <p:nvPr>
            <p:ph type="body" idx="1"/>
          </p:nvPr>
        </p:nvSpPr>
        <p:spPr/>
        <p:txBody>
          <a:bodyPr/>
          <a:lstStyle/>
          <a:p>
            <a:r>
              <a:rPr lang="fr-CM" b="1" dirty="0"/>
              <a:t>ITIL Recommande de créer 02 groupes de techniciens :</a:t>
            </a:r>
            <a:br>
              <a:rPr lang="fr-CM" b="1" dirty="0"/>
            </a:br>
            <a:r>
              <a:rPr lang="fr-CM" b="1" dirty="0"/>
              <a:t>Techniciens d’ INCIDENT MANAGEMENT (Restauration Immédiate)</a:t>
            </a:r>
            <a:endParaRPr lang="fr-CM" dirty="0"/>
          </a:p>
          <a:p>
            <a:r>
              <a:rPr lang="fr-CM" b="1" dirty="0"/>
              <a:t>Mission clé :</a:t>
            </a:r>
            <a:r>
              <a:rPr lang="fr-CM" dirty="0"/>
              <a:t> Remettre le système en ligne dès l'apparition d'une panne.</a:t>
            </a:r>
          </a:p>
          <a:p>
            <a:r>
              <a:rPr lang="fr-CM" b="1" dirty="0"/>
              <a:t>Eux sont les </a:t>
            </a:r>
            <a:r>
              <a:rPr lang="fr-CM" dirty="0"/>
              <a:t> techniciens d'astreinte focalisés sur la rapidité, la réduction de l'impact et le déploiement de solutions de contournement temporaires (</a:t>
            </a:r>
            <a:r>
              <a:rPr lang="fr-CM" i="1" dirty="0" err="1"/>
              <a:t>workarounds</a:t>
            </a:r>
            <a:r>
              <a:rPr lang="fr-CM" dirty="0"/>
              <a:t>).</a:t>
            </a:r>
            <a:br>
              <a:rPr lang="fr-CM" dirty="0"/>
            </a:br>
            <a:endParaRPr lang="fr-CM" dirty="0"/>
          </a:p>
          <a:p>
            <a:r>
              <a:rPr lang="fr-CM" b="1" dirty="0"/>
              <a:t>Les techniciens du  PROBLEM MANAGEMENT (Résolution Définitive)</a:t>
            </a:r>
            <a:endParaRPr lang="fr-CM" dirty="0"/>
          </a:p>
          <a:p>
            <a:r>
              <a:rPr lang="fr-CM" b="1" dirty="0"/>
              <a:t>Mission clé :</a:t>
            </a:r>
            <a:r>
              <a:rPr lang="fr-CM" dirty="0"/>
              <a:t> Trouver la cause racine (</a:t>
            </a:r>
            <a:r>
              <a:rPr lang="fr-CM" i="1" dirty="0"/>
              <a:t>Root Cause</a:t>
            </a:r>
            <a:r>
              <a:rPr lang="fr-CM" dirty="0"/>
              <a:t>) pour éradiquer le problème.</a:t>
            </a:r>
          </a:p>
          <a:p>
            <a:r>
              <a:rPr lang="fr-CM" b="1" dirty="0"/>
              <a:t>Pour eux, il s’agit des</a:t>
            </a:r>
            <a:r>
              <a:rPr lang="fr-CM" dirty="0"/>
              <a:t> techniciens analystes focalisés sur l'investigation de fond, l'étude des historiques de pannes et le déploiement de correctifs structurels permanents pour que l'incident ne se reproduise plus jamais</a:t>
            </a:r>
          </a:p>
          <a:p>
            <a:endParaRPr lang="en-US" dirty="0"/>
          </a:p>
        </p:txBody>
      </p:sp>
      <p:sp>
        <p:nvSpPr>
          <p:cNvPr id="4" name="Slide Number Placeholder 3">
            <a:extLst>
              <a:ext uri="{FF2B5EF4-FFF2-40B4-BE49-F238E27FC236}">
                <a16:creationId xmlns:a16="http://schemas.microsoft.com/office/drawing/2014/main" id="{4412FD1C-9E55-D5A8-4031-BD819F55694B}"/>
              </a:ext>
            </a:extLst>
          </p:cNvPr>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23266102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fr-CM" dirty="0"/>
              <a:t>« La deuxième recommandation concerne la gestion des demandes de service.</a:t>
            </a:r>
          </a:p>
          <a:p>
            <a:r>
              <a:rPr lang="fr-CM" dirty="0"/>
              <a:t>Dans beaucoup d'organisations, y compris dans HELIOS, les utilisateurs formulent leurs demandes de différentes manières : téléphone, WhatsApp, courriel, message radio ou verbalement.</a:t>
            </a:r>
          </a:p>
          <a:p>
            <a:r>
              <a:rPr lang="fr-CM" dirty="0"/>
              <a:t>Cette diversité complique le suivi et entraîne des oublis.</a:t>
            </a:r>
          </a:p>
          <a:p>
            <a:r>
              <a:rPr lang="fr-CM" dirty="0"/>
              <a:t>ITIL propose une solution simple : créer un catalogue de services.</a:t>
            </a:r>
          </a:p>
          <a:p>
            <a:r>
              <a:rPr lang="fr-CM" dirty="0"/>
              <a:t>Chaque besoin devient une demande standardisée avec des tickets et  avec un circuit de validation connu.</a:t>
            </a:r>
          </a:p>
          <a:p>
            <a:r>
              <a:rPr lang="fr-CM" dirty="0"/>
              <a:t>Imaginons qu'un opérateur souhaite remplacer une batterie, demander une intervention sur le modem VSAT ou solliciter du matériel informatique. Au lieu d'envoyer un message libre, il sélectionne simplement le service correspondant dans un portail unique.</a:t>
            </a:r>
          </a:p>
          <a:p>
            <a:r>
              <a:rPr lang="fr-CM" dirty="0"/>
              <a:t>Toute la chaîne devient traçable : demande, validation, traitement, notification et clôture.</a:t>
            </a:r>
          </a:p>
          <a:p>
            <a:r>
              <a:rPr lang="fr-CM" dirty="0"/>
              <a:t>Nous obtenons ainsi des statistiques fiables et si on y ajoute des agents IA on peux  une meilleure visibilité sur le travail effectué , le suivi et une réduction importante des délais de traitement. »</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fr-CM" dirty="0"/>
              <a:t>Les incidents majeurs dans les systèmes d'information proviennent très souvent de changements mal préparés.</a:t>
            </a:r>
          </a:p>
          <a:p>
            <a:r>
              <a:rPr lang="fr-CM" dirty="0"/>
              <a:t>Une mise à jour logicielle, une modification de configuration ou un remplacement d'équipement peut interrompre tout un réseau.</a:t>
            </a:r>
          </a:p>
          <a:p>
            <a:r>
              <a:rPr lang="fr-CM" dirty="0"/>
              <a:t>ITIL 4 modernise la pratique Change </a:t>
            </a:r>
            <a:r>
              <a:rPr lang="fr-CM" dirty="0" err="1"/>
              <a:t>Enablement</a:t>
            </a:r>
            <a:r>
              <a:rPr lang="fr-CM" dirty="0"/>
              <a:t> afin qu'elle soit compatible avec les approches Agile et DevOps.</a:t>
            </a:r>
          </a:p>
          <a:p>
            <a:r>
              <a:rPr lang="fr-CM" dirty="0"/>
              <a:t>Pour HELIOS, cela signifie qu'aucune modification importante ne devrait être réalisée sans respecter quelques règles essentielles : analyser les risques, tester le changement, prévoir un plan de retour arrière, informer les commandants de zone concernés et valider le changement avant son déploiement.</a:t>
            </a:r>
          </a:p>
          <a:p>
            <a:r>
              <a:rPr lang="fr-CM" dirty="0"/>
              <a:t>Ce processus permet de réduire considérablement les interruptions de service et d'améliorer la disponibilité du réseau.</a:t>
            </a:r>
          </a:p>
          <a:p>
            <a:r>
              <a:rPr lang="fr-CM" dirty="0"/>
              <a:t>L'objectif n'est pas de ralentir les changements, mais de les rendre plus sûrs</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fr-CM" dirty="0"/>
              <a:t>Cette recommandation est certainement l'une des plus innovantes d'ITIL 4.</a:t>
            </a:r>
          </a:p>
          <a:p>
            <a:r>
              <a:rPr lang="fr-CM" dirty="0"/>
              <a:t>Pendant longtemps, les organisations ont piloté leurs performances uniquement à travers des indicateurs techniques : disponibilité du réseau, temps de réponse, nombre d'incidents.</a:t>
            </a:r>
          </a:p>
          <a:p>
            <a:r>
              <a:rPr lang="fr-CM" dirty="0"/>
              <a:t>Pourtant, un service peut être techniquement performant tout en laissant les utilisateurs insatisfaits.</a:t>
            </a:r>
          </a:p>
          <a:p>
            <a:r>
              <a:rPr lang="fr-CM" dirty="0"/>
              <a:t>C'est ce qu'ITIL appelle le syndrome de la pastèque : vert à l'extérieur, rouge à l'intérieur.</a:t>
            </a:r>
          </a:p>
          <a:p>
            <a:r>
              <a:rPr lang="fr-CM" dirty="0"/>
              <a:t>Pour éviter cette situation, ITIL recommande de compléter les SLA par des XLA, c'est-à-dire des indicateurs centrés sur l'expérience utilisateur.</a:t>
            </a:r>
          </a:p>
          <a:p>
            <a:r>
              <a:rPr lang="fr-CM" dirty="0"/>
              <a:t>Pour HELIOS, cela pourrait signifier mesurer non seulement la disponibilité du réseau, mais aussi la satisfaction des commandants de zone, la facilité d'utilisation des applications, la qualité de l'assistance technique ou encore le délai perçu de résolution.</a:t>
            </a:r>
          </a:p>
          <a:p>
            <a:r>
              <a:rPr lang="fr-CM" dirty="0"/>
              <a:t>En définitive, ce qui compte n'est pas uniquement que le système fonctionne, mais qu'il réponde réellement aux attentes des utilisateurs.</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400FC-1DA6-3BE7-18B6-0A74250341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084803-0728-8015-8DA0-800B3A3923E8}"/>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66D73E86-70DC-FE02-7AED-2581BFA3DE8D}"/>
              </a:ext>
            </a:extLst>
          </p:cNvPr>
          <p:cNvSpPr>
            <a:spLocks noGrp="1"/>
          </p:cNvSpPr>
          <p:nvPr>
            <p:ph type="body" idx="1"/>
          </p:nvPr>
        </p:nvSpPr>
        <p:spPr/>
        <p:txBody>
          <a:bodyPr/>
          <a:lstStyle/>
          <a:p>
            <a:r>
              <a:rPr lang="fr-CM" dirty="0"/>
              <a:t>Une autre recommandation forte d'ITIL consiste à mettre en place un point d'entrée unique, appelé Service Desk.</a:t>
            </a:r>
          </a:p>
          <a:p>
            <a:r>
              <a:rPr lang="fr-CM" dirty="0"/>
              <a:t>Ce centre de services ne se contente pas de recevoir les incidents. Il en devient propriétaire jusqu'à leur résolution complète.</a:t>
            </a:r>
          </a:p>
          <a:p>
            <a:r>
              <a:rPr lang="fr-CM" dirty="0"/>
              <a:t>Même lorsqu'un fournisseur externe intervient, la responsabilité vis-à-vis de l'utilisateur reste portée par le Service Desk.</a:t>
            </a:r>
          </a:p>
          <a:p>
            <a:r>
              <a:rPr lang="fr-CM" dirty="0"/>
              <a:t>Pour HELIOS, cela signifie que toutes les demandes transiteraient par un centre unique chargé de coordonner les équipes techniques, d'informer les utilisateurs et de capitaliser les connaissances.</a:t>
            </a:r>
          </a:p>
          <a:p>
            <a:r>
              <a:rPr lang="fr-CM" dirty="0"/>
              <a:t>Chaque incident résolu devient ensuite une ressource documentaire : une erreur connue, une procédure ou un guide d'interventions futures.</a:t>
            </a:r>
          </a:p>
          <a:p>
            <a:r>
              <a:rPr lang="fr-CM" dirty="0"/>
              <a:t>Ainsi, l'expérience individuelle se transforme progressivement en patrimoine collectif.</a:t>
            </a:r>
          </a:p>
          <a:p>
            <a:endParaRPr lang="en-US" dirty="0"/>
          </a:p>
        </p:txBody>
      </p:sp>
      <p:sp>
        <p:nvSpPr>
          <p:cNvPr id="4" name="Slide Number Placeholder 3">
            <a:extLst>
              <a:ext uri="{FF2B5EF4-FFF2-40B4-BE49-F238E27FC236}">
                <a16:creationId xmlns:a16="http://schemas.microsoft.com/office/drawing/2014/main" id="{683C126F-6F7B-3E37-B9B0-FB9C1316594C}"/>
              </a:ext>
            </a:extLst>
          </p:cNvPr>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9968155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A4B73-F768-964F-A93B-0F7DCA6A91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D88830-C9C5-B9BA-B4C5-5A22A51BDA84}"/>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48C24B5C-BB9C-A78F-1C3A-6B49A467CF9E}"/>
              </a:ext>
            </a:extLst>
          </p:cNvPr>
          <p:cNvSpPr>
            <a:spLocks noGrp="1"/>
          </p:cNvSpPr>
          <p:nvPr>
            <p:ph type="body" idx="1"/>
          </p:nvPr>
        </p:nvSpPr>
        <p:spPr/>
        <p:txBody>
          <a:bodyPr/>
          <a:lstStyle/>
          <a:p>
            <a:r>
              <a:rPr lang="fr-CM" dirty="0"/>
              <a:t>HELIOS s'appuie sur plusieurs partenaires : fournisseurs VSAT, énergie, maintenance, logiciels, équipements.</a:t>
            </a:r>
          </a:p>
          <a:p>
            <a:r>
              <a:rPr lang="fr-CM" dirty="0"/>
              <a:t>Sans gouvernance claire, les responsabilités deviennent floues et les délais augmentent.</a:t>
            </a:r>
          </a:p>
          <a:p>
            <a:r>
              <a:rPr lang="fr-CM" dirty="0"/>
              <a:t>ITIL recommande de mettre en place une stratégie de gestion des fournisseurs fondée sur des standards communs, une coordination permanente et une responsabilité clairement définie.</a:t>
            </a:r>
          </a:p>
          <a:p>
            <a:r>
              <a:rPr lang="fr-CM" dirty="0"/>
              <a:t>Par ailleurs, ITIL rappelle qu'il ne faut jamais traiter les demandes selon leur ordre d'arrivée, mais selon leur impact métier et leur urgence.</a:t>
            </a:r>
          </a:p>
          <a:p>
            <a:r>
              <a:rPr lang="fr-CM" dirty="0"/>
              <a:t>Une panne affectant le Cabinet MINDEF sera naturellement prioritaire par rapport à un incident isolé sur une station secondaire.</a:t>
            </a:r>
          </a:p>
          <a:p>
            <a:r>
              <a:rPr lang="fr-CM" dirty="0"/>
              <a:t>Cette approche permet d'utiliser les ressources limitées là où elles créent le plus de valeur opérationnelle. »</a:t>
            </a:r>
          </a:p>
          <a:p>
            <a:endParaRPr lang="en-US" dirty="0"/>
          </a:p>
        </p:txBody>
      </p:sp>
      <p:sp>
        <p:nvSpPr>
          <p:cNvPr id="4" name="Slide Number Placeholder 3">
            <a:extLst>
              <a:ext uri="{FF2B5EF4-FFF2-40B4-BE49-F238E27FC236}">
                <a16:creationId xmlns:a16="http://schemas.microsoft.com/office/drawing/2014/main" id="{8AC3E816-28B2-E3D8-260E-6B469FC99E81}"/>
              </a:ext>
            </a:extLst>
          </p:cNvPr>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39143283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fr-CM" dirty="0"/>
              <a:t>À l'issue de cette réflexion, une évidence s'impose : la performance d'une organisation moderne ne se mesure plus uniquement à la puissance de ses infrastructures, à la sophistication de ses technologies ou à la disponibilité de ses systèmes d'information. À l'ère de l'intelligence artificielle, de l'automatisation et des services numériques, le véritable enjeu réside dans la capacité à transformer ces technologies en valeur concrète pour les utilisateurs et pour la mission de l'organisation. C'est précisément la philosophie portée par ITIL : placer la création de valeur au centre du management des services et considérer la technologie comme un moyen au service des résultats attendus, et non comme une finalité. Dans cette dynamique, l'intelligence artificielle, l'automatisation et les nouvelles technologies ne doivent pas remplacer l'humain, mais au contraire renforcer ses capacités d'analyse, de coordination et de prise de décision. La réussite des organisations de demain dépendra donc moins de leur niveau de sophistication technologique que de leur aptitude à maintenir la confiance, la coopération et l'alignement entre l'ensemble des parties prenantes autour d'un objectif commun : la création de valeur au profit de l'utilisateur final. Ainsi, les organisations les plus performantes ne seront probablement pas celles qui disposeront des technologies les plus avancées, mais celles qui sauront utiliser ces technologies pour servir durablement l'humain, préserver la qualité de l'expérience utilisateur et maintenir l'homme au cœur de leur écosystème numérique. comment les organisations pourront-elles préserver la place de l'humain, maintenir la confiance entre les acteurs et garantir que la technologie demeure durablement au service de la création de valeur ? Ceci pourra faire l’objet d’un autre mercredi cyber,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B88A6DED-4833-7147-8B55-25DE4C50932E}"/>
              </a:ext>
            </a:extLst>
          </p:cNvPr>
          <p:cNvPicPr>
            <a:picLocks noChangeAspect="1"/>
          </p:cNvPicPr>
          <p:nvPr userDrawn="1"/>
        </p:nvPicPr>
        <p:blipFill>
          <a:blip r:embed="rId2"/>
          <a:stretch>
            <a:fillRect/>
          </a:stretch>
        </p:blipFill>
        <p:spPr>
          <a:xfrm>
            <a:off x="-25798" y="19038"/>
            <a:ext cx="1069406" cy="1143354"/>
          </a:xfrm>
          <a:prstGeom prst="rect">
            <a:avLst/>
          </a:prstGeom>
        </p:spPr>
      </p:pic>
      <p:pic>
        <p:nvPicPr>
          <p:cNvPr id="15" name="Image 14">
            <a:extLst>
              <a:ext uri="{FF2B5EF4-FFF2-40B4-BE49-F238E27FC236}">
                <a16:creationId xmlns:a16="http://schemas.microsoft.com/office/drawing/2014/main" id="{1DAD4EE5-C631-D947-CBAB-4BDA5B43792C}"/>
              </a:ext>
            </a:extLst>
          </p:cNvPr>
          <p:cNvPicPr>
            <a:picLocks noChangeAspect="1"/>
          </p:cNvPicPr>
          <p:nvPr userDrawn="1"/>
        </p:nvPicPr>
        <p:blipFill>
          <a:blip r:embed="rId2"/>
          <a:stretch>
            <a:fillRect/>
          </a:stretch>
        </p:blipFill>
        <p:spPr>
          <a:xfrm>
            <a:off x="11148392" y="0"/>
            <a:ext cx="1069406" cy="1143354"/>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1719712-0C2F-0CEA-7E68-88282B7F92E9}"/>
              </a:ext>
            </a:extLst>
          </p:cNvPr>
          <p:cNvPicPr>
            <a:picLocks noChangeAspect="1"/>
          </p:cNvPicPr>
          <p:nvPr userDrawn="1"/>
        </p:nvPicPr>
        <p:blipFill>
          <a:blip r:embed="rId3"/>
          <a:stretch>
            <a:fillRect/>
          </a:stretch>
        </p:blipFill>
        <p:spPr>
          <a:xfrm>
            <a:off x="-62144" y="0"/>
            <a:ext cx="12254144"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36.png"/><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36.png"/><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36.png"/><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a:effectLst/>
      </p:bgPr>
    </p:bg>
    <p:spTree>
      <p:nvGrpSpPr>
        <p:cNvPr id="1" name=""/>
        <p:cNvGrpSpPr/>
        <p:nvPr/>
      </p:nvGrpSpPr>
      <p:grpSpPr>
        <a:xfrm>
          <a:off x="0" y="0"/>
          <a:ext cx="0" cy="0"/>
          <a:chOff x="0" y="0"/>
          <a:chExt cx="0" cy="0"/>
        </a:xfrm>
      </p:grpSpPr>
      <p:sp>
        <p:nvSpPr>
          <p:cNvPr id="2" name="Shape 0"/>
          <p:cNvSpPr/>
          <p:nvPr/>
        </p:nvSpPr>
        <p:spPr>
          <a:xfrm>
            <a:off x="9418320" y="-2286000"/>
            <a:ext cx="6400800" cy="6400800"/>
          </a:xfrm>
          <a:prstGeom prst="ellipse">
            <a:avLst/>
          </a:prstGeom>
          <a:solidFill>
            <a:schemeClr val="bg2">
              <a:lumMod val="75000"/>
            </a:schemeClr>
          </a:solidFill>
          <a:ln/>
        </p:spPr>
        <p:txBody>
          <a:bodyPr/>
          <a:lstStyle/>
          <a:p>
            <a:endParaRPr lang="fr-FR"/>
          </a:p>
        </p:txBody>
      </p:sp>
      <p:sp>
        <p:nvSpPr>
          <p:cNvPr id="3" name="Shape 1"/>
          <p:cNvSpPr/>
          <p:nvPr/>
        </p:nvSpPr>
        <p:spPr>
          <a:xfrm>
            <a:off x="10515600" y="4114800"/>
            <a:ext cx="3657600" cy="3657600"/>
          </a:xfrm>
          <a:prstGeom prst="ellipse">
            <a:avLst/>
          </a:prstGeom>
          <a:solidFill>
            <a:schemeClr val="accent2">
              <a:lumMod val="60000"/>
              <a:lumOff val="40000"/>
              <a:alpha val="30000"/>
            </a:schemeClr>
          </a:solidFill>
          <a:ln/>
        </p:spPr>
        <p:txBody>
          <a:bodyPr/>
          <a:lstStyle/>
          <a:p>
            <a:endParaRPr lang="fr-FR"/>
          </a:p>
        </p:txBody>
      </p:sp>
      <p:sp>
        <p:nvSpPr>
          <p:cNvPr id="5" name="Text 3"/>
          <p:cNvSpPr/>
          <p:nvPr/>
        </p:nvSpPr>
        <p:spPr>
          <a:xfrm>
            <a:off x="240146" y="1921625"/>
            <a:ext cx="13395960" cy="1280160"/>
          </a:xfrm>
          <a:prstGeom prst="rect">
            <a:avLst/>
          </a:prstGeom>
          <a:noFill/>
          <a:ln/>
        </p:spPr>
        <p:txBody>
          <a:bodyPr wrap="square" lIns="0" tIns="0" rIns="0" bIns="0" rtlCol="0" anchor="ctr"/>
          <a:lstStyle/>
          <a:p>
            <a:r>
              <a:rPr lang="fr-CM" sz="6000" dirty="0">
                <a:solidFill>
                  <a:schemeClr val="bg1"/>
                </a:solidFill>
                <a:latin typeface="Verdena"/>
              </a:rPr>
              <a:t>Piloter la performance et co-créer </a:t>
            </a:r>
          </a:p>
          <a:p>
            <a:r>
              <a:rPr lang="fr-CM" sz="6000" dirty="0">
                <a:solidFill>
                  <a:schemeClr val="bg1"/>
                </a:solidFill>
                <a:latin typeface="Verdena"/>
              </a:rPr>
              <a:t>     de la valeur stratégique avec ITIL</a:t>
            </a:r>
            <a:r>
              <a:rPr lang="en-US" sz="6000" b="1" dirty="0">
                <a:solidFill>
                  <a:schemeClr val="bg1"/>
                </a:solidFill>
                <a:latin typeface="Verdena"/>
                <a:ea typeface="Cambria" pitchFamily="34" charset="-122"/>
                <a:cs typeface="Cambria" pitchFamily="34" charset="-120"/>
              </a:rPr>
              <a:t> </a:t>
            </a:r>
            <a:endParaRPr lang="en-US" sz="6000" dirty="0">
              <a:solidFill>
                <a:schemeClr val="bg1"/>
              </a:solidFill>
              <a:latin typeface="Verdena"/>
            </a:endParaRPr>
          </a:p>
        </p:txBody>
      </p:sp>
      <p:sp>
        <p:nvSpPr>
          <p:cNvPr id="8" name="Text 6"/>
          <p:cNvSpPr/>
          <p:nvPr/>
        </p:nvSpPr>
        <p:spPr>
          <a:xfrm>
            <a:off x="347287" y="4730706"/>
            <a:ext cx="7772400" cy="457200"/>
          </a:xfrm>
          <a:prstGeom prst="rect">
            <a:avLst/>
          </a:prstGeom>
          <a:noFill/>
          <a:ln/>
        </p:spPr>
        <p:txBody>
          <a:bodyPr wrap="square" lIns="0" tIns="0" rIns="0" bIns="0" rtlCol="0" anchor="ctr"/>
          <a:lstStyle/>
          <a:p>
            <a:pPr marL="0" indent="0">
              <a:buNone/>
            </a:pPr>
            <a:r>
              <a:rPr lang="en-US" sz="1400" dirty="0">
                <a:solidFill>
                  <a:srgbClr val="FFFFFF"/>
                </a:solidFill>
                <a:latin typeface="Verdena"/>
                <a:ea typeface="Calibri" pitchFamily="34" charset="-122"/>
                <a:cs typeface="Calibri" pitchFamily="34" charset="-120"/>
              </a:rPr>
              <a:t>Un levier de gouvernance, de performance et de transformation pour les organisations</a:t>
            </a:r>
            <a:endParaRPr lang="en-US" sz="1400" dirty="0">
              <a:latin typeface="Verdena"/>
            </a:endParaRPr>
          </a:p>
        </p:txBody>
      </p:sp>
      <p:pic>
        <p:nvPicPr>
          <p:cNvPr id="10" name="Image 9">
            <a:extLst>
              <a:ext uri="{FF2B5EF4-FFF2-40B4-BE49-F238E27FC236}">
                <a16:creationId xmlns:a16="http://schemas.microsoft.com/office/drawing/2014/main" id="{2F79F135-46A3-19AE-FD1F-25CFD3111AEA}"/>
              </a:ext>
            </a:extLst>
          </p:cNvPr>
          <p:cNvPicPr>
            <a:picLocks noChangeAspect="1"/>
          </p:cNvPicPr>
          <p:nvPr/>
        </p:nvPicPr>
        <p:blipFill>
          <a:blip r:embed="rId3"/>
          <a:stretch>
            <a:fillRect/>
          </a:stretch>
        </p:blipFill>
        <p:spPr>
          <a:xfrm>
            <a:off x="240146" y="4685643"/>
            <a:ext cx="11536217" cy="9012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bg>
      <p:bgPr>
        <a:solidFill>
          <a:srgbClr val="1B2A4A"/>
        </a:solidFill>
        <a:effectLst/>
      </p:bgPr>
    </p:bg>
    <p:spTree>
      <p:nvGrpSpPr>
        <p:cNvPr id="1" name=""/>
        <p:cNvGrpSpPr/>
        <p:nvPr/>
      </p:nvGrpSpPr>
      <p:grpSpPr>
        <a:xfrm>
          <a:off x="0" y="0"/>
          <a:ext cx="0" cy="0"/>
          <a:chOff x="0" y="0"/>
          <a:chExt cx="0" cy="0"/>
        </a:xfrm>
      </p:grpSpPr>
      <p:sp>
        <p:nvSpPr>
          <p:cNvPr id="5" name="Text 3"/>
          <p:cNvSpPr/>
          <p:nvPr/>
        </p:nvSpPr>
        <p:spPr>
          <a:xfrm>
            <a:off x="174811" y="1705982"/>
            <a:ext cx="11842377" cy="3619051"/>
          </a:xfrm>
          <a:prstGeom prst="rect">
            <a:avLst/>
          </a:prstGeom>
          <a:noFill/>
          <a:ln w="28575">
            <a:solidFill>
              <a:schemeClr val="accent2">
                <a:lumMod val="40000"/>
                <a:lumOff val="60000"/>
              </a:schemeClr>
            </a:solidFill>
          </a:ln>
        </p:spPr>
        <p:txBody>
          <a:bodyPr wrap="square" lIns="0" tIns="0" rIns="0" bIns="0" rtlCol="0" anchor="ctr"/>
          <a:lstStyle/>
          <a:p>
            <a:pPr algn="just"/>
            <a:r>
              <a:rPr lang="fr-CM" sz="2800" dirty="0">
                <a:solidFill>
                  <a:schemeClr val="bg1"/>
                </a:solidFill>
                <a:latin typeface="Verdena"/>
              </a:rPr>
              <a:t>         Les organisations les plus performantes ne sont pas nécessairement celles qui disposent des ressources les plus importantes, mais celles qui savent transformer efficacement leurs ressources, leurs processus, leurs technologies et leurs compétences en services créateurs de valeur. Afin d'optimiser les performances et d'inscrire l'amélioration continue au cœur de la gouvernance.</a:t>
            </a:r>
            <a:endParaRPr lang="en-US" sz="2800" dirty="0">
              <a:solidFill>
                <a:schemeClr val="bg1"/>
              </a:solidFill>
              <a:latin typeface="Verdena"/>
            </a:endParaRPr>
          </a:p>
        </p:txBody>
      </p:sp>
      <p:sp>
        <p:nvSpPr>
          <p:cNvPr id="8" name="ZoneTexte 7">
            <a:extLst>
              <a:ext uri="{FF2B5EF4-FFF2-40B4-BE49-F238E27FC236}">
                <a16:creationId xmlns:a16="http://schemas.microsoft.com/office/drawing/2014/main" id="{BB4170D6-3869-EB40-8CBA-A51CDA46915F}"/>
              </a:ext>
            </a:extLst>
          </p:cNvPr>
          <p:cNvSpPr txBox="1"/>
          <p:nvPr/>
        </p:nvSpPr>
        <p:spPr>
          <a:xfrm>
            <a:off x="3872754" y="6488668"/>
            <a:ext cx="5614807" cy="369332"/>
          </a:xfrm>
          <a:prstGeom prst="rect">
            <a:avLst/>
          </a:prstGeom>
          <a:noFill/>
        </p:spPr>
        <p:txBody>
          <a:bodyPr wrap="none" rtlCol="0">
            <a:spAutoFit/>
          </a:bodyPr>
          <a:lstStyle/>
          <a:p>
            <a:r>
              <a:rPr lang="fr-CM" dirty="0">
                <a:solidFill>
                  <a:schemeClr val="bg1"/>
                </a:solidFill>
                <a:latin typeface="Verdena"/>
              </a:rPr>
              <a:t>« Transformation </a:t>
            </a:r>
            <a:r>
              <a:rPr lang="fr-CM" dirty="0" err="1">
                <a:solidFill>
                  <a:schemeClr val="bg1"/>
                </a:solidFill>
                <a:latin typeface="Verdena"/>
              </a:rPr>
              <a:t>is</a:t>
            </a:r>
            <a:r>
              <a:rPr lang="fr-CM" dirty="0">
                <a:solidFill>
                  <a:schemeClr val="bg1"/>
                </a:solidFill>
                <a:latin typeface="Verdena"/>
              </a:rPr>
              <a:t> a process, not an event. » John Kotter </a:t>
            </a:r>
            <a:endParaRPr lang="fr-FR" dirty="0">
              <a:solidFill>
                <a:schemeClr val="bg1"/>
              </a:solidFill>
              <a:latin typeface="Verdena"/>
            </a:endParaRPr>
          </a:p>
        </p:txBody>
      </p:sp>
      <p:sp>
        <p:nvSpPr>
          <p:cNvPr id="10" name="Shape 0">
            <a:extLst>
              <a:ext uri="{FF2B5EF4-FFF2-40B4-BE49-F238E27FC236}">
                <a16:creationId xmlns:a16="http://schemas.microsoft.com/office/drawing/2014/main" id="{B6A5F004-8624-875F-39D0-91C469947AE3}"/>
              </a:ext>
            </a:extLst>
          </p:cNvPr>
          <p:cNvSpPr/>
          <p:nvPr/>
        </p:nvSpPr>
        <p:spPr>
          <a:xfrm>
            <a:off x="-107576" y="5325033"/>
            <a:ext cx="2563906" cy="2550455"/>
          </a:xfrm>
          <a:prstGeom prst="ellipse">
            <a:avLst/>
          </a:prstGeom>
          <a:solidFill>
            <a:schemeClr val="accent2">
              <a:lumMod val="60000"/>
              <a:lumOff val="40000"/>
            </a:schemeClr>
          </a:solidFill>
          <a:ln/>
        </p:spPr>
        <p:txBody>
          <a:bodyPr/>
          <a:lstStyle/>
          <a:p>
            <a:endParaRPr lang="fr-FR"/>
          </a:p>
        </p:txBody>
      </p:sp>
      <p:pic>
        <p:nvPicPr>
          <p:cNvPr id="3" name="Image 2">
            <a:extLst>
              <a:ext uri="{FF2B5EF4-FFF2-40B4-BE49-F238E27FC236}">
                <a16:creationId xmlns:a16="http://schemas.microsoft.com/office/drawing/2014/main" id="{1B615EA5-CC5D-853C-67C5-585EB6D4AEBA}"/>
              </a:ext>
            </a:extLst>
          </p:cNvPr>
          <p:cNvPicPr>
            <a:picLocks noChangeAspect="1"/>
          </p:cNvPicPr>
          <p:nvPr/>
        </p:nvPicPr>
        <p:blipFill>
          <a:blip r:embed="rId3"/>
          <a:stretch>
            <a:fillRect/>
          </a:stretch>
        </p:blipFill>
        <p:spPr>
          <a:xfrm>
            <a:off x="2809875" y="77457"/>
            <a:ext cx="7238999" cy="1455510"/>
          </a:xfrm>
          <a:prstGeom prst="rect">
            <a:avLst/>
          </a:prstGeom>
        </p:spPr>
      </p:pic>
      <p:grpSp>
        <p:nvGrpSpPr>
          <p:cNvPr id="4" name="Groupe 3">
            <a:extLst>
              <a:ext uri="{FF2B5EF4-FFF2-40B4-BE49-F238E27FC236}">
                <a16:creationId xmlns:a16="http://schemas.microsoft.com/office/drawing/2014/main" id="{0E4D4123-CC3B-B62B-507E-7DBC6D79F455}"/>
              </a:ext>
            </a:extLst>
          </p:cNvPr>
          <p:cNvGrpSpPr/>
          <p:nvPr/>
        </p:nvGrpSpPr>
        <p:grpSpPr>
          <a:xfrm>
            <a:off x="3872754" y="542347"/>
            <a:ext cx="4928678" cy="688753"/>
            <a:chOff x="3268134" y="696464"/>
            <a:chExt cx="6161948" cy="801914"/>
          </a:xfrm>
        </p:grpSpPr>
        <p:sp>
          <p:nvSpPr>
            <p:cNvPr id="6" name="ZoneTexte 5">
              <a:extLst>
                <a:ext uri="{FF2B5EF4-FFF2-40B4-BE49-F238E27FC236}">
                  <a16:creationId xmlns:a16="http://schemas.microsoft.com/office/drawing/2014/main" id="{BE158D3F-B89B-FFA7-8BD5-08CFFC043D47}"/>
                </a:ext>
              </a:extLst>
            </p:cNvPr>
            <p:cNvSpPr txBox="1"/>
            <p:nvPr/>
          </p:nvSpPr>
          <p:spPr>
            <a:xfrm>
              <a:off x="4462454" y="698159"/>
              <a:ext cx="4967628" cy="800219"/>
            </a:xfrm>
            <a:prstGeom prst="rect">
              <a:avLst/>
            </a:prstGeom>
            <a:noFill/>
          </p:spPr>
          <p:txBody>
            <a:bodyPr wrap="square" rtlCol="0">
              <a:spAutoFit/>
            </a:bodyPr>
            <a:lstStyle/>
            <a:p>
              <a:r>
                <a:rPr lang="fr-CM" sz="2800" b="1" dirty="0">
                  <a:latin typeface="Verdana" panose="020B0604030504040204" pitchFamily="34" charset="0"/>
                  <a:ea typeface="Verdana" panose="020B0604030504040204" pitchFamily="34" charset="0"/>
                </a:rPr>
                <a:t>IDEE MAÎTRESSE</a:t>
              </a:r>
            </a:p>
            <a:p>
              <a:endParaRPr lang="fr-CM" dirty="0"/>
            </a:p>
          </p:txBody>
        </p:sp>
        <p:pic>
          <p:nvPicPr>
            <p:cNvPr id="7" name="Image 6">
              <a:extLst>
                <a:ext uri="{FF2B5EF4-FFF2-40B4-BE49-F238E27FC236}">
                  <a16:creationId xmlns:a16="http://schemas.microsoft.com/office/drawing/2014/main" id="{E89FD686-95FC-D8FE-CC12-9ADE3833B9C0}"/>
                </a:ext>
              </a:extLst>
            </p:cNvPr>
            <p:cNvPicPr>
              <a:picLocks noChangeAspect="1"/>
            </p:cNvPicPr>
            <p:nvPr/>
          </p:nvPicPr>
          <p:blipFill>
            <a:blip r:embed="rId4"/>
            <a:stretch>
              <a:fillRect/>
            </a:stretch>
          </p:blipFill>
          <p:spPr>
            <a:xfrm>
              <a:off x="3268134" y="696464"/>
              <a:ext cx="701101" cy="746825"/>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7F8FA"/>
        </a:solidFill>
        <a:effectLst/>
      </p:bgPr>
    </p:bg>
    <p:spTree>
      <p:nvGrpSpPr>
        <p:cNvPr id="1" name=""/>
        <p:cNvGrpSpPr/>
        <p:nvPr/>
      </p:nvGrpSpPr>
      <p:grpSpPr>
        <a:xfrm>
          <a:off x="0" y="0"/>
          <a:ext cx="0" cy="0"/>
          <a:chOff x="0" y="0"/>
          <a:chExt cx="0" cy="0"/>
        </a:xfrm>
      </p:grpSpPr>
      <p:grpSp>
        <p:nvGrpSpPr>
          <p:cNvPr id="32" name="Groupe 31">
            <a:extLst>
              <a:ext uri="{FF2B5EF4-FFF2-40B4-BE49-F238E27FC236}">
                <a16:creationId xmlns:a16="http://schemas.microsoft.com/office/drawing/2014/main" id="{1180FD3F-FCED-54B8-399B-06AFD3CA7260}"/>
              </a:ext>
            </a:extLst>
          </p:cNvPr>
          <p:cNvGrpSpPr/>
          <p:nvPr/>
        </p:nvGrpSpPr>
        <p:grpSpPr>
          <a:xfrm>
            <a:off x="1162876" y="1121561"/>
            <a:ext cx="220041" cy="5553559"/>
            <a:chOff x="1251299" y="1456841"/>
            <a:chExt cx="225190" cy="5401159"/>
          </a:xfrm>
        </p:grpSpPr>
        <p:cxnSp>
          <p:nvCxnSpPr>
            <p:cNvPr id="33" name="Connecteur droit 32">
              <a:extLst>
                <a:ext uri="{FF2B5EF4-FFF2-40B4-BE49-F238E27FC236}">
                  <a16:creationId xmlns:a16="http://schemas.microsoft.com/office/drawing/2014/main" id="{E65BB005-CB73-5CC4-0C3E-B70F6C303308}"/>
                </a:ext>
              </a:extLst>
            </p:cNvPr>
            <p:cNvCxnSpPr>
              <a:cxnSpLocks/>
            </p:cNvCxnSpPr>
            <p:nvPr/>
          </p:nvCxnSpPr>
          <p:spPr>
            <a:xfrm>
              <a:off x="1368508" y="1456841"/>
              <a:ext cx="10841" cy="5401159"/>
            </a:xfrm>
            <a:prstGeom prst="line">
              <a:avLst/>
            </a:prstGeom>
            <a:ln w="127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4" name="Ellipse 33">
              <a:extLst>
                <a:ext uri="{FF2B5EF4-FFF2-40B4-BE49-F238E27FC236}">
                  <a16:creationId xmlns:a16="http://schemas.microsoft.com/office/drawing/2014/main" id="{44A8EDFA-FBD5-91CB-9E6D-A1C0555AEF74}"/>
                </a:ext>
              </a:extLst>
            </p:cNvPr>
            <p:cNvSpPr/>
            <p:nvPr/>
          </p:nvSpPr>
          <p:spPr>
            <a:xfrm>
              <a:off x="1264933" y="1810708"/>
              <a:ext cx="191171" cy="191171"/>
            </a:xfrm>
            <a:prstGeom prst="ellipse">
              <a:avLst/>
            </a:prstGeom>
            <a:solidFill>
              <a:schemeClr val="tx1"/>
            </a:solidFill>
            <a:ln w="1905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5" name="Ellipse 34">
              <a:extLst>
                <a:ext uri="{FF2B5EF4-FFF2-40B4-BE49-F238E27FC236}">
                  <a16:creationId xmlns:a16="http://schemas.microsoft.com/office/drawing/2014/main" id="{A24D1B05-62AD-AEB6-C3D9-A4F760FC4767}"/>
                </a:ext>
              </a:extLst>
            </p:cNvPr>
            <p:cNvSpPr/>
            <p:nvPr/>
          </p:nvSpPr>
          <p:spPr>
            <a:xfrm>
              <a:off x="1251299" y="3530934"/>
              <a:ext cx="191171" cy="191171"/>
            </a:xfrm>
            <a:prstGeom prst="ellipse">
              <a:avLst/>
            </a:prstGeom>
            <a:solidFill>
              <a:srgbClr val="181717"/>
            </a:solidFill>
            <a:ln w="1905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6" name="Ellipse 35">
              <a:extLst>
                <a:ext uri="{FF2B5EF4-FFF2-40B4-BE49-F238E27FC236}">
                  <a16:creationId xmlns:a16="http://schemas.microsoft.com/office/drawing/2014/main" id="{6903B201-E849-594F-47A6-ACBA157E8A65}"/>
                </a:ext>
              </a:extLst>
            </p:cNvPr>
            <p:cNvSpPr/>
            <p:nvPr/>
          </p:nvSpPr>
          <p:spPr>
            <a:xfrm>
              <a:off x="1285318" y="5301138"/>
              <a:ext cx="191171" cy="191171"/>
            </a:xfrm>
            <a:prstGeom prst="ellipse">
              <a:avLst/>
            </a:prstGeom>
            <a:solidFill>
              <a:srgbClr val="181717"/>
            </a:solidFill>
            <a:ln w="1905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9" name="ZoneTexte 38">
            <a:extLst>
              <a:ext uri="{FF2B5EF4-FFF2-40B4-BE49-F238E27FC236}">
                <a16:creationId xmlns:a16="http://schemas.microsoft.com/office/drawing/2014/main" id="{5F5135E9-71EC-B235-F528-E2A1A01A1FD3}"/>
              </a:ext>
            </a:extLst>
          </p:cNvPr>
          <p:cNvSpPr txBox="1"/>
          <p:nvPr/>
        </p:nvSpPr>
        <p:spPr>
          <a:xfrm>
            <a:off x="1287056" y="475833"/>
            <a:ext cx="9712637" cy="769441"/>
          </a:xfrm>
          <a:prstGeom prst="rect">
            <a:avLst/>
          </a:prstGeom>
          <a:noFill/>
          <a:ln w="19050">
            <a:solidFill>
              <a:schemeClr val="accent2">
                <a:lumMod val="60000"/>
                <a:lumOff val="40000"/>
              </a:schemeClr>
            </a:solidFill>
          </a:ln>
        </p:spPr>
        <p:txBody>
          <a:bodyPr wrap="square" rtlCol="0">
            <a:spAutoFit/>
          </a:bodyPr>
          <a:lstStyle/>
          <a:p>
            <a:pPr marL="1612900" indent="-1612900" algn="ctr"/>
            <a:r>
              <a:rPr lang="fr-FR" sz="4400" b="1" dirty="0">
                <a:solidFill>
                  <a:schemeClr val="accent4"/>
                </a:solidFill>
                <a:latin typeface="Verdena"/>
              </a:rPr>
              <a:t>Plan</a:t>
            </a:r>
          </a:p>
        </p:txBody>
      </p:sp>
      <p:sp>
        <p:nvSpPr>
          <p:cNvPr id="40" name="ZoneTexte 39">
            <a:extLst>
              <a:ext uri="{FF2B5EF4-FFF2-40B4-BE49-F238E27FC236}">
                <a16:creationId xmlns:a16="http://schemas.microsoft.com/office/drawing/2014/main" id="{0E1B1FEC-B67E-F0F9-888B-C22AAFC6765B}"/>
              </a:ext>
            </a:extLst>
          </p:cNvPr>
          <p:cNvSpPr txBox="1"/>
          <p:nvPr/>
        </p:nvSpPr>
        <p:spPr>
          <a:xfrm>
            <a:off x="2314977" y="1444514"/>
            <a:ext cx="10183906" cy="523220"/>
          </a:xfrm>
          <a:prstGeom prst="rect">
            <a:avLst/>
          </a:prstGeom>
          <a:noFill/>
        </p:spPr>
        <p:txBody>
          <a:bodyPr wrap="square" rtlCol="0">
            <a:spAutoFit/>
          </a:bodyPr>
          <a:lstStyle/>
          <a:p>
            <a:r>
              <a:rPr lang="fr-CM" sz="2800" dirty="0">
                <a:solidFill>
                  <a:schemeClr val="bg1"/>
                </a:solidFill>
                <a:latin typeface="Verdena"/>
              </a:rPr>
              <a:t>Les nouveaux défis des organisations à l'ère numérique</a:t>
            </a:r>
            <a:endParaRPr lang="fr-FR" sz="2800" dirty="0">
              <a:solidFill>
                <a:schemeClr val="bg1"/>
              </a:solidFill>
              <a:latin typeface="Verdena"/>
            </a:endParaRPr>
          </a:p>
        </p:txBody>
      </p:sp>
      <p:sp>
        <p:nvSpPr>
          <p:cNvPr id="42" name="ZoneTexte 41">
            <a:extLst>
              <a:ext uri="{FF2B5EF4-FFF2-40B4-BE49-F238E27FC236}">
                <a16:creationId xmlns:a16="http://schemas.microsoft.com/office/drawing/2014/main" id="{97414980-F4C2-951E-836D-B3DD6FC66E71}"/>
              </a:ext>
            </a:extLst>
          </p:cNvPr>
          <p:cNvSpPr txBox="1"/>
          <p:nvPr/>
        </p:nvSpPr>
        <p:spPr>
          <a:xfrm>
            <a:off x="2204243" y="3042635"/>
            <a:ext cx="9581642" cy="954107"/>
          </a:xfrm>
          <a:prstGeom prst="rect">
            <a:avLst/>
          </a:prstGeom>
          <a:noFill/>
        </p:spPr>
        <p:txBody>
          <a:bodyPr wrap="square" rtlCol="0">
            <a:spAutoFit/>
          </a:bodyPr>
          <a:lstStyle/>
          <a:p>
            <a:r>
              <a:rPr lang="fr-CM" sz="2800" dirty="0">
                <a:solidFill>
                  <a:schemeClr val="bg1"/>
                </a:solidFill>
                <a:latin typeface="Verdena"/>
              </a:rPr>
              <a:t> Un cadre  mondial de management des services créateur de valeur</a:t>
            </a:r>
            <a:endParaRPr lang="fr-FR" sz="2800" dirty="0">
              <a:solidFill>
                <a:schemeClr val="bg1"/>
              </a:solidFill>
              <a:latin typeface="Verdena"/>
            </a:endParaRPr>
          </a:p>
        </p:txBody>
      </p:sp>
      <p:sp>
        <p:nvSpPr>
          <p:cNvPr id="44" name="ZoneTexte 43">
            <a:extLst>
              <a:ext uri="{FF2B5EF4-FFF2-40B4-BE49-F238E27FC236}">
                <a16:creationId xmlns:a16="http://schemas.microsoft.com/office/drawing/2014/main" id="{1748FEF2-7B8F-7913-815D-7CEBD0ABAFA0}"/>
              </a:ext>
            </a:extLst>
          </p:cNvPr>
          <p:cNvSpPr txBox="1"/>
          <p:nvPr/>
        </p:nvSpPr>
        <p:spPr>
          <a:xfrm>
            <a:off x="2263295" y="4859389"/>
            <a:ext cx="8534400" cy="523220"/>
          </a:xfrm>
          <a:prstGeom prst="rect">
            <a:avLst/>
          </a:prstGeom>
          <a:noFill/>
        </p:spPr>
        <p:txBody>
          <a:bodyPr wrap="square" rtlCol="0">
            <a:spAutoFit/>
          </a:bodyPr>
          <a:lstStyle/>
          <a:p>
            <a:r>
              <a:rPr lang="fr-CM" sz="2800" dirty="0">
                <a:solidFill>
                  <a:schemeClr val="bg1"/>
                </a:solidFill>
                <a:latin typeface="Verdena"/>
              </a:rPr>
              <a:t>Transformer les services en résultats opérationnels</a:t>
            </a:r>
            <a:endParaRPr lang="fr-FR" sz="2800" dirty="0">
              <a:solidFill>
                <a:schemeClr val="bg1"/>
              </a:solidFill>
              <a:latin typeface="Verdena"/>
            </a:endParaRPr>
          </a:p>
        </p:txBody>
      </p:sp>
      <p:grpSp>
        <p:nvGrpSpPr>
          <p:cNvPr id="47" name="Groupe 46">
            <a:extLst>
              <a:ext uri="{FF2B5EF4-FFF2-40B4-BE49-F238E27FC236}">
                <a16:creationId xmlns:a16="http://schemas.microsoft.com/office/drawing/2014/main" id="{0338907B-6BD8-26C9-8820-29BB66F19B52}"/>
              </a:ext>
            </a:extLst>
          </p:cNvPr>
          <p:cNvGrpSpPr/>
          <p:nvPr/>
        </p:nvGrpSpPr>
        <p:grpSpPr>
          <a:xfrm>
            <a:off x="1495921" y="1659335"/>
            <a:ext cx="761133" cy="520653"/>
            <a:chOff x="3145624" y="2486013"/>
            <a:chExt cx="831184" cy="520653"/>
          </a:xfrm>
          <a:solidFill>
            <a:srgbClr val="AF2194"/>
          </a:solidFill>
        </p:grpSpPr>
        <p:sp>
          <p:nvSpPr>
            <p:cNvPr id="48" name="Ellipse 47">
              <a:extLst>
                <a:ext uri="{FF2B5EF4-FFF2-40B4-BE49-F238E27FC236}">
                  <a16:creationId xmlns:a16="http://schemas.microsoft.com/office/drawing/2014/main" id="{744F4E36-B87B-2576-93FB-A395AD43BF2A}"/>
                </a:ext>
              </a:extLst>
            </p:cNvPr>
            <p:cNvSpPr/>
            <p:nvPr/>
          </p:nvSpPr>
          <p:spPr>
            <a:xfrm>
              <a:off x="3145624" y="2500160"/>
              <a:ext cx="501965" cy="506506"/>
            </a:xfrm>
            <a:prstGeom prst="ellipse">
              <a:avLst/>
            </a:prstGeom>
            <a:grpFill/>
            <a:ln>
              <a:solidFill>
                <a:srgbClr val="FF000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500" dirty="0">
                  <a:solidFill>
                    <a:schemeClr val="bg1"/>
                  </a:solidFill>
                  <a:latin typeface="Verdana" panose="020B0604030504040204" pitchFamily="34" charset="0"/>
                  <a:ea typeface="Verdana" panose="020B0604030504040204" pitchFamily="34" charset="0"/>
                </a:rPr>
                <a:t>1</a:t>
              </a:r>
              <a:endParaRPr lang="en-US" sz="1500" dirty="0">
                <a:solidFill>
                  <a:schemeClr val="bg1"/>
                </a:solidFill>
                <a:latin typeface="Verdana" panose="020B0604030504040204" pitchFamily="34" charset="0"/>
                <a:ea typeface="Verdana" panose="020B0604030504040204" pitchFamily="34" charset="0"/>
              </a:endParaRPr>
            </a:p>
          </p:txBody>
        </p:sp>
        <p:sp>
          <p:nvSpPr>
            <p:cNvPr id="49" name="Flèche : chevron 48">
              <a:extLst>
                <a:ext uri="{FF2B5EF4-FFF2-40B4-BE49-F238E27FC236}">
                  <a16:creationId xmlns:a16="http://schemas.microsoft.com/office/drawing/2014/main" id="{D3D7C126-F4E3-735B-1645-29599E77558D}"/>
                </a:ext>
              </a:extLst>
            </p:cNvPr>
            <p:cNvSpPr/>
            <p:nvPr/>
          </p:nvSpPr>
          <p:spPr>
            <a:xfrm>
              <a:off x="3488867" y="2486013"/>
              <a:ext cx="487941" cy="484632"/>
            </a:xfrm>
            <a:prstGeom prst="chevron">
              <a:avLst/>
            </a:prstGeom>
            <a:grp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latin typeface="Verdana" panose="020B0604030504040204" pitchFamily="34" charset="0"/>
                <a:ea typeface="Verdana" panose="020B0604030504040204" pitchFamily="34" charset="0"/>
              </a:endParaRPr>
            </a:p>
          </p:txBody>
        </p:sp>
      </p:grpSp>
      <p:grpSp>
        <p:nvGrpSpPr>
          <p:cNvPr id="50" name="Groupe 49">
            <a:extLst>
              <a:ext uri="{FF2B5EF4-FFF2-40B4-BE49-F238E27FC236}">
                <a16:creationId xmlns:a16="http://schemas.microsoft.com/office/drawing/2014/main" id="{81593C0A-E633-D80B-1214-21A3DE715F72}"/>
              </a:ext>
            </a:extLst>
          </p:cNvPr>
          <p:cNvGrpSpPr/>
          <p:nvPr/>
        </p:nvGrpSpPr>
        <p:grpSpPr>
          <a:xfrm>
            <a:off x="1521854" y="3099284"/>
            <a:ext cx="761133" cy="520653"/>
            <a:chOff x="3145624" y="2486013"/>
            <a:chExt cx="831184" cy="520653"/>
          </a:xfrm>
          <a:solidFill>
            <a:srgbClr val="AF2194"/>
          </a:solidFill>
        </p:grpSpPr>
        <p:sp>
          <p:nvSpPr>
            <p:cNvPr id="51" name="Ellipse 50">
              <a:extLst>
                <a:ext uri="{FF2B5EF4-FFF2-40B4-BE49-F238E27FC236}">
                  <a16:creationId xmlns:a16="http://schemas.microsoft.com/office/drawing/2014/main" id="{A5E59E7D-03AE-8D44-29FD-DB7E38A7A7BB}"/>
                </a:ext>
              </a:extLst>
            </p:cNvPr>
            <p:cNvSpPr/>
            <p:nvPr/>
          </p:nvSpPr>
          <p:spPr>
            <a:xfrm>
              <a:off x="3145624" y="2500160"/>
              <a:ext cx="501965" cy="506506"/>
            </a:xfrm>
            <a:prstGeom prst="ellipse">
              <a:avLst/>
            </a:prstGeom>
            <a:grpFill/>
            <a:ln>
              <a:solidFill>
                <a:srgbClr val="FF000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500" dirty="0">
                  <a:solidFill>
                    <a:schemeClr val="bg1"/>
                  </a:solidFill>
                  <a:latin typeface="Verdana" panose="020B0604030504040204" pitchFamily="34" charset="0"/>
                  <a:ea typeface="Verdana" panose="020B0604030504040204" pitchFamily="34" charset="0"/>
                </a:rPr>
                <a:t>2</a:t>
              </a:r>
              <a:endParaRPr lang="en-US" sz="1500" dirty="0">
                <a:solidFill>
                  <a:schemeClr val="bg1"/>
                </a:solidFill>
                <a:latin typeface="Verdana" panose="020B0604030504040204" pitchFamily="34" charset="0"/>
                <a:ea typeface="Verdana" panose="020B0604030504040204" pitchFamily="34" charset="0"/>
              </a:endParaRPr>
            </a:p>
          </p:txBody>
        </p:sp>
        <p:sp>
          <p:nvSpPr>
            <p:cNvPr id="52" name="Flèche : chevron 51">
              <a:extLst>
                <a:ext uri="{FF2B5EF4-FFF2-40B4-BE49-F238E27FC236}">
                  <a16:creationId xmlns:a16="http://schemas.microsoft.com/office/drawing/2014/main" id="{D087207A-A6F3-3316-0454-AA710BF0E61A}"/>
                </a:ext>
              </a:extLst>
            </p:cNvPr>
            <p:cNvSpPr/>
            <p:nvPr/>
          </p:nvSpPr>
          <p:spPr>
            <a:xfrm>
              <a:off x="3488867" y="2486013"/>
              <a:ext cx="487941" cy="484632"/>
            </a:xfrm>
            <a:prstGeom prst="chevron">
              <a:avLst/>
            </a:prstGeom>
            <a:grp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latin typeface="Verdana" panose="020B0604030504040204" pitchFamily="34" charset="0"/>
                <a:ea typeface="Verdana" panose="020B0604030504040204" pitchFamily="34" charset="0"/>
              </a:endParaRPr>
            </a:p>
          </p:txBody>
        </p:sp>
      </p:grpSp>
      <p:grpSp>
        <p:nvGrpSpPr>
          <p:cNvPr id="53" name="Groupe 52">
            <a:extLst>
              <a:ext uri="{FF2B5EF4-FFF2-40B4-BE49-F238E27FC236}">
                <a16:creationId xmlns:a16="http://schemas.microsoft.com/office/drawing/2014/main" id="{25B0F1DD-CC31-153A-D812-598CA756FB94}"/>
              </a:ext>
            </a:extLst>
          </p:cNvPr>
          <p:cNvGrpSpPr/>
          <p:nvPr/>
        </p:nvGrpSpPr>
        <p:grpSpPr>
          <a:xfrm>
            <a:off x="1551380" y="4892649"/>
            <a:ext cx="761133" cy="520653"/>
            <a:chOff x="3145624" y="2486013"/>
            <a:chExt cx="831184" cy="520653"/>
          </a:xfrm>
          <a:solidFill>
            <a:srgbClr val="AF2194"/>
          </a:solidFill>
        </p:grpSpPr>
        <p:sp>
          <p:nvSpPr>
            <p:cNvPr id="54" name="Ellipse 53">
              <a:extLst>
                <a:ext uri="{FF2B5EF4-FFF2-40B4-BE49-F238E27FC236}">
                  <a16:creationId xmlns:a16="http://schemas.microsoft.com/office/drawing/2014/main" id="{27D79B18-A267-CFA4-FA50-F6E95AC94E92}"/>
                </a:ext>
              </a:extLst>
            </p:cNvPr>
            <p:cNvSpPr/>
            <p:nvPr/>
          </p:nvSpPr>
          <p:spPr>
            <a:xfrm>
              <a:off x="3145624" y="2500160"/>
              <a:ext cx="501965" cy="506506"/>
            </a:xfrm>
            <a:prstGeom prst="ellipse">
              <a:avLst/>
            </a:prstGeom>
            <a:grpFill/>
            <a:ln>
              <a:solidFill>
                <a:srgbClr val="FF000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500" dirty="0">
                  <a:solidFill>
                    <a:schemeClr val="bg1"/>
                  </a:solidFill>
                  <a:latin typeface="Verdana" panose="020B0604030504040204" pitchFamily="34" charset="0"/>
                  <a:ea typeface="Verdana" panose="020B0604030504040204" pitchFamily="34" charset="0"/>
                </a:rPr>
                <a:t>3</a:t>
              </a:r>
              <a:endParaRPr lang="en-US" sz="1500" dirty="0">
                <a:solidFill>
                  <a:schemeClr val="bg1"/>
                </a:solidFill>
                <a:latin typeface="Verdana" panose="020B0604030504040204" pitchFamily="34" charset="0"/>
                <a:ea typeface="Verdana" panose="020B0604030504040204" pitchFamily="34" charset="0"/>
              </a:endParaRPr>
            </a:p>
          </p:txBody>
        </p:sp>
        <p:sp>
          <p:nvSpPr>
            <p:cNvPr id="55" name="Flèche : chevron 54">
              <a:extLst>
                <a:ext uri="{FF2B5EF4-FFF2-40B4-BE49-F238E27FC236}">
                  <a16:creationId xmlns:a16="http://schemas.microsoft.com/office/drawing/2014/main" id="{B6E613DA-FB60-293E-C922-78FFA4225955}"/>
                </a:ext>
              </a:extLst>
            </p:cNvPr>
            <p:cNvSpPr/>
            <p:nvPr/>
          </p:nvSpPr>
          <p:spPr>
            <a:xfrm>
              <a:off x="3488867" y="2486013"/>
              <a:ext cx="487941" cy="484632"/>
            </a:xfrm>
            <a:prstGeom prst="chevron">
              <a:avLst/>
            </a:prstGeom>
            <a:grp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latin typeface="Verdana" panose="020B0604030504040204" pitchFamily="34" charset="0"/>
                <a:ea typeface="Verdana" panose="020B0604030504040204" pitchFamily="34" charset="0"/>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8FA"/>
        </a:solidFill>
        <a:effectLst/>
      </p:bgPr>
    </p:bg>
    <p:spTree>
      <p:nvGrpSpPr>
        <p:cNvPr id="1" name="">
          <a:extLst>
            <a:ext uri="{FF2B5EF4-FFF2-40B4-BE49-F238E27FC236}">
              <a16:creationId xmlns:a16="http://schemas.microsoft.com/office/drawing/2014/main" id="{4D220805-00FD-0A32-B4C7-BA498257EFFA}"/>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04D9C5CA-0C40-BA28-3E3A-8ED0C656791C}"/>
              </a:ext>
            </a:extLst>
          </p:cNvPr>
          <p:cNvGrpSpPr/>
          <p:nvPr/>
        </p:nvGrpSpPr>
        <p:grpSpPr>
          <a:xfrm>
            <a:off x="1080868" y="2615439"/>
            <a:ext cx="11559368" cy="769441"/>
            <a:chOff x="1287056" y="475833"/>
            <a:chExt cx="11559368" cy="769441"/>
          </a:xfrm>
        </p:grpSpPr>
        <p:sp>
          <p:nvSpPr>
            <p:cNvPr id="39" name="ZoneTexte 38">
              <a:extLst>
                <a:ext uri="{FF2B5EF4-FFF2-40B4-BE49-F238E27FC236}">
                  <a16:creationId xmlns:a16="http://schemas.microsoft.com/office/drawing/2014/main" id="{C0D6BA5E-2C51-7E23-6908-61BDFFED5EA8}"/>
                </a:ext>
              </a:extLst>
            </p:cNvPr>
            <p:cNvSpPr txBox="1"/>
            <p:nvPr/>
          </p:nvSpPr>
          <p:spPr>
            <a:xfrm>
              <a:off x="1287056" y="475833"/>
              <a:ext cx="10074812" cy="769441"/>
            </a:xfrm>
            <a:prstGeom prst="rect">
              <a:avLst/>
            </a:prstGeom>
            <a:noFill/>
            <a:ln w="19050">
              <a:solidFill>
                <a:schemeClr val="accent2">
                  <a:lumMod val="60000"/>
                  <a:lumOff val="40000"/>
                </a:schemeClr>
              </a:solidFill>
            </a:ln>
          </p:spPr>
          <p:txBody>
            <a:bodyPr wrap="square" rtlCol="0">
              <a:spAutoFit/>
            </a:bodyPr>
            <a:lstStyle/>
            <a:p>
              <a:pPr marL="1612900" indent="-1612900" algn="ctr"/>
              <a:endParaRPr lang="fr-FR" sz="4400" b="1" dirty="0">
                <a:solidFill>
                  <a:schemeClr val="accent4"/>
                </a:solidFill>
                <a:latin typeface="Verdena"/>
              </a:endParaRPr>
            </a:p>
          </p:txBody>
        </p:sp>
        <p:sp>
          <p:nvSpPr>
            <p:cNvPr id="40" name="ZoneTexte 39">
              <a:extLst>
                <a:ext uri="{FF2B5EF4-FFF2-40B4-BE49-F238E27FC236}">
                  <a16:creationId xmlns:a16="http://schemas.microsoft.com/office/drawing/2014/main" id="{9B3A76A8-83D0-FC26-C543-ACBC995E5114}"/>
                </a:ext>
              </a:extLst>
            </p:cNvPr>
            <p:cNvSpPr txBox="1"/>
            <p:nvPr/>
          </p:nvSpPr>
          <p:spPr>
            <a:xfrm>
              <a:off x="2662518" y="613090"/>
              <a:ext cx="10183906" cy="523220"/>
            </a:xfrm>
            <a:prstGeom prst="rect">
              <a:avLst/>
            </a:prstGeom>
            <a:noFill/>
          </p:spPr>
          <p:txBody>
            <a:bodyPr wrap="square" rtlCol="0">
              <a:spAutoFit/>
            </a:bodyPr>
            <a:lstStyle/>
            <a:p>
              <a:r>
                <a:rPr lang="fr-CM" sz="2800" dirty="0">
                  <a:solidFill>
                    <a:schemeClr val="bg1"/>
                  </a:solidFill>
                  <a:latin typeface="Verdena"/>
                </a:rPr>
                <a:t>Les nouveaux défis des organisations IT à l'ère numérique</a:t>
              </a:r>
              <a:endParaRPr lang="fr-FR" sz="2800" dirty="0">
                <a:solidFill>
                  <a:schemeClr val="bg1"/>
                </a:solidFill>
                <a:latin typeface="Verdena"/>
              </a:endParaRPr>
            </a:p>
          </p:txBody>
        </p:sp>
      </p:grpSp>
      <p:sp>
        <p:nvSpPr>
          <p:cNvPr id="5" name="Shape 0">
            <a:extLst>
              <a:ext uri="{FF2B5EF4-FFF2-40B4-BE49-F238E27FC236}">
                <a16:creationId xmlns:a16="http://schemas.microsoft.com/office/drawing/2014/main" id="{81E339CC-2505-CEAB-9DA2-5A96D54A33CB}"/>
              </a:ext>
            </a:extLst>
          </p:cNvPr>
          <p:cNvSpPr/>
          <p:nvPr/>
        </p:nvSpPr>
        <p:spPr>
          <a:xfrm>
            <a:off x="-107576" y="5262732"/>
            <a:ext cx="2563906" cy="2550455"/>
          </a:xfrm>
          <a:prstGeom prst="ellipse">
            <a:avLst/>
          </a:prstGeom>
          <a:solidFill>
            <a:schemeClr val="accent2">
              <a:lumMod val="60000"/>
              <a:lumOff val="40000"/>
            </a:schemeClr>
          </a:solidFill>
          <a:ln/>
        </p:spPr>
        <p:txBody>
          <a:bodyPr/>
          <a:lstStyle/>
          <a:p>
            <a:endParaRPr lang="fr-FR"/>
          </a:p>
        </p:txBody>
      </p:sp>
      <p:grpSp>
        <p:nvGrpSpPr>
          <p:cNvPr id="6" name="Groupe 5">
            <a:extLst>
              <a:ext uri="{FF2B5EF4-FFF2-40B4-BE49-F238E27FC236}">
                <a16:creationId xmlns:a16="http://schemas.microsoft.com/office/drawing/2014/main" id="{B2F50C8F-483A-4297-31A6-4510D8E3984E}"/>
              </a:ext>
            </a:extLst>
          </p:cNvPr>
          <p:cNvGrpSpPr/>
          <p:nvPr/>
        </p:nvGrpSpPr>
        <p:grpSpPr>
          <a:xfrm>
            <a:off x="1415702" y="2752696"/>
            <a:ext cx="761133" cy="520653"/>
            <a:chOff x="3145624" y="2486013"/>
            <a:chExt cx="831184" cy="520653"/>
          </a:xfrm>
          <a:solidFill>
            <a:srgbClr val="AF2194"/>
          </a:solidFill>
        </p:grpSpPr>
        <p:sp>
          <p:nvSpPr>
            <p:cNvPr id="7" name="Ellipse 6">
              <a:extLst>
                <a:ext uri="{FF2B5EF4-FFF2-40B4-BE49-F238E27FC236}">
                  <a16:creationId xmlns:a16="http://schemas.microsoft.com/office/drawing/2014/main" id="{754E147B-1A3F-E301-6AE5-8313367EAC14}"/>
                </a:ext>
              </a:extLst>
            </p:cNvPr>
            <p:cNvSpPr/>
            <p:nvPr/>
          </p:nvSpPr>
          <p:spPr>
            <a:xfrm>
              <a:off x="3145624" y="2500160"/>
              <a:ext cx="501965" cy="506506"/>
            </a:xfrm>
            <a:prstGeom prst="ellipse">
              <a:avLst/>
            </a:prstGeom>
            <a:grpFill/>
            <a:ln>
              <a:solidFill>
                <a:srgbClr val="FF000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500" dirty="0">
                  <a:solidFill>
                    <a:schemeClr val="bg1"/>
                  </a:solidFill>
                  <a:latin typeface="Verdana" panose="020B0604030504040204" pitchFamily="34" charset="0"/>
                  <a:ea typeface="Verdana" panose="020B0604030504040204" pitchFamily="34" charset="0"/>
                </a:rPr>
                <a:t>1</a:t>
              </a:r>
              <a:endParaRPr lang="en-US" sz="1500" dirty="0">
                <a:solidFill>
                  <a:schemeClr val="bg1"/>
                </a:solidFill>
                <a:latin typeface="Verdana" panose="020B0604030504040204" pitchFamily="34" charset="0"/>
                <a:ea typeface="Verdana" panose="020B0604030504040204" pitchFamily="34" charset="0"/>
              </a:endParaRPr>
            </a:p>
          </p:txBody>
        </p:sp>
        <p:sp>
          <p:nvSpPr>
            <p:cNvPr id="8" name="Flèche : chevron 7">
              <a:extLst>
                <a:ext uri="{FF2B5EF4-FFF2-40B4-BE49-F238E27FC236}">
                  <a16:creationId xmlns:a16="http://schemas.microsoft.com/office/drawing/2014/main" id="{D84206B0-BB69-D3D4-8E5A-DC24A24DDCED}"/>
                </a:ext>
              </a:extLst>
            </p:cNvPr>
            <p:cNvSpPr/>
            <p:nvPr/>
          </p:nvSpPr>
          <p:spPr>
            <a:xfrm>
              <a:off x="3488867" y="2486013"/>
              <a:ext cx="487941" cy="484632"/>
            </a:xfrm>
            <a:prstGeom prst="chevron">
              <a:avLst/>
            </a:prstGeom>
            <a:grp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latin typeface="Verdana" panose="020B0604030504040204" pitchFamily="34" charset="0"/>
                <a:ea typeface="Verdana" panose="020B0604030504040204" pitchFamily="34" charset="0"/>
              </a:endParaRPr>
            </a:p>
          </p:txBody>
        </p:sp>
      </p:grpSp>
    </p:spTree>
    <p:extLst>
      <p:ext uri="{BB962C8B-B14F-4D97-AF65-F5344CB8AC3E}">
        <p14:creationId xmlns:p14="http://schemas.microsoft.com/office/powerpoint/2010/main" val="1148806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8FA"/>
        </a:solidFill>
        <a:effectLst/>
      </p:bgPr>
    </p:bg>
    <p:spTree>
      <p:nvGrpSpPr>
        <p:cNvPr id="1" name="">
          <a:extLst>
            <a:ext uri="{FF2B5EF4-FFF2-40B4-BE49-F238E27FC236}">
              <a16:creationId xmlns:a16="http://schemas.microsoft.com/office/drawing/2014/main" id="{4341FD43-3D76-DBCB-2DAF-3763D60C806B}"/>
            </a:ext>
          </a:extLst>
        </p:cNvPr>
        <p:cNvGrpSpPr/>
        <p:nvPr/>
      </p:nvGrpSpPr>
      <p:grpSpPr>
        <a:xfrm>
          <a:off x="0" y="0"/>
          <a:ext cx="0" cy="0"/>
          <a:chOff x="0" y="0"/>
          <a:chExt cx="0" cy="0"/>
        </a:xfrm>
      </p:grpSpPr>
      <p:sp>
        <p:nvSpPr>
          <p:cNvPr id="5" name="Shape 0">
            <a:extLst>
              <a:ext uri="{FF2B5EF4-FFF2-40B4-BE49-F238E27FC236}">
                <a16:creationId xmlns:a16="http://schemas.microsoft.com/office/drawing/2014/main" id="{9CB3CDDF-994B-09B5-8ECB-869A07C36D34}"/>
              </a:ext>
            </a:extLst>
          </p:cNvPr>
          <p:cNvSpPr/>
          <p:nvPr/>
        </p:nvSpPr>
        <p:spPr>
          <a:xfrm>
            <a:off x="-107577" y="5405718"/>
            <a:ext cx="2483223" cy="2407469"/>
          </a:xfrm>
          <a:prstGeom prst="ellipse">
            <a:avLst/>
          </a:prstGeom>
          <a:solidFill>
            <a:schemeClr val="accent2">
              <a:lumMod val="60000"/>
              <a:lumOff val="40000"/>
            </a:schemeClr>
          </a:solidFill>
          <a:ln/>
        </p:spPr>
        <p:txBody>
          <a:bodyPr/>
          <a:lstStyle/>
          <a:p>
            <a:endParaRPr lang="fr-FR"/>
          </a:p>
        </p:txBody>
      </p:sp>
      <p:sp>
        <p:nvSpPr>
          <p:cNvPr id="11" name="ZoneTexte 10">
            <a:extLst>
              <a:ext uri="{FF2B5EF4-FFF2-40B4-BE49-F238E27FC236}">
                <a16:creationId xmlns:a16="http://schemas.microsoft.com/office/drawing/2014/main" id="{8B943779-BA1D-B2FC-EE72-D4B2A7606192}"/>
              </a:ext>
            </a:extLst>
          </p:cNvPr>
          <p:cNvSpPr txBox="1"/>
          <p:nvPr/>
        </p:nvSpPr>
        <p:spPr>
          <a:xfrm>
            <a:off x="1807008" y="386245"/>
            <a:ext cx="8350003" cy="646331"/>
          </a:xfrm>
          <a:prstGeom prst="rect">
            <a:avLst/>
          </a:prstGeom>
          <a:noFill/>
          <a:ln w="19050">
            <a:solidFill>
              <a:schemeClr val="accent2">
                <a:lumMod val="60000"/>
                <a:lumOff val="40000"/>
              </a:schemeClr>
            </a:solidFill>
          </a:ln>
        </p:spPr>
        <p:txBody>
          <a:bodyPr wrap="square" rtlCol="0">
            <a:spAutoFit/>
          </a:bodyPr>
          <a:lstStyle/>
          <a:p>
            <a:pPr marL="1612900" indent="-1612900" algn="just"/>
            <a:r>
              <a:rPr lang="fr-CM" sz="3600" dirty="0">
                <a:solidFill>
                  <a:schemeClr val="bg1"/>
                </a:solidFill>
                <a:latin typeface="Verdena"/>
              </a:rPr>
              <a:t>Le Choc Numérique des Organisations IT</a:t>
            </a:r>
            <a:endParaRPr lang="fr-FR" sz="3600" b="1" dirty="0">
              <a:solidFill>
                <a:schemeClr val="bg1"/>
              </a:solidFill>
              <a:latin typeface="Verdena"/>
            </a:endParaRPr>
          </a:p>
        </p:txBody>
      </p:sp>
      <p:pic>
        <p:nvPicPr>
          <p:cNvPr id="15" name="Image 14">
            <a:extLst>
              <a:ext uri="{FF2B5EF4-FFF2-40B4-BE49-F238E27FC236}">
                <a16:creationId xmlns:a16="http://schemas.microsoft.com/office/drawing/2014/main" id="{CAE7FE24-E821-6DAE-4657-AD8456663BAE}"/>
              </a:ext>
            </a:extLst>
          </p:cNvPr>
          <p:cNvPicPr>
            <a:picLocks noChangeAspect="1"/>
          </p:cNvPicPr>
          <p:nvPr/>
        </p:nvPicPr>
        <p:blipFill>
          <a:blip r:embed="rId3"/>
          <a:stretch>
            <a:fillRect/>
          </a:stretch>
        </p:blipFill>
        <p:spPr>
          <a:xfrm>
            <a:off x="0" y="1770707"/>
            <a:ext cx="4267200" cy="3065572"/>
          </a:xfrm>
          <a:prstGeom prst="rect">
            <a:avLst/>
          </a:prstGeom>
        </p:spPr>
      </p:pic>
      <p:pic>
        <p:nvPicPr>
          <p:cNvPr id="17" name="Image 16">
            <a:extLst>
              <a:ext uri="{FF2B5EF4-FFF2-40B4-BE49-F238E27FC236}">
                <a16:creationId xmlns:a16="http://schemas.microsoft.com/office/drawing/2014/main" id="{08D0AC2C-ECD0-3BB4-840F-8AD1E81CDF05}"/>
              </a:ext>
            </a:extLst>
          </p:cNvPr>
          <p:cNvPicPr>
            <a:picLocks noChangeAspect="1"/>
          </p:cNvPicPr>
          <p:nvPr/>
        </p:nvPicPr>
        <p:blipFill>
          <a:blip r:embed="rId4"/>
          <a:stretch>
            <a:fillRect/>
          </a:stretch>
        </p:blipFill>
        <p:spPr>
          <a:xfrm>
            <a:off x="8129807" y="1762516"/>
            <a:ext cx="3909399" cy="2758679"/>
          </a:xfrm>
          <a:prstGeom prst="rect">
            <a:avLst/>
          </a:prstGeom>
        </p:spPr>
      </p:pic>
      <p:sp>
        <p:nvSpPr>
          <p:cNvPr id="19" name="ZoneTexte 18">
            <a:extLst>
              <a:ext uri="{FF2B5EF4-FFF2-40B4-BE49-F238E27FC236}">
                <a16:creationId xmlns:a16="http://schemas.microsoft.com/office/drawing/2014/main" id="{B2F5DEE4-B752-815D-4803-F25A502477F6}"/>
              </a:ext>
            </a:extLst>
          </p:cNvPr>
          <p:cNvSpPr txBox="1"/>
          <p:nvPr/>
        </p:nvSpPr>
        <p:spPr>
          <a:xfrm>
            <a:off x="1470212" y="4779398"/>
            <a:ext cx="10721788" cy="830997"/>
          </a:xfrm>
          <a:prstGeom prst="rect">
            <a:avLst/>
          </a:prstGeom>
          <a:noFill/>
        </p:spPr>
        <p:txBody>
          <a:bodyPr wrap="square">
            <a:spAutoFit/>
          </a:bodyPr>
          <a:lstStyle/>
          <a:p>
            <a:pPr algn="ctr"/>
            <a:r>
              <a:rPr lang="fr-CM" sz="2400" dirty="0">
                <a:solidFill>
                  <a:schemeClr val="bg1"/>
                </a:solidFill>
                <a:latin typeface="Verdena"/>
              </a:rPr>
              <a:t>Notre performance ne se mesure pas dans nos salles serveurs, elle se valide dans le quotidien de nos utilisateurs</a:t>
            </a:r>
            <a:endParaRPr lang="fr-FR" sz="2400" dirty="0">
              <a:solidFill>
                <a:schemeClr val="bg1"/>
              </a:solidFill>
              <a:latin typeface="Verdena"/>
            </a:endParaRPr>
          </a:p>
        </p:txBody>
      </p:sp>
      <p:grpSp>
        <p:nvGrpSpPr>
          <p:cNvPr id="24" name="Groupe 23">
            <a:extLst>
              <a:ext uri="{FF2B5EF4-FFF2-40B4-BE49-F238E27FC236}">
                <a16:creationId xmlns:a16="http://schemas.microsoft.com/office/drawing/2014/main" id="{0439CC39-D919-7EE9-CC82-AD644BE376F5}"/>
              </a:ext>
            </a:extLst>
          </p:cNvPr>
          <p:cNvGrpSpPr/>
          <p:nvPr/>
        </p:nvGrpSpPr>
        <p:grpSpPr>
          <a:xfrm>
            <a:off x="4403238" y="1961831"/>
            <a:ext cx="3590530" cy="2360048"/>
            <a:chOff x="4403238" y="1961831"/>
            <a:chExt cx="3590530" cy="2360048"/>
          </a:xfrm>
        </p:grpSpPr>
        <p:pic>
          <p:nvPicPr>
            <p:cNvPr id="21" name="Image 20">
              <a:extLst>
                <a:ext uri="{FF2B5EF4-FFF2-40B4-BE49-F238E27FC236}">
                  <a16:creationId xmlns:a16="http://schemas.microsoft.com/office/drawing/2014/main" id="{8082039D-BBC9-BA5A-7387-FA0279EEDD36}"/>
                </a:ext>
              </a:extLst>
            </p:cNvPr>
            <p:cNvPicPr>
              <a:picLocks noChangeAspect="1"/>
            </p:cNvPicPr>
            <p:nvPr/>
          </p:nvPicPr>
          <p:blipFill>
            <a:blip r:embed="rId5"/>
            <a:stretch>
              <a:fillRect/>
            </a:stretch>
          </p:blipFill>
          <p:spPr>
            <a:xfrm>
              <a:off x="4403238" y="1961831"/>
              <a:ext cx="3590530" cy="2360048"/>
            </a:xfrm>
            <a:prstGeom prst="rect">
              <a:avLst/>
            </a:prstGeom>
          </p:spPr>
        </p:pic>
        <p:pic>
          <p:nvPicPr>
            <p:cNvPr id="23" name="Image 22">
              <a:extLst>
                <a:ext uri="{FF2B5EF4-FFF2-40B4-BE49-F238E27FC236}">
                  <a16:creationId xmlns:a16="http://schemas.microsoft.com/office/drawing/2014/main" id="{33B49EDA-76C5-3721-495F-2E4361E1E2E4}"/>
                </a:ext>
              </a:extLst>
            </p:cNvPr>
            <p:cNvPicPr>
              <a:picLocks noChangeAspect="1"/>
            </p:cNvPicPr>
            <p:nvPr/>
          </p:nvPicPr>
          <p:blipFill>
            <a:blip r:embed="rId6"/>
            <a:stretch>
              <a:fillRect/>
            </a:stretch>
          </p:blipFill>
          <p:spPr>
            <a:xfrm>
              <a:off x="7088434" y="1961831"/>
              <a:ext cx="905334" cy="388654"/>
            </a:xfrm>
            <a:prstGeom prst="rect">
              <a:avLst/>
            </a:prstGeom>
          </p:spPr>
        </p:pic>
      </p:grpSp>
    </p:spTree>
    <p:extLst>
      <p:ext uri="{BB962C8B-B14F-4D97-AF65-F5344CB8AC3E}">
        <p14:creationId xmlns:p14="http://schemas.microsoft.com/office/powerpoint/2010/main" val="1604477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8FA"/>
        </a:solidFill>
        <a:effectLst/>
      </p:bgPr>
    </p:bg>
    <p:spTree>
      <p:nvGrpSpPr>
        <p:cNvPr id="1" name="">
          <a:extLst>
            <a:ext uri="{FF2B5EF4-FFF2-40B4-BE49-F238E27FC236}">
              <a16:creationId xmlns:a16="http://schemas.microsoft.com/office/drawing/2014/main" id="{65C19125-3D9B-E327-61DF-EB4F2E17C22A}"/>
            </a:ext>
          </a:extLst>
        </p:cNvPr>
        <p:cNvGrpSpPr/>
        <p:nvPr/>
      </p:nvGrpSpPr>
      <p:grpSpPr>
        <a:xfrm>
          <a:off x="0" y="0"/>
          <a:ext cx="0" cy="0"/>
          <a:chOff x="0" y="0"/>
          <a:chExt cx="0" cy="0"/>
        </a:xfrm>
      </p:grpSpPr>
      <p:sp>
        <p:nvSpPr>
          <p:cNvPr id="5" name="Shape 0">
            <a:extLst>
              <a:ext uri="{FF2B5EF4-FFF2-40B4-BE49-F238E27FC236}">
                <a16:creationId xmlns:a16="http://schemas.microsoft.com/office/drawing/2014/main" id="{5A46F037-75D4-D3CB-0A95-A0BE4C5495C4}"/>
              </a:ext>
            </a:extLst>
          </p:cNvPr>
          <p:cNvSpPr/>
          <p:nvPr/>
        </p:nvSpPr>
        <p:spPr>
          <a:xfrm>
            <a:off x="-107576" y="5262732"/>
            <a:ext cx="2563906" cy="2550455"/>
          </a:xfrm>
          <a:prstGeom prst="ellipse">
            <a:avLst/>
          </a:prstGeom>
          <a:solidFill>
            <a:schemeClr val="accent2">
              <a:lumMod val="60000"/>
              <a:lumOff val="40000"/>
            </a:schemeClr>
          </a:solidFill>
          <a:ln/>
        </p:spPr>
        <p:txBody>
          <a:bodyPr/>
          <a:lstStyle/>
          <a:p>
            <a:endParaRPr lang="fr-FR"/>
          </a:p>
        </p:txBody>
      </p:sp>
      <p:grpSp>
        <p:nvGrpSpPr>
          <p:cNvPr id="10" name="Groupe 9">
            <a:extLst>
              <a:ext uri="{FF2B5EF4-FFF2-40B4-BE49-F238E27FC236}">
                <a16:creationId xmlns:a16="http://schemas.microsoft.com/office/drawing/2014/main" id="{B2C482F7-45FC-EEC6-9406-EA71BC52DD63}"/>
              </a:ext>
            </a:extLst>
          </p:cNvPr>
          <p:cNvGrpSpPr/>
          <p:nvPr/>
        </p:nvGrpSpPr>
        <p:grpSpPr>
          <a:xfrm>
            <a:off x="313886" y="2553764"/>
            <a:ext cx="12326350" cy="769441"/>
            <a:chOff x="313886" y="2553764"/>
            <a:chExt cx="12326350" cy="769441"/>
          </a:xfrm>
        </p:grpSpPr>
        <p:grpSp>
          <p:nvGrpSpPr>
            <p:cNvPr id="2" name="Groupe 1">
              <a:extLst>
                <a:ext uri="{FF2B5EF4-FFF2-40B4-BE49-F238E27FC236}">
                  <a16:creationId xmlns:a16="http://schemas.microsoft.com/office/drawing/2014/main" id="{29F722BF-590C-D55A-FD99-E959274EC6C7}"/>
                </a:ext>
              </a:extLst>
            </p:cNvPr>
            <p:cNvGrpSpPr/>
            <p:nvPr/>
          </p:nvGrpSpPr>
          <p:grpSpPr>
            <a:xfrm>
              <a:off x="313886" y="2553764"/>
              <a:ext cx="12326350" cy="769441"/>
              <a:chOff x="520074" y="414158"/>
              <a:chExt cx="12326350" cy="769441"/>
            </a:xfrm>
          </p:grpSpPr>
          <p:sp>
            <p:nvSpPr>
              <p:cNvPr id="39" name="ZoneTexte 38">
                <a:extLst>
                  <a:ext uri="{FF2B5EF4-FFF2-40B4-BE49-F238E27FC236}">
                    <a16:creationId xmlns:a16="http://schemas.microsoft.com/office/drawing/2014/main" id="{77B55090-64E2-54B8-1728-263581AABEE6}"/>
                  </a:ext>
                </a:extLst>
              </p:cNvPr>
              <p:cNvSpPr txBox="1"/>
              <p:nvPr/>
            </p:nvSpPr>
            <p:spPr>
              <a:xfrm>
                <a:off x="520074" y="414158"/>
                <a:ext cx="11111132" cy="769441"/>
              </a:xfrm>
              <a:prstGeom prst="rect">
                <a:avLst/>
              </a:prstGeom>
              <a:noFill/>
              <a:ln w="19050">
                <a:solidFill>
                  <a:schemeClr val="accent2">
                    <a:lumMod val="60000"/>
                    <a:lumOff val="40000"/>
                  </a:schemeClr>
                </a:solidFill>
              </a:ln>
            </p:spPr>
            <p:txBody>
              <a:bodyPr wrap="square" rtlCol="0">
                <a:spAutoFit/>
              </a:bodyPr>
              <a:lstStyle/>
              <a:p>
                <a:pPr marL="1612900" indent="-1612900" algn="ctr"/>
                <a:endParaRPr lang="fr-FR" sz="4400" b="1" dirty="0">
                  <a:solidFill>
                    <a:schemeClr val="accent4"/>
                  </a:solidFill>
                  <a:latin typeface="Verdena"/>
                </a:endParaRPr>
              </a:p>
            </p:txBody>
          </p:sp>
          <p:sp>
            <p:nvSpPr>
              <p:cNvPr id="40" name="ZoneTexte 39">
                <a:extLst>
                  <a:ext uri="{FF2B5EF4-FFF2-40B4-BE49-F238E27FC236}">
                    <a16:creationId xmlns:a16="http://schemas.microsoft.com/office/drawing/2014/main" id="{290BA3D4-7952-3431-D91F-85020170F22C}"/>
                  </a:ext>
                </a:extLst>
              </p:cNvPr>
              <p:cNvSpPr txBox="1"/>
              <p:nvPr/>
            </p:nvSpPr>
            <p:spPr>
              <a:xfrm>
                <a:off x="2662518" y="613090"/>
                <a:ext cx="10183906" cy="523220"/>
              </a:xfrm>
              <a:prstGeom prst="rect">
                <a:avLst/>
              </a:prstGeom>
              <a:noFill/>
            </p:spPr>
            <p:txBody>
              <a:bodyPr wrap="square" rtlCol="0">
                <a:spAutoFit/>
              </a:bodyPr>
              <a:lstStyle/>
              <a:p>
                <a:endParaRPr lang="fr-FR" sz="2800" dirty="0">
                  <a:solidFill>
                    <a:schemeClr val="bg1"/>
                  </a:solidFill>
                  <a:latin typeface="Verdena"/>
                </a:endParaRPr>
              </a:p>
            </p:txBody>
          </p:sp>
        </p:grpSp>
        <p:grpSp>
          <p:nvGrpSpPr>
            <p:cNvPr id="6" name="Groupe 5">
              <a:extLst>
                <a:ext uri="{FF2B5EF4-FFF2-40B4-BE49-F238E27FC236}">
                  <a16:creationId xmlns:a16="http://schemas.microsoft.com/office/drawing/2014/main" id="{9D0BA360-257B-4C58-1FA2-D73164652B27}"/>
                </a:ext>
              </a:extLst>
            </p:cNvPr>
            <p:cNvGrpSpPr/>
            <p:nvPr/>
          </p:nvGrpSpPr>
          <p:grpSpPr>
            <a:xfrm>
              <a:off x="453677" y="2752696"/>
              <a:ext cx="761133" cy="520653"/>
              <a:chOff x="3145624" y="2486013"/>
              <a:chExt cx="831184" cy="520653"/>
            </a:xfrm>
            <a:solidFill>
              <a:srgbClr val="AF2194"/>
            </a:solidFill>
          </p:grpSpPr>
          <p:sp>
            <p:nvSpPr>
              <p:cNvPr id="7" name="Ellipse 6">
                <a:extLst>
                  <a:ext uri="{FF2B5EF4-FFF2-40B4-BE49-F238E27FC236}">
                    <a16:creationId xmlns:a16="http://schemas.microsoft.com/office/drawing/2014/main" id="{15974D09-CC83-B730-7794-BC3EB9D4FB75}"/>
                  </a:ext>
                </a:extLst>
              </p:cNvPr>
              <p:cNvSpPr/>
              <p:nvPr/>
            </p:nvSpPr>
            <p:spPr>
              <a:xfrm>
                <a:off x="3145624" y="2500160"/>
                <a:ext cx="501965" cy="506506"/>
              </a:xfrm>
              <a:prstGeom prst="ellipse">
                <a:avLst/>
              </a:prstGeom>
              <a:grpFill/>
              <a:ln>
                <a:solidFill>
                  <a:srgbClr val="FF000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500" dirty="0">
                    <a:solidFill>
                      <a:schemeClr val="bg1"/>
                    </a:solidFill>
                    <a:latin typeface="Verdana" panose="020B0604030504040204" pitchFamily="34" charset="0"/>
                    <a:ea typeface="Verdana" panose="020B0604030504040204" pitchFamily="34" charset="0"/>
                  </a:rPr>
                  <a:t>2</a:t>
                </a:r>
                <a:endParaRPr lang="en-US" sz="1500" dirty="0">
                  <a:solidFill>
                    <a:schemeClr val="bg1"/>
                  </a:solidFill>
                  <a:latin typeface="Verdana" panose="020B0604030504040204" pitchFamily="34" charset="0"/>
                  <a:ea typeface="Verdana" panose="020B0604030504040204" pitchFamily="34" charset="0"/>
                </a:endParaRPr>
              </a:p>
            </p:txBody>
          </p:sp>
          <p:sp>
            <p:nvSpPr>
              <p:cNvPr id="8" name="Flèche : chevron 7">
                <a:extLst>
                  <a:ext uri="{FF2B5EF4-FFF2-40B4-BE49-F238E27FC236}">
                    <a16:creationId xmlns:a16="http://schemas.microsoft.com/office/drawing/2014/main" id="{928270A0-7B47-D5A0-645E-41322040D1D3}"/>
                  </a:ext>
                </a:extLst>
              </p:cNvPr>
              <p:cNvSpPr/>
              <p:nvPr/>
            </p:nvSpPr>
            <p:spPr>
              <a:xfrm>
                <a:off x="3488867" y="2486013"/>
                <a:ext cx="487941" cy="484632"/>
              </a:xfrm>
              <a:prstGeom prst="chevron">
                <a:avLst/>
              </a:prstGeom>
              <a:grp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latin typeface="Verdana" panose="020B0604030504040204" pitchFamily="34" charset="0"/>
                  <a:ea typeface="Verdana" panose="020B0604030504040204" pitchFamily="34" charset="0"/>
                </a:endParaRPr>
              </a:p>
            </p:txBody>
          </p:sp>
        </p:grpSp>
        <p:sp>
          <p:nvSpPr>
            <p:cNvPr id="9" name="ZoneTexte 8">
              <a:extLst>
                <a:ext uri="{FF2B5EF4-FFF2-40B4-BE49-F238E27FC236}">
                  <a16:creationId xmlns:a16="http://schemas.microsoft.com/office/drawing/2014/main" id="{972F4FFD-E824-87E5-7796-A03532EA3451}"/>
                </a:ext>
              </a:extLst>
            </p:cNvPr>
            <p:cNvSpPr txBox="1"/>
            <p:nvPr/>
          </p:nvSpPr>
          <p:spPr>
            <a:xfrm>
              <a:off x="1242218" y="2676875"/>
              <a:ext cx="10073482" cy="523220"/>
            </a:xfrm>
            <a:prstGeom prst="rect">
              <a:avLst/>
            </a:prstGeom>
            <a:noFill/>
          </p:spPr>
          <p:txBody>
            <a:bodyPr wrap="square" rtlCol="0">
              <a:spAutoFit/>
            </a:bodyPr>
            <a:lstStyle/>
            <a:p>
              <a:r>
                <a:rPr lang="fr-CM" sz="2800" dirty="0">
                  <a:solidFill>
                    <a:schemeClr val="bg1"/>
                  </a:solidFill>
                  <a:latin typeface="Verdena"/>
                </a:rPr>
                <a:t> Un cadre  mondial de management des services créateur de valeur</a:t>
              </a:r>
              <a:endParaRPr lang="fr-FR" sz="2800" dirty="0">
                <a:solidFill>
                  <a:schemeClr val="bg1"/>
                </a:solidFill>
                <a:latin typeface="Verdena"/>
              </a:endParaRPr>
            </a:p>
          </p:txBody>
        </p:sp>
      </p:grpSp>
    </p:spTree>
    <p:extLst>
      <p:ext uri="{BB962C8B-B14F-4D97-AF65-F5344CB8AC3E}">
        <p14:creationId xmlns:p14="http://schemas.microsoft.com/office/powerpoint/2010/main" val="1467184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8FA"/>
        </a:solidFill>
        <a:effectLst/>
      </p:bgPr>
    </p:bg>
    <p:spTree>
      <p:nvGrpSpPr>
        <p:cNvPr id="1" name="">
          <a:extLst>
            <a:ext uri="{FF2B5EF4-FFF2-40B4-BE49-F238E27FC236}">
              <a16:creationId xmlns:a16="http://schemas.microsoft.com/office/drawing/2014/main" id="{6D70FE58-D90E-C4E3-35BE-637E00BA5766}"/>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78A581F1-D9E4-5EC1-DE71-469527704DE6}"/>
              </a:ext>
            </a:extLst>
          </p:cNvPr>
          <p:cNvSpPr/>
          <p:nvPr/>
        </p:nvSpPr>
        <p:spPr>
          <a:xfrm>
            <a:off x="11430000" y="6537960"/>
            <a:ext cx="640080" cy="274320"/>
          </a:xfrm>
          <a:prstGeom prst="rect">
            <a:avLst/>
          </a:prstGeom>
          <a:noFill/>
          <a:ln/>
        </p:spPr>
        <p:txBody>
          <a:bodyPr wrap="square" rtlCol="0" anchor="ctr"/>
          <a:lstStyle/>
          <a:p>
            <a:pPr marL="0" indent="0" algn="r">
              <a:buNone/>
            </a:pPr>
            <a:r>
              <a:rPr lang="en-US" sz="900" dirty="0">
                <a:solidFill>
                  <a:srgbClr val="748094"/>
                </a:solidFill>
                <a:latin typeface="Calibri" pitchFamily="34" charset="0"/>
                <a:ea typeface="Calibri" pitchFamily="34" charset="-122"/>
                <a:cs typeface="Calibri" pitchFamily="34" charset="-120"/>
              </a:rPr>
              <a:t>2 / 79</a:t>
            </a:r>
            <a:endParaRPr lang="en-US" sz="900" dirty="0"/>
          </a:p>
        </p:txBody>
      </p:sp>
      <p:sp>
        <p:nvSpPr>
          <p:cNvPr id="5" name="Shape 0">
            <a:extLst>
              <a:ext uri="{FF2B5EF4-FFF2-40B4-BE49-F238E27FC236}">
                <a16:creationId xmlns:a16="http://schemas.microsoft.com/office/drawing/2014/main" id="{C4DAB06A-C7E9-177D-BC2D-DFA7B7595FCA}"/>
              </a:ext>
            </a:extLst>
          </p:cNvPr>
          <p:cNvSpPr/>
          <p:nvPr/>
        </p:nvSpPr>
        <p:spPr>
          <a:xfrm>
            <a:off x="-107576" y="5262732"/>
            <a:ext cx="2563906" cy="2550455"/>
          </a:xfrm>
          <a:prstGeom prst="ellipse">
            <a:avLst/>
          </a:prstGeom>
          <a:solidFill>
            <a:schemeClr val="accent2">
              <a:lumMod val="60000"/>
              <a:lumOff val="40000"/>
            </a:schemeClr>
          </a:solidFill>
          <a:ln/>
        </p:spPr>
        <p:txBody>
          <a:bodyPr/>
          <a:lstStyle/>
          <a:p>
            <a:endParaRPr lang="fr-FR"/>
          </a:p>
        </p:txBody>
      </p:sp>
      <p:sp>
        <p:nvSpPr>
          <p:cNvPr id="11" name="ZoneTexte 10">
            <a:extLst>
              <a:ext uri="{FF2B5EF4-FFF2-40B4-BE49-F238E27FC236}">
                <a16:creationId xmlns:a16="http://schemas.microsoft.com/office/drawing/2014/main" id="{2564B9B7-8542-3D6C-F99F-A0EF583DDC64}"/>
              </a:ext>
            </a:extLst>
          </p:cNvPr>
          <p:cNvSpPr txBox="1"/>
          <p:nvPr/>
        </p:nvSpPr>
        <p:spPr>
          <a:xfrm>
            <a:off x="1174377" y="303929"/>
            <a:ext cx="9480117" cy="646331"/>
          </a:xfrm>
          <a:prstGeom prst="rect">
            <a:avLst/>
          </a:prstGeom>
          <a:noFill/>
          <a:ln w="19050">
            <a:solidFill>
              <a:schemeClr val="accent2">
                <a:lumMod val="60000"/>
                <a:lumOff val="40000"/>
              </a:schemeClr>
            </a:solidFill>
          </a:ln>
        </p:spPr>
        <p:txBody>
          <a:bodyPr wrap="square" rtlCol="0">
            <a:spAutoFit/>
          </a:bodyPr>
          <a:lstStyle/>
          <a:p>
            <a:pPr algn="ctr"/>
            <a:r>
              <a:rPr lang="fr-CM" sz="3600" b="1" dirty="0">
                <a:solidFill>
                  <a:schemeClr val="bg1"/>
                </a:solidFill>
                <a:latin typeface="Verdena"/>
              </a:rPr>
              <a:t>Une Réponse au Choc : ITIL ?</a:t>
            </a:r>
          </a:p>
        </p:txBody>
      </p:sp>
      <p:pic>
        <p:nvPicPr>
          <p:cNvPr id="4" name="Image 3">
            <a:extLst>
              <a:ext uri="{FF2B5EF4-FFF2-40B4-BE49-F238E27FC236}">
                <a16:creationId xmlns:a16="http://schemas.microsoft.com/office/drawing/2014/main" id="{906C43B5-8F4E-05D6-D168-7C3F184615C0}"/>
              </a:ext>
            </a:extLst>
          </p:cNvPr>
          <p:cNvPicPr>
            <a:picLocks noChangeAspect="1"/>
          </p:cNvPicPr>
          <p:nvPr/>
        </p:nvPicPr>
        <p:blipFill>
          <a:blip r:embed="rId3"/>
          <a:stretch>
            <a:fillRect/>
          </a:stretch>
        </p:blipFill>
        <p:spPr>
          <a:xfrm>
            <a:off x="6539694" y="1360068"/>
            <a:ext cx="5652306" cy="4364457"/>
          </a:xfrm>
          <a:prstGeom prst="rect">
            <a:avLst/>
          </a:prstGeom>
        </p:spPr>
      </p:pic>
      <p:sp>
        <p:nvSpPr>
          <p:cNvPr id="9" name="ZoneTexte 8">
            <a:extLst>
              <a:ext uri="{FF2B5EF4-FFF2-40B4-BE49-F238E27FC236}">
                <a16:creationId xmlns:a16="http://schemas.microsoft.com/office/drawing/2014/main" id="{99D83E2F-A550-89ED-E22D-CC5C8C62AC0D}"/>
              </a:ext>
            </a:extLst>
          </p:cNvPr>
          <p:cNvSpPr txBox="1"/>
          <p:nvPr/>
        </p:nvSpPr>
        <p:spPr>
          <a:xfrm>
            <a:off x="647914" y="2662969"/>
            <a:ext cx="6695387" cy="400110"/>
          </a:xfrm>
          <a:prstGeom prst="rect">
            <a:avLst/>
          </a:prstGeom>
          <a:noFill/>
        </p:spPr>
        <p:txBody>
          <a:bodyPr wrap="square" rtlCol="0">
            <a:spAutoFit/>
          </a:bodyPr>
          <a:lstStyle/>
          <a:p>
            <a:r>
              <a:rPr lang="fr-CM" sz="2000" b="1" dirty="0">
                <a:solidFill>
                  <a:schemeClr val="bg1"/>
                </a:solidFill>
                <a:latin typeface="Verdena"/>
              </a:rPr>
              <a:t>Une philosophie managériale centrée sur les services </a:t>
            </a:r>
          </a:p>
        </p:txBody>
      </p:sp>
      <p:sp>
        <p:nvSpPr>
          <p:cNvPr id="13" name="Text 4">
            <a:extLst>
              <a:ext uri="{FF2B5EF4-FFF2-40B4-BE49-F238E27FC236}">
                <a16:creationId xmlns:a16="http://schemas.microsoft.com/office/drawing/2014/main" id="{47E1ED5F-8D78-577F-B7D0-AB539FEF4BD7}"/>
              </a:ext>
            </a:extLst>
          </p:cNvPr>
          <p:cNvSpPr/>
          <p:nvPr/>
        </p:nvSpPr>
        <p:spPr>
          <a:xfrm>
            <a:off x="2456330" y="6483586"/>
            <a:ext cx="9735670" cy="365760"/>
          </a:xfrm>
          <a:prstGeom prst="rect">
            <a:avLst/>
          </a:prstGeom>
          <a:solidFill>
            <a:srgbClr val="C88800"/>
          </a:solidFill>
          <a:ln/>
        </p:spPr>
        <p:txBody>
          <a:bodyPr wrap="square" lIns="0" tIns="0" rIns="0" bIns="0" rtlCol="0" anchor="ctr"/>
          <a:lstStyle/>
          <a:p>
            <a:pPr marL="0" indent="0" algn="ctr">
              <a:buNone/>
            </a:pPr>
            <a:r>
              <a:rPr lang="en-US" sz="2400" i="1" dirty="0">
                <a:solidFill>
                  <a:schemeClr val="bg1"/>
                </a:solidFill>
                <a:latin typeface="Verdena"/>
                <a:ea typeface="Calibri" pitchFamily="34" charset="-122"/>
                <a:cs typeface="Calibri" pitchFamily="34" charset="-120"/>
              </a:rPr>
              <a:t>Les causes d'échec sont </a:t>
            </a:r>
            <a:r>
              <a:rPr lang="en-US" sz="2400" i="1" dirty="0" err="1">
                <a:solidFill>
                  <a:schemeClr val="bg1"/>
                </a:solidFill>
                <a:latin typeface="Verdena"/>
                <a:ea typeface="Calibri" pitchFamily="34" charset="-122"/>
                <a:cs typeface="Calibri" pitchFamily="34" charset="-120"/>
              </a:rPr>
              <a:t>rarement</a:t>
            </a:r>
            <a:r>
              <a:rPr lang="en-US" sz="2400" i="1" dirty="0">
                <a:solidFill>
                  <a:schemeClr val="bg1"/>
                </a:solidFill>
                <a:latin typeface="Verdena"/>
                <a:ea typeface="Calibri" pitchFamily="34" charset="-122"/>
                <a:cs typeface="Calibri" pitchFamily="34" charset="-120"/>
              </a:rPr>
              <a:t> </a:t>
            </a:r>
            <a:r>
              <a:rPr lang="en-US" sz="2400" i="1" dirty="0" err="1">
                <a:solidFill>
                  <a:schemeClr val="bg1"/>
                </a:solidFill>
                <a:latin typeface="Verdena"/>
                <a:ea typeface="Calibri" pitchFamily="34" charset="-122"/>
                <a:cs typeface="Calibri" pitchFamily="34" charset="-120"/>
              </a:rPr>
              <a:t>technologiques</a:t>
            </a:r>
            <a:r>
              <a:rPr lang="en-US" sz="2400" i="1" dirty="0">
                <a:solidFill>
                  <a:schemeClr val="bg1"/>
                </a:solidFill>
                <a:latin typeface="Verdena"/>
                <a:ea typeface="Calibri" pitchFamily="34" charset="-122"/>
                <a:cs typeface="Calibri" pitchFamily="34" charset="-120"/>
              </a:rPr>
              <a:t>, </a:t>
            </a:r>
            <a:r>
              <a:rPr lang="en-US" sz="2400" i="1" dirty="0" err="1">
                <a:solidFill>
                  <a:schemeClr val="bg1"/>
                </a:solidFill>
                <a:latin typeface="Verdena"/>
                <a:ea typeface="Calibri" pitchFamily="34" charset="-122"/>
                <a:cs typeface="Calibri" pitchFamily="34" charset="-120"/>
              </a:rPr>
              <a:t>elles</a:t>
            </a:r>
            <a:r>
              <a:rPr lang="en-US" sz="2400" i="1" dirty="0">
                <a:solidFill>
                  <a:schemeClr val="bg1"/>
                </a:solidFill>
                <a:latin typeface="Verdena"/>
                <a:ea typeface="Calibri" pitchFamily="34" charset="-122"/>
                <a:cs typeface="Calibri" pitchFamily="34" charset="-120"/>
              </a:rPr>
              <a:t> sont organisationnelles</a:t>
            </a:r>
            <a:endParaRPr lang="en-US" sz="2400" dirty="0">
              <a:solidFill>
                <a:schemeClr val="bg1"/>
              </a:solidFill>
              <a:latin typeface="Verdena"/>
            </a:endParaRPr>
          </a:p>
        </p:txBody>
      </p:sp>
    </p:spTree>
    <p:extLst>
      <p:ext uri="{BB962C8B-B14F-4D97-AF65-F5344CB8AC3E}">
        <p14:creationId xmlns:p14="http://schemas.microsoft.com/office/powerpoint/2010/main" val="2911535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8FA"/>
        </a:solidFill>
        <a:effectLst/>
      </p:bgPr>
    </p:bg>
    <p:spTree>
      <p:nvGrpSpPr>
        <p:cNvPr id="1" name="">
          <a:extLst>
            <a:ext uri="{FF2B5EF4-FFF2-40B4-BE49-F238E27FC236}">
              <a16:creationId xmlns:a16="http://schemas.microsoft.com/office/drawing/2014/main" id="{83839B4F-CB64-0728-C85E-39352BAF13E2}"/>
            </a:ext>
          </a:extLst>
        </p:cNvPr>
        <p:cNvGrpSpPr/>
        <p:nvPr/>
      </p:nvGrpSpPr>
      <p:grpSpPr>
        <a:xfrm>
          <a:off x="0" y="0"/>
          <a:ext cx="0" cy="0"/>
          <a:chOff x="0" y="0"/>
          <a:chExt cx="0" cy="0"/>
        </a:xfrm>
      </p:grpSpPr>
      <p:sp>
        <p:nvSpPr>
          <p:cNvPr id="5" name="Shape 0">
            <a:extLst>
              <a:ext uri="{FF2B5EF4-FFF2-40B4-BE49-F238E27FC236}">
                <a16:creationId xmlns:a16="http://schemas.microsoft.com/office/drawing/2014/main" id="{A8D8ECE4-29FA-1FE2-85BD-029A95022791}"/>
              </a:ext>
            </a:extLst>
          </p:cNvPr>
          <p:cNvSpPr/>
          <p:nvPr/>
        </p:nvSpPr>
        <p:spPr>
          <a:xfrm>
            <a:off x="-107576" y="5262732"/>
            <a:ext cx="2563906" cy="2550455"/>
          </a:xfrm>
          <a:prstGeom prst="ellipse">
            <a:avLst/>
          </a:prstGeom>
          <a:solidFill>
            <a:schemeClr val="accent2">
              <a:lumMod val="60000"/>
              <a:lumOff val="40000"/>
            </a:schemeClr>
          </a:solidFill>
          <a:ln/>
        </p:spPr>
        <p:txBody>
          <a:bodyPr/>
          <a:lstStyle/>
          <a:p>
            <a:endParaRPr lang="fr-FR"/>
          </a:p>
        </p:txBody>
      </p:sp>
      <p:sp>
        <p:nvSpPr>
          <p:cNvPr id="11" name="ZoneTexte 10">
            <a:extLst>
              <a:ext uri="{FF2B5EF4-FFF2-40B4-BE49-F238E27FC236}">
                <a16:creationId xmlns:a16="http://schemas.microsoft.com/office/drawing/2014/main" id="{2AB757D8-4E5D-7A64-D056-45818D5580CF}"/>
              </a:ext>
            </a:extLst>
          </p:cNvPr>
          <p:cNvSpPr txBox="1"/>
          <p:nvPr/>
        </p:nvSpPr>
        <p:spPr>
          <a:xfrm>
            <a:off x="1174377" y="303929"/>
            <a:ext cx="9480117" cy="523220"/>
          </a:xfrm>
          <a:prstGeom prst="rect">
            <a:avLst/>
          </a:prstGeom>
          <a:noFill/>
          <a:ln w="19050">
            <a:solidFill>
              <a:schemeClr val="accent2">
                <a:lumMod val="60000"/>
                <a:lumOff val="40000"/>
              </a:schemeClr>
            </a:solidFill>
          </a:ln>
        </p:spPr>
        <p:txBody>
          <a:bodyPr wrap="square" rtlCol="0">
            <a:spAutoFit/>
          </a:bodyPr>
          <a:lstStyle/>
          <a:p>
            <a:pPr marL="1612900" indent="-1612900" algn="ctr"/>
            <a:r>
              <a:rPr lang="fr-CM" sz="2800" dirty="0">
                <a:solidFill>
                  <a:schemeClr val="bg1"/>
                </a:solidFill>
                <a:latin typeface="Verdena"/>
              </a:rPr>
              <a:t>La Fresque évolutive : De l'Infrastructure à l’expérience Client</a:t>
            </a:r>
            <a:endParaRPr lang="fr-FR" sz="2800" b="1" dirty="0">
              <a:solidFill>
                <a:schemeClr val="bg1"/>
              </a:solidFill>
              <a:latin typeface="Verdena"/>
            </a:endParaRPr>
          </a:p>
        </p:txBody>
      </p:sp>
      <p:grpSp>
        <p:nvGrpSpPr>
          <p:cNvPr id="24" name="Groupe 23">
            <a:extLst>
              <a:ext uri="{FF2B5EF4-FFF2-40B4-BE49-F238E27FC236}">
                <a16:creationId xmlns:a16="http://schemas.microsoft.com/office/drawing/2014/main" id="{1FD85961-1AEC-13F6-6723-776840DD419D}"/>
              </a:ext>
            </a:extLst>
          </p:cNvPr>
          <p:cNvGrpSpPr/>
          <p:nvPr/>
        </p:nvGrpSpPr>
        <p:grpSpPr>
          <a:xfrm>
            <a:off x="4667251" y="1828800"/>
            <a:ext cx="7524749" cy="3990975"/>
            <a:chOff x="2152650" y="1200150"/>
            <a:chExt cx="7524749" cy="3990975"/>
          </a:xfrm>
        </p:grpSpPr>
        <p:pic>
          <p:nvPicPr>
            <p:cNvPr id="17" name="Image 16">
              <a:extLst>
                <a:ext uri="{FF2B5EF4-FFF2-40B4-BE49-F238E27FC236}">
                  <a16:creationId xmlns:a16="http://schemas.microsoft.com/office/drawing/2014/main" id="{A4CA4E5F-2860-D7F2-ACCC-0F10A6BA1B3C}"/>
                </a:ext>
              </a:extLst>
            </p:cNvPr>
            <p:cNvPicPr>
              <a:picLocks noChangeAspect="1"/>
            </p:cNvPicPr>
            <p:nvPr/>
          </p:nvPicPr>
          <p:blipFill>
            <a:blip r:embed="rId3"/>
            <a:stretch>
              <a:fillRect/>
            </a:stretch>
          </p:blipFill>
          <p:spPr>
            <a:xfrm>
              <a:off x="2152650" y="1200150"/>
              <a:ext cx="7524749" cy="3990975"/>
            </a:xfrm>
            <a:prstGeom prst="rect">
              <a:avLst/>
            </a:prstGeom>
          </p:spPr>
        </p:pic>
        <p:pic>
          <p:nvPicPr>
            <p:cNvPr id="19" name="Image 18">
              <a:extLst>
                <a:ext uri="{FF2B5EF4-FFF2-40B4-BE49-F238E27FC236}">
                  <a16:creationId xmlns:a16="http://schemas.microsoft.com/office/drawing/2014/main" id="{03D4A3F1-1A5E-A625-017D-BB1AADEEEF08}"/>
                </a:ext>
              </a:extLst>
            </p:cNvPr>
            <p:cNvPicPr>
              <a:picLocks noChangeAspect="1"/>
            </p:cNvPicPr>
            <p:nvPr/>
          </p:nvPicPr>
          <p:blipFill>
            <a:blip r:embed="rId4"/>
            <a:stretch>
              <a:fillRect/>
            </a:stretch>
          </p:blipFill>
          <p:spPr>
            <a:xfrm>
              <a:off x="2152650" y="4802471"/>
              <a:ext cx="1409822" cy="388654"/>
            </a:xfrm>
            <a:prstGeom prst="rect">
              <a:avLst/>
            </a:prstGeom>
          </p:spPr>
        </p:pic>
        <p:pic>
          <p:nvPicPr>
            <p:cNvPr id="21" name="Image 20">
              <a:extLst>
                <a:ext uri="{FF2B5EF4-FFF2-40B4-BE49-F238E27FC236}">
                  <a16:creationId xmlns:a16="http://schemas.microsoft.com/office/drawing/2014/main" id="{6116F9D3-7CCC-CCD5-7BBB-94D789D3C869}"/>
                </a:ext>
              </a:extLst>
            </p:cNvPr>
            <p:cNvPicPr>
              <a:picLocks noChangeAspect="1"/>
            </p:cNvPicPr>
            <p:nvPr/>
          </p:nvPicPr>
          <p:blipFill>
            <a:blip r:embed="rId4"/>
            <a:stretch>
              <a:fillRect/>
            </a:stretch>
          </p:blipFill>
          <p:spPr>
            <a:xfrm>
              <a:off x="8267577" y="1200150"/>
              <a:ext cx="1409822" cy="142875"/>
            </a:xfrm>
            <a:prstGeom prst="rect">
              <a:avLst/>
            </a:prstGeom>
          </p:spPr>
        </p:pic>
        <p:pic>
          <p:nvPicPr>
            <p:cNvPr id="23" name="Image 22">
              <a:extLst>
                <a:ext uri="{FF2B5EF4-FFF2-40B4-BE49-F238E27FC236}">
                  <a16:creationId xmlns:a16="http://schemas.microsoft.com/office/drawing/2014/main" id="{6863BAB7-9871-F88C-0609-FD2B67A4BEDA}"/>
                </a:ext>
              </a:extLst>
            </p:cNvPr>
            <p:cNvPicPr>
              <a:picLocks noChangeAspect="1"/>
            </p:cNvPicPr>
            <p:nvPr/>
          </p:nvPicPr>
          <p:blipFill>
            <a:blip r:embed="rId4"/>
            <a:stretch>
              <a:fillRect/>
            </a:stretch>
          </p:blipFill>
          <p:spPr>
            <a:xfrm>
              <a:off x="8267577" y="4419600"/>
              <a:ext cx="1409822" cy="771525"/>
            </a:xfrm>
            <a:prstGeom prst="rect">
              <a:avLst/>
            </a:prstGeom>
          </p:spPr>
        </p:pic>
      </p:grpSp>
      <p:sp>
        <p:nvSpPr>
          <p:cNvPr id="25" name="ZoneTexte 24">
            <a:extLst>
              <a:ext uri="{FF2B5EF4-FFF2-40B4-BE49-F238E27FC236}">
                <a16:creationId xmlns:a16="http://schemas.microsoft.com/office/drawing/2014/main" id="{C83852A0-3310-683F-F6A3-50918403CB71}"/>
              </a:ext>
            </a:extLst>
          </p:cNvPr>
          <p:cNvSpPr txBox="1"/>
          <p:nvPr/>
        </p:nvSpPr>
        <p:spPr>
          <a:xfrm>
            <a:off x="26301" y="3238543"/>
            <a:ext cx="4640950" cy="707886"/>
          </a:xfrm>
          <a:prstGeom prst="rect">
            <a:avLst/>
          </a:prstGeom>
          <a:noFill/>
        </p:spPr>
        <p:txBody>
          <a:bodyPr wrap="none" rtlCol="0">
            <a:spAutoFit/>
          </a:bodyPr>
          <a:lstStyle/>
          <a:p>
            <a:r>
              <a:rPr lang="fr-CM" sz="2000" dirty="0">
                <a:solidFill>
                  <a:schemeClr val="bg1"/>
                </a:solidFill>
                <a:latin typeface="Verdena"/>
              </a:rPr>
              <a:t>De la gestion des machines à la cocréation </a:t>
            </a:r>
            <a:br>
              <a:rPr lang="fr-CM" sz="2000" dirty="0">
                <a:solidFill>
                  <a:schemeClr val="bg1"/>
                </a:solidFill>
                <a:latin typeface="Verdena"/>
              </a:rPr>
            </a:br>
            <a:r>
              <a:rPr lang="fr-CM" sz="2000" dirty="0">
                <a:solidFill>
                  <a:schemeClr val="bg1"/>
                </a:solidFill>
                <a:latin typeface="Verdena"/>
              </a:rPr>
              <a:t>de l'expérience</a:t>
            </a:r>
            <a:endParaRPr lang="fr-FR" sz="2000" dirty="0">
              <a:solidFill>
                <a:schemeClr val="bg1"/>
              </a:solidFill>
              <a:latin typeface="Verdena"/>
            </a:endParaRPr>
          </a:p>
        </p:txBody>
      </p:sp>
      <p:grpSp>
        <p:nvGrpSpPr>
          <p:cNvPr id="26" name="Groupe 25">
            <a:extLst>
              <a:ext uri="{FF2B5EF4-FFF2-40B4-BE49-F238E27FC236}">
                <a16:creationId xmlns:a16="http://schemas.microsoft.com/office/drawing/2014/main" id="{55A02B6A-18AF-D3CE-9714-B6DDF134D0CE}"/>
              </a:ext>
            </a:extLst>
          </p:cNvPr>
          <p:cNvGrpSpPr/>
          <p:nvPr/>
        </p:nvGrpSpPr>
        <p:grpSpPr>
          <a:xfrm>
            <a:off x="2456330" y="6263639"/>
            <a:ext cx="1770865" cy="290432"/>
            <a:chOff x="1760220" y="2331720"/>
            <a:chExt cx="1770865" cy="290432"/>
          </a:xfrm>
        </p:grpSpPr>
        <p:sp>
          <p:nvSpPr>
            <p:cNvPr id="27" name="Shape 5">
              <a:extLst>
                <a:ext uri="{FF2B5EF4-FFF2-40B4-BE49-F238E27FC236}">
                  <a16:creationId xmlns:a16="http://schemas.microsoft.com/office/drawing/2014/main" id="{9FBA201E-9E81-9C6A-854A-F85B8E8BE8F5}"/>
                </a:ext>
              </a:extLst>
            </p:cNvPr>
            <p:cNvSpPr/>
            <p:nvPr/>
          </p:nvSpPr>
          <p:spPr>
            <a:xfrm>
              <a:off x="1760220" y="2331720"/>
              <a:ext cx="274320" cy="274320"/>
            </a:xfrm>
            <a:prstGeom prst="ellipse">
              <a:avLst/>
            </a:prstGeom>
            <a:solidFill>
              <a:srgbClr val="D4A24C"/>
            </a:solidFill>
            <a:ln/>
          </p:spPr>
          <p:txBody>
            <a:bodyPr/>
            <a:lstStyle/>
            <a:p>
              <a:endParaRPr lang="fr-FR"/>
            </a:p>
          </p:txBody>
        </p:sp>
        <p:sp>
          <p:nvSpPr>
            <p:cNvPr id="28" name="Shape 6">
              <a:extLst>
                <a:ext uri="{FF2B5EF4-FFF2-40B4-BE49-F238E27FC236}">
                  <a16:creationId xmlns:a16="http://schemas.microsoft.com/office/drawing/2014/main" id="{197E91C6-BDA6-7811-824D-0DF27CA0A0AB}"/>
                </a:ext>
              </a:extLst>
            </p:cNvPr>
            <p:cNvSpPr/>
            <p:nvPr/>
          </p:nvSpPr>
          <p:spPr>
            <a:xfrm>
              <a:off x="2034540" y="2468880"/>
              <a:ext cx="1222225" cy="0"/>
            </a:xfrm>
            <a:prstGeom prst="line">
              <a:avLst/>
            </a:prstGeom>
            <a:noFill/>
            <a:ln w="25400">
              <a:solidFill>
                <a:srgbClr val="4A7AAD"/>
              </a:solidFill>
              <a:prstDash val="solid"/>
            </a:ln>
          </p:spPr>
          <p:txBody>
            <a:bodyPr/>
            <a:lstStyle/>
            <a:p>
              <a:endParaRPr lang="fr-FR" dirty="0"/>
            </a:p>
          </p:txBody>
        </p:sp>
        <p:sp>
          <p:nvSpPr>
            <p:cNvPr id="29" name="Shape 11">
              <a:extLst>
                <a:ext uri="{FF2B5EF4-FFF2-40B4-BE49-F238E27FC236}">
                  <a16:creationId xmlns:a16="http://schemas.microsoft.com/office/drawing/2014/main" id="{AF86CE68-756D-CC8F-61D3-075D3D8CFDD0}"/>
                </a:ext>
              </a:extLst>
            </p:cNvPr>
            <p:cNvSpPr/>
            <p:nvPr/>
          </p:nvSpPr>
          <p:spPr>
            <a:xfrm>
              <a:off x="3256765" y="2347832"/>
              <a:ext cx="274320" cy="274320"/>
            </a:xfrm>
            <a:prstGeom prst="ellipse">
              <a:avLst/>
            </a:prstGeom>
            <a:solidFill>
              <a:srgbClr val="D4A24C"/>
            </a:solidFill>
            <a:ln/>
          </p:spPr>
          <p:txBody>
            <a:bodyPr/>
            <a:lstStyle/>
            <a:p>
              <a:endParaRPr lang="fr-FR"/>
            </a:p>
          </p:txBody>
        </p:sp>
      </p:grpSp>
      <p:grpSp>
        <p:nvGrpSpPr>
          <p:cNvPr id="34" name="Groupe 33">
            <a:extLst>
              <a:ext uri="{FF2B5EF4-FFF2-40B4-BE49-F238E27FC236}">
                <a16:creationId xmlns:a16="http://schemas.microsoft.com/office/drawing/2014/main" id="{855185A1-6E80-0C40-80FC-390D390C86D0}"/>
              </a:ext>
            </a:extLst>
          </p:cNvPr>
          <p:cNvGrpSpPr/>
          <p:nvPr/>
        </p:nvGrpSpPr>
        <p:grpSpPr>
          <a:xfrm>
            <a:off x="5675733" y="6263639"/>
            <a:ext cx="3493724" cy="320475"/>
            <a:chOff x="37361" y="2301677"/>
            <a:chExt cx="3493724" cy="320475"/>
          </a:xfrm>
        </p:grpSpPr>
        <p:sp>
          <p:nvSpPr>
            <p:cNvPr id="35" name="Shape 5">
              <a:extLst>
                <a:ext uri="{FF2B5EF4-FFF2-40B4-BE49-F238E27FC236}">
                  <a16:creationId xmlns:a16="http://schemas.microsoft.com/office/drawing/2014/main" id="{95C81234-30E5-F98B-9FA7-ACB3419E9F71}"/>
                </a:ext>
              </a:extLst>
            </p:cNvPr>
            <p:cNvSpPr/>
            <p:nvPr/>
          </p:nvSpPr>
          <p:spPr>
            <a:xfrm>
              <a:off x="37361" y="2301677"/>
              <a:ext cx="274320" cy="274320"/>
            </a:xfrm>
            <a:prstGeom prst="ellipse">
              <a:avLst/>
            </a:prstGeom>
            <a:solidFill>
              <a:srgbClr val="D4A24C"/>
            </a:solidFill>
            <a:ln/>
          </p:spPr>
          <p:txBody>
            <a:bodyPr/>
            <a:lstStyle/>
            <a:p>
              <a:endParaRPr lang="fr-FR"/>
            </a:p>
          </p:txBody>
        </p:sp>
        <p:sp>
          <p:nvSpPr>
            <p:cNvPr id="36" name="Shape 6">
              <a:extLst>
                <a:ext uri="{FF2B5EF4-FFF2-40B4-BE49-F238E27FC236}">
                  <a16:creationId xmlns:a16="http://schemas.microsoft.com/office/drawing/2014/main" id="{46037FB5-6798-47A7-D57D-6E79EEB7E504}"/>
                </a:ext>
              </a:extLst>
            </p:cNvPr>
            <p:cNvSpPr/>
            <p:nvPr/>
          </p:nvSpPr>
          <p:spPr>
            <a:xfrm>
              <a:off x="311682" y="2454077"/>
              <a:ext cx="2945084" cy="14803"/>
            </a:xfrm>
            <a:prstGeom prst="line">
              <a:avLst/>
            </a:prstGeom>
            <a:noFill/>
            <a:ln w="25400">
              <a:solidFill>
                <a:srgbClr val="4A7AAD"/>
              </a:solidFill>
              <a:prstDash val="solid"/>
            </a:ln>
          </p:spPr>
          <p:txBody>
            <a:bodyPr/>
            <a:lstStyle/>
            <a:p>
              <a:endParaRPr lang="fr-FR" dirty="0"/>
            </a:p>
          </p:txBody>
        </p:sp>
        <p:sp>
          <p:nvSpPr>
            <p:cNvPr id="37" name="Shape 11">
              <a:extLst>
                <a:ext uri="{FF2B5EF4-FFF2-40B4-BE49-F238E27FC236}">
                  <a16:creationId xmlns:a16="http://schemas.microsoft.com/office/drawing/2014/main" id="{41883AFD-85EC-07CE-7873-4B6E7893B81A}"/>
                </a:ext>
              </a:extLst>
            </p:cNvPr>
            <p:cNvSpPr/>
            <p:nvPr/>
          </p:nvSpPr>
          <p:spPr>
            <a:xfrm>
              <a:off x="3256765" y="2347832"/>
              <a:ext cx="274320" cy="274320"/>
            </a:xfrm>
            <a:prstGeom prst="ellipse">
              <a:avLst/>
            </a:prstGeom>
            <a:solidFill>
              <a:srgbClr val="D4A24C"/>
            </a:solidFill>
            <a:ln/>
          </p:spPr>
          <p:txBody>
            <a:bodyPr/>
            <a:lstStyle/>
            <a:p>
              <a:endParaRPr lang="fr-FR"/>
            </a:p>
          </p:txBody>
        </p:sp>
      </p:grpSp>
      <p:grpSp>
        <p:nvGrpSpPr>
          <p:cNvPr id="38" name="Groupe 37">
            <a:extLst>
              <a:ext uri="{FF2B5EF4-FFF2-40B4-BE49-F238E27FC236}">
                <a16:creationId xmlns:a16="http://schemas.microsoft.com/office/drawing/2014/main" id="{37906906-52BD-626A-BD83-C5B4E5CE1DBB}"/>
              </a:ext>
            </a:extLst>
          </p:cNvPr>
          <p:cNvGrpSpPr/>
          <p:nvPr/>
        </p:nvGrpSpPr>
        <p:grpSpPr>
          <a:xfrm>
            <a:off x="9190443" y="6301738"/>
            <a:ext cx="2471906" cy="274320"/>
            <a:chOff x="8341933" y="2217419"/>
            <a:chExt cx="2471906" cy="274320"/>
          </a:xfrm>
        </p:grpSpPr>
        <p:sp>
          <p:nvSpPr>
            <p:cNvPr id="40" name="Shape 6">
              <a:extLst>
                <a:ext uri="{FF2B5EF4-FFF2-40B4-BE49-F238E27FC236}">
                  <a16:creationId xmlns:a16="http://schemas.microsoft.com/office/drawing/2014/main" id="{8B9C0493-A343-03FF-2C53-32D04A9FBF87}"/>
                </a:ext>
              </a:extLst>
            </p:cNvPr>
            <p:cNvSpPr/>
            <p:nvPr/>
          </p:nvSpPr>
          <p:spPr>
            <a:xfrm>
              <a:off x="8341933" y="2354579"/>
              <a:ext cx="2239557" cy="0"/>
            </a:xfrm>
            <a:prstGeom prst="line">
              <a:avLst/>
            </a:prstGeom>
            <a:noFill/>
            <a:ln w="25400">
              <a:solidFill>
                <a:srgbClr val="4A7AAD"/>
              </a:solidFill>
              <a:prstDash val="solid"/>
            </a:ln>
          </p:spPr>
          <p:txBody>
            <a:bodyPr/>
            <a:lstStyle/>
            <a:p>
              <a:endParaRPr lang="fr-FR" dirty="0"/>
            </a:p>
          </p:txBody>
        </p:sp>
        <p:sp>
          <p:nvSpPr>
            <p:cNvPr id="41" name="Shape 11">
              <a:extLst>
                <a:ext uri="{FF2B5EF4-FFF2-40B4-BE49-F238E27FC236}">
                  <a16:creationId xmlns:a16="http://schemas.microsoft.com/office/drawing/2014/main" id="{1B2E11D6-A45D-6FF8-7C88-37C70D1E8939}"/>
                </a:ext>
              </a:extLst>
            </p:cNvPr>
            <p:cNvSpPr/>
            <p:nvPr/>
          </p:nvSpPr>
          <p:spPr>
            <a:xfrm>
              <a:off x="10539519" y="2217419"/>
              <a:ext cx="274320" cy="274320"/>
            </a:xfrm>
            <a:prstGeom prst="ellipse">
              <a:avLst/>
            </a:prstGeom>
            <a:solidFill>
              <a:srgbClr val="D4A24C"/>
            </a:solidFill>
            <a:ln/>
          </p:spPr>
          <p:txBody>
            <a:bodyPr/>
            <a:lstStyle/>
            <a:p>
              <a:endParaRPr lang="fr-FR"/>
            </a:p>
          </p:txBody>
        </p:sp>
      </p:grpSp>
      <p:sp>
        <p:nvSpPr>
          <p:cNvPr id="44" name="Shape 6">
            <a:extLst>
              <a:ext uri="{FF2B5EF4-FFF2-40B4-BE49-F238E27FC236}">
                <a16:creationId xmlns:a16="http://schemas.microsoft.com/office/drawing/2014/main" id="{6B380E80-E751-9BC4-9B93-6B83D629FB36}"/>
              </a:ext>
            </a:extLst>
          </p:cNvPr>
          <p:cNvSpPr/>
          <p:nvPr/>
        </p:nvSpPr>
        <p:spPr>
          <a:xfrm>
            <a:off x="4179188" y="6416039"/>
            <a:ext cx="1538517" cy="14803"/>
          </a:xfrm>
          <a:prstGeom prst="line">
            <a:avLst/>
          </a:prstGeom>
          <a:noFill/>
          <a:ln w="25400">
            <a:solidFill>
              <a:srgbClr val="4A7AAD"/>
            </a:solidFill>
            <a:prstDash val="solid"/>
          </a:ln>
        </p:spPr>
        <p:txBody>
          <a:bodyPr/>
          <a:lstStyle/>
          <a:p>
            <a:endParaRPr lang="fr-FR" dirty="0"/>
          </a:p>
        </p:txBody>
      </p:sp>
      <p:sp>
        <p:nvSpPr>
          <p:cNvPr id="47" name="Text 7">
            <a:extLst>
              <a:ext uri="{FF2B5EF4-FFF2-40B4-BE49-F238E27FC236}">
                <a16:creationId xmlns:a16="http://schemas.microsoft.com/office/drawing/2014/main" id="{7B4E8B90-4698-FD6B-C998-69CB8B6834A3}"/>
              </a:ext>
            </a:extLst>
          </p:cNvPr>
          <p:cNvSpPr/>
          <p:nvPr/>
        </p:nvSpPr>
        <p:spPr>
          <a:xfrm>
            <a:off x="1181997" y="5927488"/>
            <a:ext cx="3383280" cy="320040"/>
          </a:xfrm>
          <a:prstGeom prst="rect">
            <a:avLst/>
          </a:prstGeom>
          <a:noFill/>
          <a:ln/>
        </p:spPr>
        <p:txBody>
          <a:bodyPr wrap="square" lIns="0" tIns="0" rIns="0" bIns="0" rtlCol="0" anchor="ctr"/>
          <a:lstStyle/>
          <a:p>
            <a:pPr marL="0" indent="0" algn="ctr">
              <a:buNone/>
            </a:pPr>
            <a:r>
              <a:rPr lang="en-US" sz="1300" dirty="0">
                <a:solidFill>
                  <a:schemeClr val="bg1"/>
                </a:solidFill>
              </a:rPr>
              <a:t>1989</a:t>
            </a:r>
            <a:br>
              <a:rPr lang="en-US" sz="1300" dirty="0">
                <a:solidFill>
                  <a:schemeClr val="bg1"/>
                </a:solidFill>
              </a:rPr>
            </a:br>
            <a:r>
              <a:rPr lang="en-US" sz="1300" dirty="0">
                <a:solidFill>
                  <a:schemeClr val="bg1"/>
                </a:solidFill>
              </a:rPr>
              <a:t>ITL1</a:t>
            </a:r>
          </a:p>
        </p:txBody>
      </p:sp>
      <p:sp>
        <p:nvSpPr>
          <p:cNvPr id="49" name="Text 7">
            <a:extLst>
              <a:ext uri="{FF2B5EF4-FFF2-40B4-BE49-F238E27FC236}">
                <a16:creationId xmlns:a16="http://schemas.microsoft.com/office/drawing/2014/main" id="{FAF2635D-647D-5BC3-7DD5-DD8BE871DAF1}"/>
              </a:ext>
            </a:extLst>
          </p:cNvPr>
          <p:cNvSpPr/>
          <p:nvPr/>
        </p:nvSpPr>
        <p:spPr>
          <a:xfrm>
            <a:off x="2471570" y="5851724"/>
            <a:ext cx="3383280" cy="320040"/>
          </a:xfrm>
          <a:prstGeom prst="rect">
            <a:avLst/>
          </a:prstGeom>
          <a:noFill/>
          <a:ln/>
        </p:spPr>
        <p:txBody>
          <a:bodyPr wrap="square" lIns="0" tIns="0" rIns="0" bIns="0" rtlCol="0" anchor="ctr"/>
          <a:lstStyle/>
          <a:p>
            <a:pPr marL="0" indent="0" algn="ctr">
              <a:buNone/>
            </a:pPr>
            <a:r>
              <a:rPr lang="en-US" sz="1300" dirty="0">
                <a:solidFill>
                  <a:schemeClr val="bg1"/>
                </a:solidFill>
              </a:rPr>
              <a:t>2000</a:t>
            </a:r>
            <a:br>
              <a:rPr lang="en-US" sz="1300" dirty="0">
                <a:solidFill>
                  <a:schemeClr val="bg1"/>
                </a:solidFill>
              </a:rPr>
            </a:br>
            <a:r>
              <a:rPr lang="en-US" sz="1300" dirty="0">
                <a:solidFill>
                  <a:schemeClr val="bg1"/>
                </a:solidFill>
              </a:rPr>
              <a:t>ITL2</a:t>
            </a:r>
          </a:p>
        </p:txBody>
      </p:sp>
      <p:sp>
        <p:nvSpPr>
          <p:cNvPr id="51" name="Text 7">
            <a:extLst>
              <a:ext uri="{FF2B5EF4-FFF2-40B4-BE49-F238E27FC236}">
                <a16:creationId xmlns:a16="http://schemas.microsoft.com/office/drawing/2014/main" id="{B9E4A533-535D-0ED2-AE06-B731F30A38EF}"/>
              </a:ext>
            </a:extLst>
          </p:cNvPr>
          <p:cNvSpPr/>
          <p:nvPr/>
        </p:nvSpPr>
        <p:spPr>
          <a:xfrm>
            <a:off x="4163210" y="5919868"/>
            <a:ext cx="3383280" cy="320040"/>
          </a:xfrm>
          <a:prstGeom prst="rect">
            <a:avLst/>
          </a:prstGeom>
          <a:noFill/>
          <a:ln/>
        </p:spPr>
        <p:txBody>
          <a:bodyPr wrap="square" lIns="0" tIns="0" rIns="0" bIns="0" rtlCol="0" anchor="ctr"/>
          <a:lstStyle/>
          <a:p>
            <a:pPr marL="0" indent="0" algn="ctr">
              <a:buNone/>
            </a:pPr>
            <a:r>
              <a:rPr lang="en-US" sz="1300" dirty="0">
                <a:solidFill>
                  <a:schemeClr val="bg1"/>
                </a:solidFill>
              </a:rPr>
              <a:t>2011</a:t>
            </a:r>
            <a:br>
              <a:rPr lang="en-US" sz="1300" dirty="0">
                <a:solidFill>
                  <a:schemeClr val="bg1"/>
                </a:solidFill>
              </a:rPr>
            </a:br>
            <a:r>
              <a:rPr lang="en-US" sz="1300" dirty="0">
                <a:solidFill>
                  <a:schemeClr val="bg1"/>
                </a:solidFill>
              </a:rPr>
              <a:t>ITL3</a:t>
            </a:r>
          </a:p>
        </p:txBody>
      </p:sp>
      <p:sp>
        <p:nvSpPr>
          <p:cNvPr id="53" name="Text 7">
            <a:extLst>
              <a:ext uri="{FF2B5EF4-FFF2-40B4-BE49-F238E27FC236}">
                <a16:creationId xmlns:a16="http://schemas.microsoft.com/office/drawing/2014/main" id="{98E6DCA9-BB8B-D751-FB93-36286953D75A}"/>
              </a:ext>
            </a:extLst>
          </p:cNvPr>
          <p:cNvSpPr/>
          <p:nvPr/>
        </p:nvSpPr>
        <p:spPr>
          <a:xfrm>
            <a:off x="7271214" y="5931734"/>
            <a:ext cx="3383280" cy="320040"/>
          </a:xfrm>
          <a:prstGeom prst="rect">
            <a:avLst/>
          </a:prstGeom>
          <a:noFill/>
          <a:ln/>
        </p:spPr>
        <p:txBody>
          <a:bodyPr wrap="square" lIns="0" tIns="0" rIns="0" bIns="0" rtlCol="0" anchor="ctr"/>
          <a:lstStyle/>
          <a:p>
            <a:pPr marL="0" indent="0" algn="ctr">
              <a:buNone/>
            </a:pPr>
            <a:r>
              <a:rPr lang="en-US" sz="1300" dirty="0">
                <a:solidFill>
                  <a:schemeClr val="bg1"/>
                </a:solidFill>
              </a:rPr>
              <a:t>2019</a:t>
            </a:r>
            <a:br>
              <a:rPr lang="en-US" sz="1300" dirty="0">
                <a:solidFill>
                  <a:schemeClr val="bg1"/>
                </a:solidFill>
              </a:rPr>
            </a:br>
            <a:r>
              <a:rPr lang="en-US" sz="1300" dirty="0">
                <a:solidFill>
                  <a:schemeClr val="bg1"/>
                </a:solidFill>
              </a:rPr>
              <a:t>ITL4</a:t>
            </a:r>
          </a:p>
        </p:txBody>
      </p:sp>
      <p:sp>
        <p:nvSpPr>
          <p:cNvPr id="55" name="Text 7">
            <a:extLst>
              <a:ext uri="{FF2B5EF4-FFF2-40B4-BE49-F238E27FC236}">
                <a16:creationId xmlns:a16="http://schemas.microsoft.com/office/drawing/2014/main" id="{0F2CCF10-AA7C-3530-6C9B-AB761DE7C369}"/>
              </a:ext>
            </a:extLst>
          </p:cNvPr>
          <p:cNvSpPr/>
          <p:nvPr/>
        </p:nvSpPr>
        <p:spPr>
          <a:xfrm>
            <a:off x="9833549" y="5918836"/>
            <a:ext cx="3383280" cy="320040"/>
          </a:xfrm>
          <a:prstGeom prst="rect">
            <a:avLst/>
          </a:prstGeom>
          <a:noFill/>
          <a:ln/>
        </p:spPr>
        <p:txBody>
          <a:bodyPr wrap="square" lIns="0" tIns="0" rIns="0" bIns="0" rtlCol="0" anchor="ctr"/>
          <a:lstStyle/>
          <a:p>
            <a:pPr marL="0" indent="0" algn="ctr">
              <a:buNone/>
            </a:pPr>
            <a:r>
              <a:rPr lang="en-US" sz="1300" dirty="0">
                <a:solidFill>
                  <a:schemeClr val="bg1"/>
                </a:solidFill>
              </a:rPr>
              <a:t>2026</a:t>
            </a:r>
            <a:br>
              <a:rPr lang="en-US" sz="1300" dirty="0">
                <a:solidFill>
                  <a:schemeClr val="bg1"/>
                </a:solidFill>
              </a:rPr>
            </a:br>
            <a:r>
              <a:rPr lang="en-US" sz="1300" dirty="0">
                <a:solidFill>
                  <a:schemeClr val="bg1"/>
                </a:solidFill>
              </a:rPr>
              <a:t>ITL5</a:t>
            </a:r>
          </a:p>
        </p:txBody>
      </p:sp>
    </p:spTree>
    <p:extLst>
      <p:ext uri="{BB962C8B-B14F-4D97-AF65-F5344CB8AC3E}">
        <p14:creationId xmlns:p14="http://schemas.microsoft.com/office/powerpoint/2010/main" val="1214192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5">
    <p:bg>
      <p:bgPr>
        <a:solidFill>
          <a:srgbClr val="F7F8FA"/>
        </a:solidFill>
        <a:effectLst/>
      </p:bgPr>
    </p:bg>
    <p:spTree>
      <p:nvGrpSpPr>
        <p:cNvPr id="1" name=""/>
        <p:cNvGrpSpPr/>
        <p:nvPr/>
      </p:nvGrpSpPr>
      <p:grpSpPr>
        <a:xfrm>
          <a:off x="0" y="0"/>
          <a:ext cx="0" cy="0"/>
          <a:chOff x="0" y="0"/>
          <a:chExt cx="0" cy="0"/>
        </a:xfrm>
      </p:grpSpPr>
      <p:sp>
        <p:nvSpPr>
          <p:cNvPr id="2" name="Text 0"/>
          <p:cNvSpPr/>
          <p:nvPr/>
        </p:nvSpPr>
        <p:spPr>
          <a:xfrm>
            <a:off x="3582670" y="160020"/>
            <a:ext cx="4490085" cy="320040"/>
          </a:xfrm>
          <a:prstGeom prst="rect">
            <a:avLst/>
          </a:prstGeom>
          <a:solidFill>
            <a:srgbClr val="C88800"/>
          </a:solidFill>
          <a:ln/>
        </p:spPr>
        <p:txBody>
          <a:bodyPr wrap="square" rtlCol="0" anchor="ctr"/>
          <a:lstStyle/>
          <a:p>
            <a:pPr marL="0" indent="0">
              <a:buNone/>
            </a:pPr>
            <a:r>
              <a:rPr lang="en-US" sz="1600" b="1" kern="0" spc="200" dirty="0">
                <a:solidFill>
                  <a:srgbClr val="D4A24C"/>
                </a:solidFill>
                <a:latin typeface="Verdena"/>
                <a:ea typeface="Calibri" pitchFamily="34" charset="-122"/>
                <a:cs typeface="Calibri" pitchFamily="34" charset="-120"/>
              </a:rPr>
              <a:t>CONCEPTS FONDAMENTAUX</a:t>
            </a:r>
            <a:endParaRPr lang="en-US" sz="1600" dirty="0">
              <a:latin typeface="Verdena"/>
            </a:endParaRPr>
          </a:p>
        </p:txBody>
      </p:sp>
      <p:sp>
        <p:nvSpPr>
          <p:cNvPr id="5" name="Text 3"/>
          <p:cNvSpPr/>
          <p:nvPr/>
        </p:nvSpPr>
        <p:spPr>
          <a:xfrm>
            <a:off x="1282065" y="754380"/>
            <a:ext cx="10993755" cy="1028700"/>
          </a:xfrm>
          <a:prstGeom prst="rect">
            <a:avLst/>
          </a:prstGeom>
          <a:noFill/>
          <a:ln/>
        </p:spPr>
        <p:txBody>
          <a:bodyPr wrap="square" lIns="0" tIns="0" rIns="0" bIns="0" rtlCol="0" anchor="t"/>
          <a:lstStyle/>
          <a:p>
            <a:pPr marL="0" indent="0" algn="l">
              <a:lnSpc>
                <a:spcPct val="105000"/>
              </a:lnSpc>
              <a:buNone/>
            </a:pPr>
            <a:r>
              <a:rPr lang="en-US" sz="2600" b="1" dirty="0">
                <a:solidFill>
                  <a:srgbClr val="1B2A4A"/>
                </a:solidFill>
                <a:latin typeface="Verdena"/>
                <a:ea typeface="Cambria" pitchFamily="34" charset="-122"/>
                <a:cs typeface="Cambria" pitchFamily="34" charset="-120"/>
              </a:rPr>
              <a:t>Le Service : la définition qui change tout</a:t>
            </a:r>
            <a:endParaRPr lang="en-US" sz="2600" dirty="0">
              <a:latin typeface="Verdena"/>
            </a:endParaRPr>
          </a:p>
        </p:txBody>
      </p:sp>
      <p:sp>
        <p:nvSpPr>
          <p:cNvPr id="6" name="Text 4"/>
          <p:cNvSpPr/>
          <p:nvPr/>
        </p:nvSpPr>
        <p:spPr>
          <a:xfrm>
            <a:off x="1005840" y="1845945"/>
            <a:ext cx="11064240" cy="365760"/>
          </a:xfrm>
          <a:prstGeom prst="rect">
            <a:avLst/>
          </a:prstGeom>
          <a:noFill/>
          <a:ln/>
        </p:spPr>
        <p:txBody>
          <a:bodyPr wrap="square" lIns="0" tIns="0" rIns="0" bIns="0" rtlCol="0" anchor="ctr"/>
          <a:lstStyle/>
          <a:p>
            <a:pPr marL="0" indent="0">
              <a:buNone/>
            </a:pPr>
            <a:r>
              <a:rPr lang="en-US" i="1" dirty="0">
                <a:solidFill>
                  <a:schemeClr val="bg1"/>
                </a:solidFill>
                <a:latin typeface="Verdena"/>
                <a:ea typeface="Calibri" pitchFamily="34" charset="-122"/>
                <a:cs typeface="Calibri" pitchFamily="34" charset="-120"/>
              </a:rPr>
              <a:t>Un service n'est pas une technologie. C'est un moyen de créer de la valeur, sans transférer le risque au client</a:t>
            </a:r>
            <a:r>
              <a:rPr lang="en-US" i="1" dirty="0">
                <a:solidFill>
                  <a:srgbClr val="2E5C8A"/>
                </a:solidFill>
                <a:latin typeface="Verdena"/>
                <a:ea typeface="Calibri" pitchFamily="34" charset="-122"/>
                <a:cs typeface="Calibri" pitchFamily="34" charset="-120"/>
              </a:rPr>
              <a:t>.</a:t>
            </a:r>
            <a:endParaRPr lang="en-US" dirty="0">
              <a:latin typeface="Verdena"/>
            </a:endParaRPr>
          </a:p>
        </p:txBody>
      </p:sp>
      <p:sp>
        <p:nvSpPr>
          <p:cNvPr id="7" name="Shape 5"/>
          <p:cNvSpPr/>
          <p:nvPr/>
        </p:nvSpPr>
        <p:spPr>
          <a:xfrm>
            <a:off x="548640" y="2194560"/>
            <a:ext cx="11064240" cy="1188720"/>
          </a:xfrm>
          <a:prstGeom prst="roundRect">
            <a:avLst>
              <a:gd name="adj" fmla="val 6154"/>
            </a:avLst>
          </a:prstGeom>
          <a:solidFill>
            <a:srgbClr val="1B2A4A"/>
          </a:solidFill>
          <a:ln/>
          <a:effectLst>
            <a:outerShdw blurRad="127000" dist="50800" dir="5400000" algn="bl" rotWithShape="0">
              <a:srgbClr val="1B2A4A">
                <a:alpha val="10000"/>
              </a:srgbClr>
            </a:outerShdw>
          </a:effectLst>
        </p:spPr>
        <p:txBody>
          <a:bodyPr/>
          <a:lstStyle/>
          <a:p>
            <a:endParaRPr lang="fr-FR">
              <a:latin typeface="Verdena"/>
            </a:endParaRPr>
          </a:p>
        </p:txBody>
      </p:sp>
      <p:sp>
        <p:nvSpPr>
          <p:cNvPr id="8" name="Text 6"/>
          <p:cNvSpPr/>
          <p:nvPr/>
        </p:nvSpPr>
        <p:spPr>
          <a:xfrm>
            <a:off x="914400" y="2331720"/>
            <a:ext cx="10332720" cy="914400"/>
          </a:xfrm>
          <a:prstGeom prst="rect">
            <a:avLst/>
          </a:prstGeom>
          <a:noFill/>
          <a:ln/>
        </p:spPr>
        <p:txBody>
          <a:bodyPr wrap="square" lIns="0" tIns="0" rIns="0" bIns="0" rtlCol="0" anchor="ctr"/>
          <a:lstStyle/>
          <a:p>
            <a:pPr marL="0" indent="0">
              <a:buNone/>
            </a:pPr>
            <a:r>
              <a:rPr lang="en-US" i="1" dirty="0">
                <a:solidFill>
                  <a:srgbClr val="FFFFFF"/>
                </a:solidFill>
                <a:latin typeface="Verdena"/>
                <a:ea typeface="Calibri" pitchFamily="34" charset="-122"/>
                <a:cs typeface="Calibri" pitchFamily="34" charset="-120"/>
              </a:rPr>
              <a:t>« Un moyen de permettre la co-création de valeur en facilitant les résultats que les clients souhaitent obtenir, sans que le client ait à supporter les coûts et les risques spécifiques. »</a:t>
            </a:r>
            <a:endParaRPr lang="en-US" dirty="0">
              <a:latin typeface="Verdena"/>
            </a:endParaRPr>
          </a:p>
        </p:txBody>
      </p:sp>
      <p:sp>
        <p:nvSpPr>
          <p:cNvPr id="9" name="Shape 7"/>
          <p:cNvSpPr/>
          <p:nvPr/>
        </p:nvSpPr>
        <p:spPr>
          <a:xfrm>
            <a:off x="548640" y="3657600"/>
            <a:ext cx="3611880" cy="2286000"/>
          </a:xfrm>
          <a:prstGeom prst="roundRect">
            <a:avLst>
              <a:gd name="adj" fmla="val 3200"/>
            </a:avLst>
          </a:prstGeom>
          <a:solidFill>
            <a:srgbClr val="FFFFFF"/>
          </a:solidFill>
          <a:ln/>
          <a:effectLst>
            <a:outerShdw blurRad="127000" dist="50800" dir="5400000" algn="bl" rotWithShape="0">
              <a:srgbClr val="1B2A4A">
                <a:alpha val="10000"/>
              </a:srgbClr>
            </a:outerShdw>
          </a:effectLst>
        </p:spPr>
        <p:txBody>
          <a:bodyPr/>
          <a:lstStyle/>
          <a:p>
            <a:endParaRPr lang="fr-FR">
              <a:latin typeface="Verdena"/>
            </a:endParaRPr>
          </a:p>
        </p:txBody>
      </p:sp>
      <p:sp>
        <p:nvSpPr>
          <p:cNvPr id="10" name="Text 8"/>
          <p:cNvSpPr/>
          <p:nvPr/>
        </p:nvSpPr>
        <p:spPr>
          <a:xfrm>
            <a:off x="777240" y="3840480"/>
            <a:ext cx="3200400" cy="411480"/>
          </a:xfrm>
          <a:prstGeom prst="rect">
            <a:avLst/>
          </a:prstGeom>
          <a:noFill/>
          <a:ln/>
        </p:spPr>
        <p:txBody>
          <a:bodyPr wrap="square" lIns="0" tIns="0" rIns="0" bIns="0" rtlCol="0" anchor="ctr"/>
          <a:lstStyle/>
          <a:p>
            <a:pPr marL="0" indent="0">
              <a:buNone/>
            </a:pPr>
            <a:r>
              <a:rPr lang="en-US" sz="1500" b="1" dirty="0">
                <a:solidFill>
                  <a:srgbClr val="2E5C8A"/>
                </a:solidFill>
                <a:latin typeface="Verdena"/>
                <a:ea typeface="Calibri" pitchFamily="34" charset="-122"/>
                <a:cs typeface="Calibri" pitchFamily="34" charset="-120"/>
              </a:rPr>
              <a:t>Co-création</a:t>
            </a:r>
            <a:endParaRPr lang="en-US" sz="1500" dirty="0">
              <a:latin typeface="Verdena"/>
            </a:endParaRPr>
          </a:p>
        </p:txBody>
      </p:sp>
      <p:sp>
        <p:nvSpPr>
          <p:cNvPr id="11" name="Text 9"/>
          <p:cNvSpPr/>
          <p:nvPr/>
        </p:nvSpPr>
        <p:spPr>
          <a:xfrm>
            <a:off x="777240" y="4297680"/>
            <a:ext cx="3200400" cy="1463040"/>
          </a:xfrm>
          <a:prstGeom prst="rect">
            <a:avLst/>
          </a:prstGeom>
          <a:noFill/>
          <a:ln/>
        </p:spPr>
        <p:txBody>
          <a:bodyPr wrap="square" lIns="0" tIns="0" rIns="0" bIns="0" rtlCol="0" anchor="t"/>
          <a:lstStyle/>
          <a:p>
            <a:pPr marL="0" indent="0">
              <a:buNone/>
            </a:pPr>
            <a:r>
              <a:rPr lang="en-US" sz="1250" dirty="0">
                <a:solidFill>
                  <a:srgbClr val="3C4A5E"/>
                </a:solidFill>
                <a:latin typeface="Verdena"/>
                <a:ea typeface="Calibri" pitchFamily="34" charset="-122"/>
                <a:cs typeface="Calibri" pitchFamily="34" charset="-120"/>
              </a:rPr>
              <a:t>La valeur n'est jamais produite par le fournisseur seul — le client y participe toujours</a:t>
            </a:r>
            <a:endParaRPr lang="en-US" sz="1250" dirty="0">
              <a:latin typeface="Verdena"/>
            </a:endParaRPr>
          </a:p>
        </p:txBody>
      </p:sp>
      <p:sp>
        <p:nvSpPr>
          <p:cNvPr id="12" name="Shape 10"/>
          <p:cNvSpPr/>
          <p:nvPr/>
        </p:nvSpPr>
        <p:spPr>
          <a:xfrm>
            <a:off x="4297680" y="3657600"/>
            <a:ext cx="3611880" cy="2286000"/>
          </a:xfrm>
          <a:prstGeom prst="roundRect">
            <a:avLst>
              <a:gd name="adj" fmla="val 3200"/>
            </a:avLst>
          </a:prstGeom>
          <a:solidFill>
            <a:srgbClr val="FFFFFF"/>
          </a:solidFill>
          <a:ln/>
          <a:effectLst>
            <a:outerShdw blurRad="127000" dist="50800" dir="5400000" algn="bl" rotWithShape="0">
              <a:srgbClr val="1B2A4A">
                <a:alpha val="10000"/>
              </a:srgbClr>
            </a:outerShdw>
          </a:effectLst>
        </p:spPr>
        <p:txBody>
          <a:bodyPr/>
          <a:lstStyle/>
          <a:p>
            <a:endParaRPr lang="fr-FR">
              <a:latin typeface="Verdena"/>
            </a:endParaRPr>
          </a:p>
        </p:txBody>
      </p:sp>
      <p:sp>
        <p:nvSpPr>
          <p:cNvPr id="13" name="Text 11"/>
          <p:cNvSpPr/>
          <p:nvPr/>
        </p:nvSpPr>
        <p:spPr>
          <a:xfrm>
            <a:off x="4526280" y="3840480"/>
            <a:ext cx="3200400" cy="411480"/>
          </a:xfrm>
          <a:prstGeom prst="rect">
            <a:avLst/>
          </a:prstGeom>
          <a:noFill/>
          <a:ln/>
        </p:spPr>
        <p:txBody>
          <a:bodyPr wrap="square" lIns="0" tIns="0" rIns="0" bIns="0" rtlCol="0" anchor="ctr"/>
          <a:lstStyle/>
          <a:p>
            <a:pPr marL="0" indent="0">
              <a:buNone/>
            </a:pPr>
            <a:r>
              <a:rPr lang="en-US" sz="1500" b="1" dirty="0">
                <a:solidFill>
                  <a:srgbClr val="2E5C8A"/>
                </a:solidFill>
                <a:latin typeface="Verdena"/>
                <a:ea typeface="Calibri" pitchFamily="34" charset="-122"/>
                <a:cs typeface="Calibri" pitchFamily="34" charset="-120"/>
              </a:rPr>
              <a:t>Résultat souhaité</a:t>
            </a:r>
            <a:endParaRPr lang="en-US" sz="1500" dirty="0">
              <a:latin typeface="Verdena"/>
            </a:endParaRPr>
          </a:p>
        </p:txBody>
      </p:sp>
      <p:sp>
        <p:nvSpPr>
          <p:cNvPr id="14" name="Text 12"/>
          <p:cNvSpPr/>
          <p:nvPr/>
        </p:nvSpPr>
        <p:spPr>
          <a:xfrm>
            <a:off x="4526280" y="4297680"/>
            <a:ext cx="3200400" cy="1463040"/>
          </a:xfrm>
          <a:prstGeom prst="rect">
            <a:avLst/>
          </a:prstGeom>
          <a:noFill/>
          <a:ln/>
        </p:spPr>
        <p:txBody>
          <a:bodyPr wrap="square" lIns="0" tIns="0" rIns="0" bIns="0" rtlCol="0" anchor="t"/>
          <a:lstStyle/>
          <a:p>
            <a:pPr marL="0" indent="0">
              <a:buNone/>
            </a:pPr>
            <a:r>
              <a:rPr lang="en-US" sz="1250" dirty="0">
                <a:solidFill>
                  <a:srgbClr val="3C4A5E"/>
                </a:solidFill>
                <a:latin typeface="Verdena"/>
                <a:ea typeface="Calibri" pitchFamily="34" charset="-122"/>
                <a:cs typeface="Calibri" pitchFamily="34" charset="-120"/>
              </a:rPr>
              <a:t>Le service existe pour un objectif client, pas pour la technologie elle-même</a:t>
            </a:r>
            <a:endParaRPr lang="en-US" sz="1250" dirty="0">
              <a:latin typeface="Verdena"/>
            </a:endParaRPr>
          </a:p>
        </p:txBody>
      </p:sp>
      <p:sp>
        <p:nvSpPr>
          <p:cNvPr id="15" name="Shape 13"/>
          <p:cNvSpPr/>
          <p:nvPr/>
        </p:nvSpPr>
        <p:spPr>
          <a:xfrm>
            <a:off x="8046720" y="3657600"/>
            <a:ext cx="3611880" cy="2286000"/>
          </a:xfrm>
          <a:prstGeom prst="roundRect">
            <a:avLst>
              <a:gd name="adj" fmla="val 3200"/>
            </a:avLst>
          </a:prstGeom>
          <a:solidFill>
            <a:srgbClr val="FFFFFF"/>
          </a:solidFill>
          <a:ln/>
          <a:effectLst>
            <a:outerShdw blurRad="127000" dist="50800" dir="5400000" algn="bl" rotWithShape="0">
              <a:srgbClr val="1B2A4A">
                <a:alpha val="10000"/>
              </a:srgbClr>
            </a:outerShdw>
          </a:effectLst>
        </p:spPr>
        <p:txBody>
          <a:bodyPr/>
          <a:lstStyle/>
          <a:p>
            <a:endParaRPr lang="fr-FR">
              <a:latin typeface="Verdena"/>
            </a:endParaRPr>
          </a:p>
        </p:txBody>
      </p:sp>
      <p:sp>
        <p:nvSpPr>
          <p:cNvPr id="16" name="Text 14"/>
          <p:cNvSpPr/>
          <p:nvPr/>
        </p:nvSpPr>
        <p:spPr>
          <a:xfrm>
            <a:off x="8275320" y="3840480"/>
            <a:ext cx="3200400" cy="411480"/>
          </a:xfrm>
          <a:prstGeom prst="rect">
            <a:avLst/>
          </a:prstGeom>
          <a:noFill/>
          <a:ln/>
        </p:spPr>
        <p:txBody>
          <a:bodyPr wrap="square" lIns="0" tIns="0" rIns="0" bIns="0" rtlCol="0" anchor="ctr"/>
          <a:lstStyle/>
          <a:p>
            <a:pPr marL="0" indent="0">
              <a:buNone/>
            </a:pPr>
            <a:r>
              <a:rPr lang="en-US" sz="1500" b="1" dirty="0">
                <a:solidFill>
                  <a:srgbClr val="2E5C8A"/>
                </a:solidFill>
                <a:latin typeface="Verdena"/>
                <a:ea typeface="Calibri" pitchFamily="34" charset="-122"/>
                <a:cs typeface="Calibri" pitchFamily="34" charset="-120"/>
              </a:rPr>
              <a:t>Transfert de risque</a:t>
            </a:r>
            <a:endParaRPr lang="en-US" sz="1500" dirty="0">
              <a:latin typeface="Verdena"/>
            </a:endParaRPr>
          </a:p>
        </p:txBody>
      </p:sp>
      <p:sp>
        <p:nvSpPr>
          <p:cNvPr id="17" name="Text 15"/>
          <p:cNvSpPr/>
          <p:nvPr/>
        </p:nvSpPr>
        <p:spPr>
          <a:xfrm>
            <a:off x="8275320" y="4297680"/>
            <a:ext cx="3200400" cy="1463040"/>
          </a:xfrm>
          <a:prstGeom prst="rect">
            <a:avLst/>
          </a:prstGeom>
          <a:noFill/>
          <a:ln/>
        </p:spPr>
        <p:txBody>
          <a:bodyPr wrap="square" lIns="0" tIns="0" rIns="0" bIns="0" rtlCol="0" anchor="t"/>
          <a:lstStyle/>
          <a:p>
            <a:pPr marL="0" indent="0">
              <a:buNone/>
            </a:pPr>
            <a:r>
              <a:rPr lang="en-US" sz="1250" dirty="0">
                <a:solidFill>
                  <a:srgbClr val="3C4A5E"/>
                </a:solidFill>
                <a:latin typeface="Verdena"/>
                <a:ea typeface="Calibri" pitchFamily="34" charset="-122"/>
                <a:cs typeface="Calibri" pitchFamily="34" charset="-120"/>
              </a:rPr>
              <a:t>Le fournisseur absorbe la complexité technique pour que le client n'ait pas à la gérer</a:t>
            </a:r>
            <a:endParaRPr lang="en-US" sz="1250" dirty="0">
              <a:latin typeface="Verdena"/>
            </a:endParaRPr>
          </a:p>
        </p:txBody>
      </p:sp>
      <p:sp>
        <p:nvSpPr>
          <p:cNvPr id="19" name="Text 3">
            <a:extLst>
              <a:ext uri="{FF2B5EF4-FFF2-40B4-BE49-F238E27FC236}">
                <a16:creationId xmlns:a16="http://schemas.microsoft.com/office/drawing/2014/main" id="{64272AFC-8BEC-C75C-BBE1-60CB35630151}"/>
              </a:ext>
            </a:extLst>
          </p:cNvPr>
          <p:cNvSpPr/>
          <p:nvPr/>
        </p:nvSpPr>
        <p:spPr>
          <a:xfrm>
            <a:off x="2223135" y="1000125"/>
            <a:ext cx="8686800" cy="548640"/>
          </a:xfrm>
          <a:prstGeom prst="rect">
            <a:avLst/>
          </a:prstGeom>
          <a:noFill/>
          <a:ln/>
        </p:spPr>
        <p:txBody>
          <a:bodyPr wrap="square" lIns="0" tIns="0" rIns="0" bIns="0" rtlCol="0" anchor="ctr"/>
          <a:lstStyle/>
          <a:p>
            <a:pPr marL="0" indent="0">
              <a:buNone/>
            </a:pPr>
            <a:r>
              <a:rPr lang="en-US" i="1" dirty="0">
                <a:solidFill>
                  <a:srgbClr val="CFE0F0"/>
                </a:solidFill>
                <a:latin typeface="Verdena"/>
                <a:ea typeface="Calibri" pitchFamily="34" charset="-122"/>
                <a:cs typeface="Calibri" pitchFamily="34" charset="-120"/>
              </a:rPr>
              <a:t>Le vocabulaire commun qui permet à l'IT et aux métiers de se comprendre</a:t>
            </a:r>
            <a:endParaRPr lang="en-US" dirty="0">
              <a:latin typeface="Verden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6">
    <p:bg>
      <p:bgPr>
        <a:solidFill>
          <a:srgbClr val="F7F8FA"/>
        </a:solidFill>
        <a:effectLst/>
      </p:bgPr>
    </p:bg>
    <p:spTree>
      <p:nvGrpSpPr>
        <p:cNvPr id="1" name=""/>
        <p:cNvGrpSpPr/>
        <p:nvPr/>
      </p:nvGrpSpPr>
      <p:grpSpPr>
        <a:xfrm>
          <a:off x="0" y="0"/>
          <a:ext cx="0" cy="0"/>
          <a:chOff x="0" y="0"/>
          <a:chExt cx="0" cy="0"/>
        </a:xfrm>
      </p:grpSpPr>
      <p:sp>
        <p:nvSpPr>
          <p:cNvPr id="2" name="Text 0"/>
          <p:cNvSpPr/>
          <p:nvPr/>
        </p:nvSpPr>
        <p:spPr>
          <a:xfrm>
            <a:off x="4434840" y="251460"/>
            <a:ext cx="7315200" cy="320040"/>
          </a:xfrm>
          <a:prstGeom prst="rect">
            <a:avLst/>
          </a:prstGeom>
          <a:noFill/>
          <a:ln/>
        </p:spPr>
        <p:txBody>
          <a:bodyPr wrap="square" rtlCol="0" anchor="ctr"/>
          <a:lstStyle/>
          <a:p>
            <a:pPr marL="0" indent="0">
              <a:buNone/>
            </a:pPr>
            <a:r>
              <a:rPr lang="en-US" sz="1200" b="1" kern="0" spc="200" dirty="0">
                <a:solidFill>
                  <a:srgbClr val="D4A24C"/>
                </a:solidFill>
                <a:latin typeface="Verdena"/>
                <a:ea typeface="Calibri" pitchFamily="34" charset="-122"/>
                <a:cs typeface="Calibri" pitchFamily="34" charset="-120"/>
              </a:rPr>
              <a:t>CONCEPTS FONDAMENTAUX</a:t>
            </a:r>
            <a:endParaRPr lang="en-US" sz="1200" dirty="0">
              <a:latin typeface="Verdena"/>
            </a:endParaRPr>
          </a:p>
        </p:txBody>
      </p:sp>
      <p:sp>
        <p:nvSpPr>
          <p:cNvPr id="5" name="Text 3"/>
          <p:cNvSpPr/>
          <p:nvPr/>
        </p:nvSpPr>
        <p:spPr>
          <a:xfrm>
            <a:off x="548640" y="640080"/>
            <a:ext cx="11064240" cy="1051560"/>
          </a:xfrm>
          <a:prstGeom prst="rect">
            <a:avLst/>
          </a:prstGeom>
          <a:noFill/>
          <a:ln/>
        </p:spPr>
        <p:txBody>
          <a:bodyPr wrap="square" lIns="0" tIns="0" rIns="0" bIns="0" rtlCol="0" anchor="t"/>
          <a:lstStyle/>
          <a:p>
            <a:pPr marL="0" indent="0" algn="l">
              <a:lnSpc>
                <a:spcPct val="105000"/>
              </a:lnSpc>
              <a:buNone/>
            </a:pPr>
            <a:r>
              <a:rPr lang="en-US" sz="2600" b="1" dirty="0">
                <a:solidFill>
                  <a:srgbClr val="1B2A4A"/>
                </a:solidFill>
                <a:latin typeface="Verdena"/>
                <a:ea typeface="Cambria" pitchFamily="34" charset="-122"/>
                <a:cs typeface="Cambria" pitchFamily="34" charset="-120"/>
              </a:rPr>
              <a:t>Utilité et Garantie : les deux piliers de la valeur d'un service</a:t>
            </a:r>
            <a:endParaRPr lang="en-US" sz="2600" dirty="0">
              <a:latin typeface="Verdena"/>
            </a:endParaRPr>
          </a:p>
        </p:txBody>
      </p:sp>
      <p:sp>
        <p:nvSpPr>
          <p:cNvPr id="6" name="Text 4"/>
          <p:cNvSpPr/>
          <p:nvPr/>
        </p:nvSpPr>
        <p:spPr>
          <a:xfrm>
            <a:off x="2505076" y="1714500"/>
            <a:ext cx="7239000" cy="365760"/>
          </a:xfrm>
          <a:prstGeom prst="rect">
            <a:avLst/>
          </a:prstGeom>
          <a:noFill/>
          <a:ln/>
        </p:spPr>
        <p:txBody>
          <a:bodyPr wrap="square" lIns="0" tIns="0" rIns="0" bIns="0" rtlCol="0" anchor="ctr"/>
          <a:lstStyle/>
          <a:p>
            <a:pPr marL="0" indent="0">
              <a:buNone/>
            </a:pPr>
            <a:r>
              <a:rPr lang="en-US" sz="1350" i="1" dirty="0">
                <a:solidFill>
                  <a:schemeClr val="bg1"/>
                </a:solidFill>
                <a:latin typeface="Verdena"/>
                <a:ea typeface="Calibri" pitchFamily="34" charset="-122"/>
                <a:cs typeface="Calibri" pitchFamily="34" charset="-120"/>
              </a:rPr>
              <a:t>Un service performant mais peu fiable — ou fiable mais inutile — échoue dans les deux cas</a:t>
            </a:r>
            <a:endParaRPr lang="en-US" sz="1350" dirty="0">
              <a:solidFill>
                <a:schemeClr val="bg1"/>
              </a:solidFill>
              <a:latin typeface="Verdena"/>
            </a:endParaRPr>
          </a:p>
        </p:txBody>
      </p:sp>
      <p:sp>
        <p:nvSpPr>
          <p:cNvPr id="7" name="Shape 5"/>
          <p:cNvSpPr/>
          <p:nvPr/>
        </p:nvSpPr>
        <p:spPr>
          <a:xfrm>
            <a:off x="548640" y="2377440"/>
            <a:ext cx="5303520" cy="3611880"/>
          </a:xfrm>
          <a:prstGeom prst="roundRect">
            <a:avLst>
              <a:gd name="adj" fmla="val 2025"/>
            </a:avLst>
          </a:prstGeom>
          <a:solidFill>
            <a:srgbClr val="FFFFFF"/>
          </a:solidFill>
          <a:ln/>
          <a:effectLst>
            <a:outerShdw blurRad="127000" dist="50800" dir="5400000" algn="bl" rotWithShape="0">
              <a:srgbClr val="1B2A4A">
                <a:alpha val="10000"/>
              </a:srgbClr>
            </a:outerShdw>
          </a:effectLst>
        </p:spPr>
        <p:txBody>
          <a:bodyPr/>
          <a:lstStyle/>
          <a:p>
            <a:endParaRPr lang="fr-FR">
              <a:latin typeface="Verdena"/>
            </a:endParaRPr>
          </a:p>
        </p:txBody>
      </p:sp>
      <p:sp>
        <p:nvSpPr>
          <p:cNvPr id="8" name="Shape 6"/>
          <p:cNvSpPr/>
          <p:nvPr/>
        </p:nvSpPr>
        <p:spPr>
          <a:xfrm>
            <a:off x="868680" y="2423160"/>
            <a:ext cx="548640" cy="548640"/>
          </a:xfrm>
          <a:prstGeom prst="ellipse">
            <a:avLst/>
          </a:prstGeom>
          <a:solidFill>
            <a:srgbClr val="2E5C8A"/>
          </a:solidFill>
          <a:ln/>
        </p:spPr>
        <p:txBody>
          <a:bodyPr/>
          <a:lstStyle/>
          <a:p>
            <a:endParaRPr lang="fr-FR">
              <a:latin typeface="Verdena"/>
            </a:endParaRPr>
          </a:p>
        </p:txBody>
      </p:sp>
      <p:pic>
        <p:nvPicPr>
          <p:cNvPr id="9" name="Image 0" descr="preencoded.png"/>
          <p:cNvPicPr>
            <a:picLocks noChangeAspect="1"/>
          </p:cNvPicPr>
          <p:nvPr/>
        </p:nvPicPr>
        <p:blipFill>
          <a:blip r:embed="rId3"/>
          <a:stretch>
            <a:fillRect/>
          </a:stretch>
        </p:blipFill>
        <p:spPr>
          <a:xfrm>
            <a:off x="992124" y="2546604"/>
            <a:ext cx="301752" cy="301752"/>
          </a:xfrm>
          <a:prstGeom prst="rect">
            <a:avLst/>
          </a:prstGeom>
        </p:spPr>
      </p:pic>
      <p:sp>
        <p:nvSpPr>
          <p:cNvPr id="10" name="Text 7"/>
          <p:cNvSpPr/>
          <p:nvPr/>
        </p:nvSpPr>
        <p:spPr>
          <a:xfrm>
            <a:off x="1554480" y="2468880"/>
            <a:ext cx="3931920" cy="457200"/>
          </a:xfrm>
          <a:prstGeom prst="rect">
            <a:avLst/>
          </a:prstGeom>
          <a:noFill/>
          <a:ln/>
        </p:spPr>
        <p:txBody>
          <a:bodyPr wrap="square" lIns="0" tIns="0" rIns="0" bIns="0" rtlCol="0" anchor="ctr"/>
          <a:lstStyle/>
          <a:p>
            <a:pPr marL="0" indent="0">
              <a:buNone/>
            </a:pPr>
            <a:r>
              <a:rPr lang="en-US" sz="1700" b="1" dirty="0">
                <a:solidFill>
                  <a:srgbClr val="1B2A4A"/>
                </a:solidFill>
                <a:latin typeface="Verdena"/>
                <a:ea typeface="Cambria" pitchFamily="34" charset="-122"/>
                <a:cs typeface="Cambria" pitchFamily="34" charset="-120"/>
              </a:rPr>
              <a:t>Utilité (Utility)</a:t>
            </a:r>
            <a:endParaRPr lang="en-US" sz="1700" dirty="0">
              <a:latin typeface="Verdena"/>
            </a:endParaRPr>
          </a:p>
        </p:txBody>
      </p:sp>
      <p:sp>
        <p:nvSpPr>
          <p:cNvPr id="11" name="Text 8"/>
          <p:cNvSpPr/>
          <p:nvPr/>
        </p:nvSpPr>
        <p:spPr>
          <a:xfrm>
            <a:off x="914400" y="3063240"/>
            <a:ext cx="4572000" cy="365760"/>
          </a:xfrm>
          <a:prstGeom prst="rect">
            <a:avLst/>
          </a:prstGeom>
          <a:noFill/>
          <a:ln/>
        </p:spPr>
        <p:txBody>
          <a:bodyPr wrap="square" lIns="0" tIns="0" rIns="0" bIns="0" rtlCol="0" anchor="ctr"/>
          <a:lstStyle/>
          <a:p>
            <a:pPr marL="0" indent="0">
              <a:buNone/>
            </a:pPr>
            <a:r>
              <a:rPr lang="en-US" sz="1300" i="1" dirty="0">
                <a:solidFill>
                  <a:srgbClr val="2E5C8A"/>
                </a:solidFill>
                <a:latin typeface="Verdena"/>
                <a:ea typeface="Calibri" pitchFamily="34" charset="-122"/>
                <a:cs typeface="Calibri" pitchFamily="34" charset="-120"/>
              </a:rPr>
              <a:t>« Est-ce que ce service fait ce qu'il faut ? »</a:t>
            </a:r>
            <a:endParaRPr lang="en-US" sz="1300" dirty="0">
              <a:latin typeface="Verdena"/>
            </a:endParaRPr>
          </a:p>
        </p:txBody>
      </p:sp>
      <p:sp>
        <p:nvSpPr>
          <p:cNvPr id="12" name="Text 9"/>
          <p:cNvSpPr/>
          <p:nvPr/>
        </p:nvSpPr>
        <p:spPr>
          <a:xfrm>
            <a:off x="914400" y="3520440"/>
            <a:ext cx="4572000" cy="2286000"/>
          </a:xfrm>
          <a:prstGeom prst="rect">
            <a:avLst/>
          </a:prstGeom>
          <a:noFill/>
          <a:ln/>
        </p:spPr>
        <p:txBody>
          <a:bodyPr wrap="square" lIns="0" tIns="0" rIns="0" bIns="0" rtlCol="0" anchor="ctr"/>
          <a:lstStyle/>
          <a:p>
            <a:pPr marL="342900" indent="-342900">
              <a:spcAft>
                <a:spcPts val="800"/>
              </a:spcAft>
              <a:buSzPct val="100000"/>
              <a:buChar char="•"/>
            </a:pPr>
            <a:r>
              <a:rPr lang="en-US" sz="1300" dirty="0">
                <a:solidFill>
                  <a:srgbClr val="3C4A5E"/>
                </a:solidFill>
                <a:latin typeface="Verdena"/>
                <a:ea typeface="Calibri" pitchFamily="34" charset="-122"/>
                <a:cs typeface="Calibri" pitchFamily="34" charset="-120"/>
              </a:rPr>
              <a:t>Fonctionnalités adaptées au besoin réel du client</a:t>
            </a:r>
            <a:endParaRPr lang="en-US" sz="1300" dirty="0">
              <a:latin typeface="Verdena"/>
            </a:endParaRPr>
          </a:p>
          <a:p>
            <a:pPr marL="342900" indent="-342900">
              <a:spcAft>
                <a:spcPts val="800"/>
              </a:spcAft>
              <a:buSzPct val="100000"/>
              <a:buChar char="•"/>
            </a:pPr>
            <a:r>
              <a:rPr lang="en-US" sz="1300" dirty="0">
                <a:solidFill>
                  <a:srgbClr val="3C4A5E"/>
                </a:solidFill>
                <a:latin typeface="Verdena"/>
                <a:ea typeface="Calibri" pitchFamily="34" charset="-122"/>
                <a:cs typeface="Calibri" pitchFamily="34" charset="-120"/>
              </a:rPr>
              <a:t>Suppression des contraintes qui freinent l'utilisateur</a:t>
            </a:r>
            <a:endParaRPr lang="en-US" sz="1300" dirty="0">
              <a:latin typeface="Verdena"/>
            </a:endParaRPr>
          </a:p>
          <a:p>
            <a:pPr marL="342900" indent="-342900">
              <a:spcAft>
                <a:spcPts val="800"/>
              </a:spcAft>
              <a:buSzPct val="100000"/>
              <a:buChar char="•"/>
            </a:pPr>
            <a:r>
              <a:rPr lang="en-US" sz="1300" dirty="0">
                <a:solidFill>
                  <a:srgbClr val="3C4A5E"/>
                </a:solidFill>
                <a:latin typeface="Verdena"/>
                <a:ea typeface="Calibri" pitchFamily="34" charset="-122"/>
                <a:cs typeface="Calibri" pitchFamily="34" charset="-120"/>
              </a:rPr>
              <a:t>Exemple : un logiciel comptable qui automatise la TVA</a:t>
            </a:r>
            <a:endParaRPr lang="en-US" sz="1300" dirty="0">
              <a:latin typeface="Verdena"/>
            </a:endParaRPr>
          </a:p>
        </p:txBody>
      </p:sp>
      <p:sp>
        <p:nvSpPr>
          <p:cNvPr id="13" name="Shape 10"/>
          <p:cNvSpPr/>
          <p:nvPr/>
        </p:nvSpPr>
        <p:spPr>
          <a:xfrm>
            <a:off x="6263640" y="2377440"/>
            <a:ext cx="5349240" cy="3611880"/>
          </a:xfrm>
          <a:prstGeom prst="roundRect">
            <a:avLst>
              <a:gd name="adj" fmla="val 2025"/>
            </a:avLst>
          </a:prstGeom>
          <a:solidFill>
            <a:srgbClr val="FFFFFF"/>
          </a:solidFill>
          <a:ln/>
          <a:effectLst>
            <a:outerShdw blurRad="127000" dist="50800" dir="5400000" algn="bl" rotWithShape="0">
              <a:srgbClr val="1B2A4A">
                <a:alpha val="10000"/>
              </a:srgbClr>
            </a:outerShdw>
          </a:effectLst>
        </p:spPr>
        <p:txBody>
          <a:bodyPr/>
          <a:lstStyle/>
          <a:p>
            <a:endParaRPr lang="fr-FR">
              <a:latin typeface="Verdena"/>
            </a:endParaRPr>
          </a:p>
        </p:txBody>
      </p:sp>
      <p:sp>
        <p:nvSpPr>
          <p:cNvPr id="14" name="Shape 11"/>
          <p:cNvSpPr/>
          <p:nvPr/>
        </p:nvSpPr>
        <p:spPr>
          <a:xfrm>
            <a:off x="6583680" y="2423160"/>
            <a:ext cx="548640" cy="548640"/>
          </a:xfrm>
          <a:prstGeom prst="ellipse">
            <a:avLst/>
          </a:prstGeom>
          <a:solidFill>
            <a:srgbClr val="D4A24C"/>
          </a:solidFill>
          <a:ln/>
        </p:spPr>
        <p:txBody>
          <a:bodyPr/>
          <a:lstStyle/>
          <a:p>
            <a:endParaRPr lang="fr-FR">
              <a:latin typeface="Verdena"/>
            </a:endParaRPr>
          </a:p>
        </p:txBody>
      </p:sp>
      <p:pic>
        <p:nvPicPr>
          <p:cNvPr id="15" name="Image 1" descr="preencoded.png"/>
          <p:cNvPicPr>
            <a:picLocks noChangeAspect="1"/>
          </p:cNvPicPr>
          <p:nvPr/>
        </p:nvPicPr>
        <p:blipFill>
          <a:blip r:embed="rId4"/>
          <a:stretch>
            <a:fillRect/>
          </a:stretch>
        </p:blipFill>
        <p:spPr>
          <a:xfrm>
            <a:off x="6707124" y="2546604"/>
            <a:ext cx="301752" cy="301752"/>
          </a:xfrm>
          <a:prstGeom prst="rect">
            <a:avLst/>
          </a:prstGeom>
        </p:spPr>
      </p:pic>
      <p:sp>
        <p:nvSpPr>
          <p:cNvPr id="16" name="Text 12"/>
          <p:cNvSpPr/>
          <p:nvPr/>
        </p:nvSpPr>
        <p:spPr>
          <a:xfrm>
            <a:off x="7269480" y="2468880"/>
            <a:ext cx="3931920" cy="457200"/>
          </a:xfrm>
          <a:prstGeom prst="rect">
            <a:avLst/>
          </a:prstGeom>
          <a:noFill/>
          <a:ln/>
        </p:spPr>
        <p:txBody>
          <a:bodyPr wrap="square" lIns="0" tIns="0" rIns="0" bIns="0" rtlCol="0" anchor="ctr"/>
          <a:lstStyle/>
          <a:p>
            <a:pPr marL="0" indent="0">
              <a:buNone/>
            </a:pPr>
            <a:r>
              <a:rPr lang="en-US" sz="1700" b="1" dirty="0">
                <a:solidFill>
                  <a:srgbClr val="1B2A4A"/>
                </a:solidFill>
                <a:latin typeface="Verdena"/>
                <a:ea typeface="Cambria" pitchFamily="34" charset="-122"/>
                <a:cs typeface="Cambria" pitchFamily="34" charset="-120"/>
              </a:rPr>
              <a:t>Garantie (Warranty)</a:t>
            </a:r>
            <a:endParaRPr lang="en-US" sz="1700" dirty="0">
              <a:latin typeface="Verdena"/>
            </a:endParaRPr>
          </a:p>
        </p:txBody>
      </p:sp>
      <p:sp>
        <p:nvSpPr>
          <p:cNvPr id="17" name="Text 13"/>
          <p:cNvSpPr/>
          <p:nvPr/>
        </p:nvSpPr>
        <p:spPr>
          <a:xfrm>
            <a:off x="6629400" y="3063240"/>
            <a:ext cx="4572000" cy="365760"/>
          </a:xfrm>
          <a:prstGeom prst="rect">
            <a:avLst/>
          </a:prstGeom>
          <a:noFill/>
          <a:ln/>
        </p:spPr>
        <p:txBody>
          <a:bodyPr wrap="square" lIns="0" tIns="0" rIns="0" bIns="0" rtlCol="0" anchor="ctr"/>
          <a:lstStyle/>
          <a:p>
            <a:pPr marL="0" indent="0">
              <a:buNone/>
            </a:pPr>
            <a:r>
              <a:rPr lang="en-US" sz="1300" i="1" dirty="0">
                <a:solidFill>
                  <a:srgbClr val="2E5C8A"/>
                </a:solidFill>
                <a:latin typeface="Verdena"/>
                <a:ea typeface="Calibri" pitchFamily="34" charset="-122"/>
                <a:cs typeface="Calibri" pitchFamily="34" charset="-120"/>
              </a:rPr>
              <a:t>« Est-ce que ce service fonctionne bien et de façon fiable ? »</a:t>
            </a:r>
            <a:endParaRPr lang="en-US" sz="1300" dirty="0">
              <a:latin typeface="Verdena"/>
            </a:endParaRPr>
          </a:p>
        </p:txBody>
      </p:sp>
      <p:sp>
        <p:nvSpPr>
          <p:cNvPr id="18" name="Text 14"/>
          <p:cNvSpPr/>
          <p:nvPr/>
        </p:nvSpPr>
        <p:spPr>
          <a:xfrm>
            <a:off x="6629400" y="3520440"/>
            <a:ext cx="4572000" cy="2286000"/>
          </a:xfrm>
          <a:prstGeom prst="rect">
            <a:avLst/>
          </a:prstGeom>
          <a:noFill/>
          <a:ln/>
        </p:spPr>
        <p:txBody>
          <a:bodyPr wrap="square" lIns="0" tIns="0" rIns="0" bIns="0" rtlCol="0" anchor="ctr"/>
          <a:lstStyle/>
          <a:p>
            <a:pPr marL="342900" indent="-342900">
              <a:spcAft>
                <a:spcPts val="800"/>
              </a:spcAft>
              <a:buSzPct val="100000"/>
              <a:buChar char="•"/>
            </a:pPr>
            <a:r>
              <a:rPr lang="en-US" sz="1300" dirty="0">
                <a:solidFill>
                  <a:srgbClr val="3C4A5E"/>
                </a:solidFill>
                <a:latin typeface="Verdena"/>
                <a:ea typeface="Calibri" pitchFamily="34" charset="-122"/>
                <a:cs typeface="Calibri" pitchFamily="34" charset="-120"/>
              </a:rPr>
              <a:t>Disponibilité : le service est accessible quand il faut</a:t>
            </a:r>
            <a:endParaRPr lang="en-US" sz="1300" dirty="0">
              <a:latin typeface="Verdena"/>
            </a:endParaRPr>
          </a:p>
          <a:p>
            <a:pPr marL="342900" indent="-342900">
              <a:spcAft>
                <a:spcPts val="800"/>
              </a:spcAft>
              <a:buSzPct val="100000"/>
              <a:buChar char="•"/>
            </a:pPr>
            <a:r>
              <a:rPr lang="en-US" sz="1300" dirty="0">
                <a:solidFill>
                  <a:srgbClr val="3C4A5E"/>
                </a:solidFill>
                <a:latin typeface="Verdena"/>
                <a:ea typeface="Calibri" pitchFamily="34" charset="-122"/>
                <a:cs typeface="Calibri" pitchFamily="34" charset="-120"/>
              </a:rPr>
              <a:t>Capacité, continuité et sécurité garanties</a:t>
            </a:r>
            <a:endParaRPr lang="en-US" sz="1300" dirty="0">
              <a:latin typeface="Verdena"/>
            </a:endParaRPr>
          </a:p>
          <a:p>
            <a:pPr marL="342900" indent="-342900">
              <a:spcAft>
                <a:spcPts val="800"/>
              </a:spcAft>
              <a:buSzPct val="100000"/>
              <a:buChar char="•"/>
            </a:pPr>
            <a:r>
              <a:rPr lang="en-US" sz="1300" dirty="0">
                <a:solidFill>
                  <a:srgbClr val="3C4A5E"/>
                </a:solidFill>
                <a:latin typeface="Verdena"/>
                <a:ea typeface="Calibri" pitchFamily="34" charset="-122"/>
                <a:cs typeface="Calibri" pitchFamily="34" charset="-120"/>
              </a:rPr>
              <a:t>Exemple : le même logiciel, mais disponible 99,9% du temps</a:t>
            </a:r>
            <a:endParaRPr lang="en-US" sz="1300" dirty="0">
              <a:latin typeface="Verdena"/>
            </a:endParaRPr>
          </a:p>
        </p:txBody>
      </p:sp>
      <p:sp>
        <p:nvSpPr>
          <p:cNvPr id="20" name="Text 0">
            <a:extLst>
              <a:ext uri="{FF2B5EF4-FFF2-40B4-BE49-F238E27FC236}">
                <a16:creationId xmlns:a16="http://schemas.microsoft.com/office/drawing/2014/main" id="{C32C1FCD-160E-E089-9202-61586A2B700B}"/>
              </a:ext>
            </a:extLst>
          </p:cNvPr>
          <p:cNvSpPr/>
          <p:nvPr/>
        </p:nvSpPr>
        <p:spPr>
          <a:xfrm>
            <a:off x="4338637" y="350139"/>
            <a:ext cx="4490085" cy="320040"/>
          </a:xfrm>
          <a:prstGeom prst="rect">
            <a:avLst/>
          </a:prstGeom>
          <a:solidFill>
            <a:srgbClr val="C88800"/>
          </a:solidFill>
          <a:ln/>
        </p:spPr>
        <p:txBody>
          <a:bodyPr wrap="square" rtlCol="0" anchor="ctr"/>
          <a:lstStyle/>
          <a:p>
            <a:pPr marL="0" indent="0">
              <a:buNone/>
            </a:pPr>
            <a:r>
              <a:rPr lang="en-US" sz="1600" b="1" kern="0" spc="200" dirty="0">
                <a:solidFill>
                  <a:srgbClr val="D4A24C"/>
                </a:solidFill>
                <a:latin typeface="Verdena"/>
                <a:ea typeface="Calibri" pitchFamily="34" charset="-122"/>
                <a:cs typeface="Calibri" pitchFamily="34" charset="-120"/>
              </a:rPr>
              <a:t>CONCEPTS FONDAMENTAUX</a:t>
            </a:r>
            <a:endParaRPr lang="en-US" sz="1600" dirty="0">
              <a:latin typeface="Verden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7">
    <p:bg>
      <p:bgPr>
        <a:solidFill>
          <a:srgbClr val="F7F8FA"/>
        </a:solidFill>
        <a:effectLst/>
      </p:bgPr>
    </p:bg>
    <p:spTree>
      <p:nvGrpSpPr>
        <p:cNvPr id="1" name=""/>
        <p:cNvGrpSpPr/>
        <p:nvPr/>
      </p:nvGrpSpPr>
      <p:grpSpPr>
        <a:xfrm>
          <a:off x="0" y="0"/>
          <a:ext cx="0" cy="0"/>
          <a:chOff x="0" y="0"/>
          <a:chExt cx="0" cy="0"/>
        </a:xfrm>
      </p:grpSpPr>
      <p:sp>
        <p:nvSpPr>
          <p:cNvPr id="2" name="Text 0"/>
          <p:cNvSpPr/>
          <p:nvPr/>
        </p:nvSpPr>
        <p:spPr>
          <a:xfrm>
            <a:off x="4617720" y="186309"/>
            <a:ext cx="2630805" cy="320040"/>
          </a:xfrm>
          <a:prstGeom prst="rect">
            <a:avLst/>
          </a:prstGeom>
          <a:noFill/>
          <a:ln/>
        </p:spPr>
        <p:txBody>
          <a:bodyPr wrap="square" rtlCol="0" anchor="ctr"/>
          <a:lstStyle/>
          <a:p>
            <a:pPr marL="0" indent="0">
              <a:buNone/>
            </a:pPr>
            <a:r>
              <a:rPr lang="en-US" sz="1200" b="1" kern="0" spc="200" dirty="0">
                <a:solidFill>
                  <a:srgbClr val="D4A24C"/>
                </a:solidFill>
                <a:latin typeface="Calibri" pitchFamily="34" charset="0"/>
                <a:ea typeface="Calibri" pitchFamily="34" charset="-122"/>
                <a:cs typeface="Calibri" pitchFamily="34" charset="-120"/>
              </a:rPr>
              <a:t>CONCEPTS FONDAMENTAUX</a:t>
            </a:r>
            <a:endParaRPr lang="en-US" sz="1200" dirty="0"/>
          </a:p>
        </p:txBody>
      </p:sp>
      <p:sp>
        <p:nvSpPr>
          <p:cNvPr id="5" name="Text 3"/>
          <p:cNvSpPr/>
          <p:nvPr/>
        </p:nvSpPr>
        <p:spPr>
          <a:xfrm>
            <a:off x="548640" y="640080"/>
            <a:ext cx="11064240" cy="1051560"/>
          </a:xfrm>
          <a:prstGeom prst="rect">
            <a:avLst/>
          </a:prstGeom>
          <a:noFill/>
          <a:ln/>
        </p:spPr>
        <p:txBody>
          <a:bodyPr wrap="square" lIns="0" tIns="0" rIns="0" bIns="0" rtlCol="0" anchor="t"/>
          <a:lstStyle/>
          <a:p>
            <a:pPr marL="0" indent="0" algn="l">
              <a:lnSpc>
                <a:spcPct val="105000"/>
              </a:lnSpc>
              <a:buNone/>
            </a:pPr>
            <a:r>
              <a:rPr lang="en-US" sz="2600" b="1" dirty="0">
                <a:solidFill>
                  <a:srgbClr val="1B2A4A"/>
                </a:solidFill>
                <a:latin typeface="Cambria" pitchFamily="34" charset="0"/>
                <a:ea typeface="Cambria" pitchFamily="34" charset="-122"/>
                <a:cs typeface="Cambria" pitchFamily="34" charset="-120"/>
              </a:rPr>
              <a:t>Valeur, Coût et Risque : l'équation que tout dirigeant doit arbitrer</a:t>
            </a:r>
            <a:endParaRPr lang="en-US" sz="2600" dirty="0"/>
          </a:p>
        </p:txBody>
      </p:sp>
      <p:sp>
        <p:nvSpPr>
          <p:cNvPr id="6" name="Text 4"/>
          <p:cNvSpPr/>
          <p:nvPr/>
        </p:nvSpPr>
        <p:spPr>
          <a:xfrm>
            <a:off x="2491740" y="1548956"/>
            <a:ext cx="7178040" cy="365760"/>
          </a:xfrm>
          <a:prstGeom prst="rect">
            <a:avLst/>
          </a:prstGeom>
          <a:noFill/>
          <a:ln/>
        </p:spPr>
        <p:txBody>
          <a:bodyPr wrap="square" lIns="0" tIns="0" rIns="0" bIns="0" rtlCol="0" anchor="ctr"/>
          <a:lstStyle/>
          <a:p>
            <a:pPr marL="0" indent="0" algn="ctr">
              <a:buNone/>
            </a:pPr>
            <a:r>
              <a:rPr lang="en-US" sz="1350" i="1" dirty="0">
                <a:solidFill>
                  <a:schemeClr val="bg1"/>
                </a:solidFill>
                <a:latin typeface="Calibri" pitchFamily="34" charset="0"/>
                <a:ea typeface="Calibri" pitchFamily="34" charset="-122"/>
                <a:cs typeface="Calibri" pitchFamily="34" charset="-120"/>
              </a:rPr>
              <a:t>ITIL donne un langage commun pour équilibrer ces trois forces en tension permanente</a:t>
            </a:r>
            <a:endParaRPr lang="en-US" sz="1350" dirty="0">
              <a:solidFill>
                <a:schemeClr val="bg1"/>
              </a:solidFill>
            </a:endParaRPr>
          </a:p>
        </p:txBody>
      </p:sp>
      <p:sp>
        <p:nvSpPr>
          <p:cNvPr id="7" name="Shape 5"/>
          <p:cNvSpPr/>
          <p:nvPr/>
        </p:nvSpPr>
        <p:spPr>
          <a:xfrm>
            <a:off x="548640" y="2423160"/>
            <a:ext cx="3611880" cy="3291840"/>
          </a:xfrm>
          <a:prstGeom prst="roundRect">
            <a:avLst>
              <a:gd name="adj" fmla="val 2222"/>
            </a:avLst>
          </a:prstGeom>
          <a:solidFill>
            <a:srgbClr val="FFFFFF"/>
          </a:solidFill>
          <a:ln/>
          <a:effectLst>
            <a:outerShdw blurRad="127000" dist="50800" dir="5400000" algn="bl" rotWithShape="0">
              <a:srgbClr val="1B2A4A">
                <a:alpha val="10000"/>
              </a:srgbClr>
            </a:outerShdw>
          </a:effectLst>
        </p:spPr>
        <p:txBody>
          <a:bodyPr/>
          <a:lstStyle/>
          <a:p>
            <a:endParaRPr lang="fr-FR"/>
          </a:p>
        </p:txBody>
      </p:sp>
      <p:sp>
        <p:nvSpPr>
          <p:cNvPr id="8" name="Shape 6"/>
          <p:cNvSpPr/>
          <p:nvPr/>
        </p:nvSpPr>
        <p:spPr>
          <a:xfrm>
            <a:off x="822960" y="2697480"/>
            <a:ext cx="594360" cy="594360"/>
          </a:xfrm>
          <a:prstGeom prst="ellipse">
            <a:avLst/>
          </a:prstGeom>
          <a:solidFill>
            <a:srgbClr val="D4A24C"/>
          </a:solidFill>
          <a:ln/>
        </p:spPr>
        <p:txBody>
          <a:bodyPr/>
          <a:lstStyle/>
          <a:p>
            <a:endParaRPr lang="fr-FR"/>
          </a:p>
        </p:txBody>
      </p:sp>
      <p:pic>
        <p:nvPicPr>
          <p:cNvPr id="9" name="Image 0" descr="preencoded.png"/>
          <p:cNvPicPr>
            <a:picLocks noChangeAspect="1"/>
          </p:cNvPicPr>
          <p:nvPr/>
        </p:nvPicPr>
        <p:blipFill>
          <a:blip r:embed="rId3"/>
          <a:stretch>
            <a:fillRect/>
          </a:stretch>
        </p:blipFill>
        <p:spPr>
          <a:xfrm>
            <a:off x="956691" y="2831211"/>
            <a:ext cx="326898" cy="326898"/>
          </a:xfrm>
          <a:prstGeom prst="rect">
            <a:avLst/>
          </a:prstGeom>
        </p:spPr>
      </p:pic>
      <p:sp>
        <p:nvSpPr>
          <p:cNvPr id="10" name="Text 7"/>
          <p:cNvSpPr/>
          <p:nvPr/>
        </p:nvSpPr>
        <p:spPr>
          <a:xfrm>
            <a:off x="1554480" y="2743200"/>
            <a:ext cx="2377440" cy="457200"/>
          </a:xfrm>
          <a:prstGeom prst="rect">
            <a:avLst/>
          </a:prstGeom>
          <a:noFill/>
          <a:ln/>
        </p:spPr>
        <p:txBody>
          <a:bodyPr wrap="square" lIns="0" tIns="0" rIns="0" bIns="0" rtlCol="0" anchor="ctr"/>
          <a:lstStyle/>
          <a:p>
            <a:pPr marL="0" indent="0">
              <a:buNone/>
            </a:pPr>
            <a:r>
              <a:rPr lang="en-US" sz="1700" b="1" dirty="0">
                <a:solidFill>
                  <a:srgbClr val="1B2A4A"/>
                </a:solidFill>
                <a:latin typeface="Cambria" pitchFamily="34" charset="0"/>
                <a:ea typeface="Cambria" pitchFamily="34" charset="-122"/>
                <a:cs typeface="Cambria" pitchFamily="34" charset="-120"/>
              </a:rPr>
              <a:t>Valeur</a:t>
            </a:r>
            <a:endParaRPr lang="en-US" sz="1700" dirty="0"/>
          </a:p>
        </p:txBody>
      </p:sp>
      <p:sp>
        <p:nvSpPr>
          <p:cNvPr id="11" name="Text 8"/>
          <p:cNvSpPr/>
          <p:nvPr/>
        </p:nvSpPr>
        <p:spPr>
          <a:xfrm>
            <a:off x="822960" y="3520440"/>
            <a:ext cx="3063240" cy="1371600"/>
          </a:xfrm>
          <a:prstGeom prst="rect">
            <a:avLst/>
          </a:prstGeom>
          <a:noFill/>
          <a:ln/>
        </p:spPr>
        <p:txBody>
          <a:bodyPr wrap="square" lIns="0" tIns="0" rIns="0" bIns="0" rtlCol="0" anchor="t"/>
          <a:lstStyle/>
          <a:p>
            <a:pPr marL="0" indent="0">
              <a:buNone/>
            </a:pPr>
            <a:r>
              <a:rPr lang="en-US" sz="1250" dirty="0">
                <a:solidFill>
                  <a:srgbClr val="3C4A5E"/>
                </a:solidFill>
                <a:latin typeface="Calibri" pitchFamily="34" charset="0"/>
                <a:ea typeface="Calibri" pitchFamily="34" charset="-122"/>
                <a:cs typeface="Calibri" pitchFamily="34" charset="-120"/>
              </a:rPr>
              <a:t>Bénéfices perçus moins les coûts engagés, du point de vue du client</a:t>
            </a:r>
            <a:endParaRPr lang="en-US" sz="1250" dirty="0"/>
          </a:p>
        </p:txBody>
      </p:sp>
      <p:sp>
        <p:nvSpPr>
          <p:cNvPr id="12" name="Shape 9"/>
          <p:cNvSpPr/>
          <p:nvPr/>
        </p:nvSpPr>
        <p:spPr>
          <a:xfrm>
            <a:off x="4343400" y="2423160"/>
            <a:ext cx="3611880" cy="3291840"/>
          </a:xfrm>
          <a:prstGeom prst="roundRect">
            <a:avLst>
              <a:gd name="adj" fmla="val 2222"/>
            </a:avLst>
          </a:prstGeom>
          <a:solidFill>
            <a:srgbClr val="FFFFFF"/>
          </a:solidFill>
          <a:ln/>
          <a:effectLst>
            <a:outerShdw blurRad="127000" dist="50800" dir="5400000" algn="bl" rotWithShape="0">
              <a:srgbClr val="1B2A4A">
                <a:alpha val="10000"/>
              </a:srgbClr>
            </a:outerShdw>
          </a:effectLst>
        </p:spPr>
        <p:txBody>
          <a:bodyPr/>
          <a:lstStyle/>
          <a:p>
            <a:endParaRPr lang="fr-FR"/>
          </a:p>
        </p:txBody>
      </p:sp>
      <p:sp>
        <p:nvSpPr>
          <p:cNvPr id="13" name="Shape 10"/>
          <p:cNvSpPr/>
          <p:nvPr/>
        </p:nvSpPr>
        <p:spPr>
          <a:xfrm>
            <a:off x="4617720" y="2697480"/>
            <a:ext cx="594360" cy="594360"/>
          </a:xfrm>
          <a:prstGeom prst="ellipse">
            <a:avLst/>
          </a:prstGeom>
          <a:solidFill>
            <a:srgbClr val="2E5C8A"/>
          </a:solidFill>
          <a:ln/>
        </p:spPr>
        <p:txBody>
          <a:bodyPr/>
          <a:lstStyle/>
          <a:p>
            <a:endParaRPr lang="fr-FR"/>
          </a:p>
        </p:txBody>
      </p:sp>
      <p:pic>
        <p:nvPicPr>
          <p:cNvPr id="14" name="Image 1" descr="preencoded.png"/>
          <p:cNvPicPr>
            <a:picLocks noChangeAspect="1"/>
          </p:cNvPicPr>
          <p:nvPr/>
        </p:nvPicPr>
        <p:blipFill>
          <a:blip r:embed="rId4"/>
          <a:stretch>
            <a:fillRect/>
          </a:stretch>
        </p:blipFill>
        <p:spPr>
          <a:xfrm>
            <a:off x="4751451" y="2831211"/>
            <a:ext cx="326898" cy="326898"/>
          </a:xfrm>
          <a:prstGeom prst="rect">
            <a:avLst/>
          </a:prstGeom>
        </p:spPr>
      </p:pic>
      <p:sp>
        <p:nvSpPr>
          <p:cNvPr id="15" name="Text 11"/>
          <p:cNvSpPr/>
          <p:nvPr/>
        </p:nvSpPr>
        <p:spPr>
          <a:xfrm>
            <a:off x="5349240" y="2743200"/>
            <a:ext cx="2377440" cy="457200"/>
          </a:xfrm>
          <a:prstGeom prst="rect">
            <a:avLst/>
          </a:prstGeom>
          <a:noFill/>
          <a:ln/>
        </p:spPr>
        <p:txBody>
          <a:bodyPr wrap="square" lIns="0" tIns="0" rIns="0" bIns="0" rtlCol="0" anchor="ctr"/>
          <a:lstStyle/>
          <a:p>
            <a:pPr marL="0" indent="0">
              <a:buNone/>
            </a:pPr>
            <a:r>
              <a:rPr lang="en-US" sz="1700" b="1" dirty="0">
                <a:solidFill>
                  <a:srgbClr val="1B2A4A"/>
                </a:solidFill>
                <a:latin typeface="Cambria" pitchFamily="34" charset="0"/>
                <a:ea typeface="Cambria" pitchFamily="34" charset="-122"/>
                <a:cs typeface="Cambria" pitchFamily="34" charset="-120"/>
              </a:rPr>
              <a:t>Coût</a:t>
            </a:r>
            <a:endParaRPr lang="en-US" sz="1700" dirty="0"/>
          </a:p>
        </p:txBody>
      </p:sp>
      <p:sp>
        <p:nvSpPr>
          <p:cNvPr id="16" name="Text 12"/>
          <p:cNvSpPr/>
          <p:nvPr/>
        </p:nvSpPr>
        <p:spPr>
          <a:xfrm>
            <a:off x="4617720" y="3520440"/>
            <a:ext cx="3063240" cy="1371600"/>
          </a:xfrm>
          <a:prstGeom prst="rect">
            <a:avLst/>
          </a:prstGeom>
          <a:noFill/>
          <a:ln/>
        </p:spPr>
        <p:txBody>
          <a:bodyPr wrap="square" lIns="0" tIns="0" rIns="0" bIns="0" rtlCol="0" anchor="t"/>
          <a:lstStyle/>
          <a:p>
            <a:pPr marL="0" indent="0">
              <a:buNone/>
            </a:pPr>
            <a:r>
              <a:rPr lang="en-US" sz="1250" dirty="0">
                <a:solidFill>
                  <a:srgbClr val="3C4A5E"/>
                </a:solidFill>
                <a:latin typeface="Calibri" pitchFamily="34" charset="0"/>
                <a:ea typeface="Calibri" pitchFamily="34" charset="-122"/>
                <a:cs typeface="Calibri" pitchFamily="34" charset="-120"/>
              </a:rPr>
              <a:t>Ressources consommées pour produire et maintenir le service</a:t>
            </a:r>
            <a:endParaRPr lang="en-US" sz="1250" dirty="0"/>
          </a:p>
        </p:txBody>
      </p:sp>
      <p:sp>
        <p:nvSpPr>
          <p:cNvPr id="17" name="Shape 13"/>
          <p:cNvSpPr/>
          <p:nvPr/>
        </p:nvSpPr>
        <p:spPr>
          <a:xfrm>
            <a:off x="8138160" y="2423160"/>
            <a:ext cx="3611880" cy="3291840"/>
          </a:xfrm>
          <a:prstGeom prst="roundRect">
            <a:avLst>
              <a:gd name="adj" fmla="val 2222"/>
            </a:avLst>
          </a:prstGeom>
          <a:solidFill>
            <a:srgbClr val="FFFFFF"/>
          </a:solidFill>
          <a:ln/>
          <a:effectLst>
            <a:outerShdw blurRad="127000" dist="50800" dir="5400000" algn="bl" rotWithShape="0">
              <a:srgbClr val="1B2A4A">
                <a:alpha val="10000"/>
              </a:srgbClr>
            </a:outerShdw>
          </a:effectLst>
        </p:spPr>
        <p:txBody>
          <a:bodyPr/>
          <a:lstStyle/>
          <a:p>
            <a:endParaRPr lang="fr-FR"/>
          </a:p>
        </p:txBody>
      </p:sp>
      <p:sp>
        <p:nvSpPr>
          <p:cNvPr id="18" name="Shape 14"/>
          <p:cNvSpPr/>
          <p:nvPr/>
        </p:nvSpPr>
        <p:spPr>
          <a:xfrm>
            <a:off x="8412480" y="2697480"/>
            <a:ext cx="594360" cy="594360"/>
          </a:xfrm>
          <a:prstGeom prst="ellipse">
            <a:avLst/>
          </a:prstGeom>
          <a:solidFill>
            <a:srgbClr val="B4453A"/>
          </a:solidFill>
          <a:ln/>
        </p:spPr>
        <p:txBody>
          <a:bodyPr/>
          <a:lstStyle/>
          <a:p>
            <a:endParaRPr lang="fr-FR"/>
          </a:p>
        </p:txBody>
      </p:sp>
      <p:pic>
        <p:nvPicPr>
          <p:cNvPr id="19" name="Image 2" descr="preencoded.png"/>
          <p:cNvPicPr>
            <a:picLocks noChangeAspect="1"/>
          </p:cNvPicPr>
          <p:nvPr/>
        </p:nvPicPr>
        <p:blipFill>
          <a:blip r:embed="rId5"/>
          <a:stretch>
            <a:fillRect/>
          </a:stretch>
        </p:blipFill>
        <p:spPr>
          <a:xfrm>
            <a:off x="8546211" y="2831211"/>
            <a:ext cx="326898" cy="326898"/>
          </a:xfrm>
          <a:prstGeom prst="rect">
            <a:avLst/>
          </a:prstGeom>
        </p:spPr>
      </p:pic>
      <p:sp>
        <p:nvSpPr>
          <p:cNvPr id="20" name="Text 15"/>
          <p:cNvSpPr/>
          <p:nvPr/>
        </p:nvSpPr>
        <p:spPr>
          <a:xfrm>
            <a:off x="9144000" y="2743200"/>
            <a:ext cx="2377440" cy="457200"/>
          </a:xfrm>
          <a:prstGeom prst="rect">
            <a:avLst/>
          </a:prstGeom>
          <a:noFill/>
          <a:ln/>
        </p:spPr>
        <p:txBody>
          <a:bodyPr wrap="square" lIns="0" tIns="0" rIns="0" bIns="0" rtlCol="0" anchor="ctr"/>
          <a:lstStyle/>
          <a:p>
            <a:pPr marL="0" indent="0">
              <a:buNone/>
            </a:pPr>
            <a:r>
              <a:rPr lang="en-US" sz="1700" b="1" dirty="0">
                <a:solidFill>
                  <a:srgbClr val="1B2A4A"/>
                </a:solidFill>
                <a:latin typeface="Cambria" pitchFamily="34" charset="0"/>
                <a:ea typeface="Cambria" pitchFamily="34" charset="-122"/>
                <a:cs typeface="Cambria" pitchFamily="34" charset="-120"/>
              </a:rPr>
              <a:t>Risque</a:t>
            </a:r>
            <a:endParaRPr lang="en-US" sz="1700" dirty="0"/>
          </a:p>
        </p:txBody>
      </p:sp>
      <p:sp>
        <p:nvSpPr>
          <p:cNvPr id="21" name="Text 16"/>
          <p:cNvSpPr/>
          <p:nvPr/>
        </p:nvSpPr>
        <p:spPr>
          <a:xfrm>
            <a:off x="8412480" y="3520440"/>
            <a:ext cx="3063240" cy="1371600"/>
          </a:xfrm>
          <a:prstGeom prst="rect">
            <a:avLst/>
          </a:prstGeom>
          <a:noFill/>
          <a:ln/>
        </p:spPr>
        <p:txBody>
          <a:bodyPr wrap="square" lIns="0" tIns="0" rIns="0" bIns="0" rtlCol="0" anchor="t"/>
          <a:lstStyle/>
          <a:p>
            <a:pPr marL="0" indent="0">
              <a:buNone/>
            </a:pPr>
            <a:r>
              <a:rPr lang="en-US" sz="1250" dirty="0">
                <a:solidFill>
                  <a:srgbClr val="3C4A5E"/>
                </a:solidFill>
                <a:latin typeface="Calibri" pitchFamily="34" charset="0"/>
                <a:ea typeface="Calibri" pitchFamily="34" charset="-122"/>
                <a:cs typeface="Calibri" pitchFamily="34" charset="-120"/>
              </a:rPr>
              <a:t>Probabilité et impact d'un événement qui empêcherait d'atteindre le résultat</a:t>
            </a:r>
            <a:endParaRPr lang="en-US" sz="1250" dirty="0"/>
          </a:p>
        </p:txBody>
      </p:sp>
      <p:sp>
        <p:nvSpPr>
          <p:cNvPr id="22" name="Shape 17"/>
          <p:cNvSpPr/>
          <p:nvPr/>
        </p:nvSpPr>
        <p:spPr>
          <a:xfrm>
            <a:off x="548640" y="5897880"/>
            <a:ext cx="11064240" cy="594360"/>
          </a:xfrm>
          <a:prstGeom prst="roundRect">
            <a:avLst>
              <a:gd name="adj" fmla="val 12308"/>
            </a:avLst>
          </a:prstGeom>
          <a:solidFill>
            <a:srgbClr val="1B2A4A"/>
          </a:solidFill>
          <a:ln/>
          <a:effectLst>
            <a:outerShdw blurRad="101600" dist="38100" dir="2700000" algn="bl" rotWithShape="0">
              <a:srgbClr val="1B2A4A">
                <a:alpha val="12000"/>
              </a:srgbClr>
            </a:outerShdw>
          </a:effectLst>
        </p:spPr>
        <p:txBody>
          <a:bodyPr/>
          <a:lstStyle/>
          <a:p>
            <a:endParaRPr lang="fr-FR"/>
          </a:p>
        </p:txBody>
      </p:sp>
      <p:sp>
        <p:nvSpPr>
          <p:cNvPr id="23" name="Text 18"/>
          <p:cNvSpPr/>
          <p:nvPr/>
        </p:nvSpPr>
        <p:spPr>
          <a:xfrm>
            <a:off x="822960" y="5897880"/>
            <a:ext cx="10515600" cy="594360"/>
          </a:xfrm>
          <a:prstGeom prst="rect">
            <a:avLst/>
          </a:prstGeom>
          <a:noFill/>
          <a:ln/>
        </p:spPr>
        <p:txBody>
          <a:bodyPr wrap="square" lIns="0" tIns="0" rIns="0" bIns="0" rtlCol="0" anchor="ctr"/>
          <a:lstStyle/>
          <a:p>
            <a:pPr marL="0" indent="0">
              <a:buNone/>
            </a:pPr>
            <a:r>
              <a:rPr lang="en-US" sz="1250" i="1" dirty="0">
                <a:solidFill>
                  <a:srgbClr val="FFFFFF"/>
                </a:solidFill>
                <a:latin typeface="Calibri" pitchFamily="34" charset="0"/>
                <a:ea typeface="Calibri" pitchFamily="34" charset="-122"/>
                <a:cs typeface="Calibri" pitchFamily="34" charset="-120"/>
              </a:rPr>
              <a:t>Pourquoi pour un dirigeant ? Une décision optimisée sur un seul de ces trois axes est presque toujours une fausse économie.</a:t>
            </a:r>
            <a:endParaRPr lang="en-US" sz="1250" dirty="0"/>
          </a:p>
        </p:txBody>
      </p:sp>
      <p:sp>
        <p:nvSpPr>
          <p:cNvPr id="25" name="Text 0">
            <a:extLst>
              <a:ext uri="{FF2B5EF4-FFF2-40B4-BE49-F238E27FC236}">
                <a16:creationId xmlns:a16="http://schemas.microsoft.com/office/drawing/2014/main" id="{431E5AEB-3694-3C4A-BF71-10CFE836DAAF}"/>
              </a:ext>
            </a:extLst>
          </p:cNvPr>
          <p:cNvSpPr/>
          <p:nvPr/>
        </p:nvSpPr>
        <p:spPr>
          <a:xfrm>
            <a:off x="4383024" y="205740"/>
            <a:ext cx="4490085" cy="320040"/>
          </a:xfrm>
          <a:prstGeom prst="rect">
            <a:avLst/>
          </a:prstGeom>
          <a:solidFill>
            <a:srgbClr val="C88800"/>
          </a:solidFill>
          <a:ln/>
        </p:spPr>
        <p:txBody>
          <a:bodyPr wrap="square" rtlCol="0" anchor="ctr"/>
          <a:lstStyle/>
          <a:p>
            <a:pPr marL="0" indent="0">
              <a:buNone/>
            </a:pPr>
            <a:r>
              <a:rPr lang="en-US" sz="1600" b="1" kern="0" spc="200" dirty="0">
                <a:solidFill>
                  <a:srgbClr val="D4A24C"/>
                </a:solidFill>
                <a:latin typeface="Verdena"/>
                <a:ea typeface="Calibri" pitchFamily="34" charset="-122"/>
                <a:cs typeface="Calibri" pitchFamily="34" charset="-120"/>
              </a:rPr>
              <a:t>CONCEPTS FONDAMENTAUX</a:t>
            </a:r>
            <a:endParaRPr lang="en-US" sz="1600" dirty="0">
              <a:latin typeface="Verden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8">
    <p:bg>
      <p:bgPr>
        <a:solidFill>
          <a:srgbClr val="F7F8FA"/>
        </a:solidFill>
        <a:effectLst/>
      </p:bgPr>
    </p:bg>
    <p:spTree>
      <p:nvGrpSpPr>
        <p:cNvPr id="1" name=""/>
        <p:cNvGrpSpPr/>
        <p:nvPr/>
      </p:nvGrpSpPr>
      <p:grpSpPr>
        <a:xfrm>
          <a:off x="0" y="0"/>
          <a:ext cx="0" cy="0"/>
          <a:chOff x="0" y="0"/>
          <a:chExt cx="0" cy="0"/>
        </a:xfrm>
      </p:grpSpPr>
      <p:sp>
        <p:nvSpPr>
          <p:cNvPr id="3" name="Text 1"/>
          <p:cNvSpPr/>
          <p:nvPr/>
        </p:nvSpPr>
        <p:spPr>
          <a:xfrm>
            <a:off x="548640" y="6537960"/>
            <a:ext cx="4572000" cy="274320"/>
          </a:xfrm>
          <a:prstGeom prst="rect">
            <a:avLst/>
          </a:prstGeom>
          <a:noFill/>
          <a:ln/>
        </p:spPr>
        <p:txBody>
          <a:bodyPr wrap="square" rtlCol="0" anchor="ctr"/>
          <a:lstStyle/>
          <a:p>
            <a:pPr marL="0" indent="0">
              <a:buNone/>
            </a:pPr>
            <a:r>
              <a:rPr lang="en-US" sz="900" kern="0" spc="100" dirty="0">
                <a:solidFill>
                  <a:srgbClr val="748094"/>
                </a:solidFill>
                <a:latin typeface="Calibri" pitchFamily="34" charset="0"/>
                <a:ea typeface="Calibri" pitchFamily="34" charset="-122"/>
                <a:cs typeface="Calibri" pitchFamily="34" charset="-120"/>
              </a:rPr>
              <a:t>ITIL 4 — ELIOS 2026</a:t>
            </a:r>
            <a:endParaRPr lang="en-US" sz="900" dirty="0"/>
          </a:p>
        </p:txBody>
      </p:sp>
      <p:sp>
        <p:nvSpPr>
          <p:cNvPr id="5" name="Text 3"/>
          <p:cNvSpPr/>
          <p:nvPr/>
        </p:nvSpPr>
        <p:spPr>
          <a:xfrm>
            <a:off x="548640" y="640080"/>
            <a:ext cx="11064240" cy="1051560"/>
          </a:xfrm>
          <a:prstGeom prst="rect">
            <a:avLst/>
          </a:prstGeom>
          <a:noFill/>
          <a:ln/>
        </p:spPr>
        <p:txBody>
          <a:bodyPr wrap="square" lIns="0" tIns="0" rIns="0" bIns="0" rtlCol="0" anchor="t"/>
          <a:lstStyle/>
          <a:p>
            <a:pPr marL="0" indent="0" algn="l">
              <a:lnSpc>
                <a:spcPct val="105000"/>
              </a:lnSpc>
              <a:buNone/>
            </a:pPr>
            <a:r>
              <a:rPr lang="en-US" sz="2600" b="1" dirty="0">
                <a:solidFill>
                  <a:srgbClr val="1B2A4A"/>
                </a:solidFill>
                <a:latin typeface="Cambria" pitchFamily="34" charset="0"/>
                <a:ea typeface="Cambria" pitchFamily="34" charset="-122"/>
                <a:cs typeface="Cambria" pitchFamily="34" charset="-120"/>
              </a:rPr>
              <a:t>Qui fait quoi ? Les quatre rôles autour d'un service</a:t>
            </a:r>
            <a:endParaRPr lang="en-US" sz="2600" dirty="0"/>
          </a:p>
        </p:txBody>
      </p:sp>
      <p:sp>
        <p:nvSpPr>
          <p:cNvPr id="6" name="Text 4"/>
          <p:cNvSpPr/>
          <p:nvPr/>
        </p:nvSpPr>
        <p:spPr>
          <a:xfrm>
            <a:off x="3072003" y="1449324"/>
            <a:ext cx="6931914" cy="365760"/>
          </a:xfrm>
          <a:prstGeom prst="rect">
            <a:avLst/>
          </a:prstGeom>
          <a:noFill/>
          <a:ln/>
        </p:spPr>
        <p:txBody>
          <a:bodyPr wrap="square" lIns="0" tIns="0" rIns="0" bIns="0" rtlCol="0" anchor="ctr"/>
          <a:lstStyle/>
          <a:p>
            <a:pPr marL="0" indent="0" algn="ctr">
              <a:buNone/>
            </a:pPr>
            <a:r>
              <a:rPr lang="en-US" sz="1350" i="1" dirty="0">
                <a:solidFill>
                  <a:schemeClr val="bg1"/>
                </a:solidFill>
                <a:latin typeface="Calibri" pitchFamily="34" charset="0"/>
                <a:ea typeface="Calibri" pitchFamily="34" charset="-122"/>
                <a:cs typeface="Calibri" pitchFamily="34" charset="-120"/>
              </a:rPr>
              <a:t>Confondre ces rôles est l'une des causes les plus fréquentes de malentendus contractuels</a:t>
            </a:r>
            <a:endParaRPr lang="en-US" sz="1350" dirty="0">
              <a:solidFill>
                <a:schemeClr val="bg1"/>
              </a:solidFill>
            </a:endParaRPr>
          </a:p>
        </p:txBody>
      </p:sp>
      <p:sp>
        <p:nvSpPr>
          <p:cNvPr id="7" name="Shape 5"/>
          <p:cNvSpPr/>
          <p:nvPr/>
        </p:nvSpPr>
        <p:spPr>
          <a:xfrm>
            <a:off x="548640" y="2194560"/>
            <a:ext cx="2697480" cy="3657600"/>
          </a:xfrm>
          <a:prstGeom prst="roundRect">
            <a:avLst>
              <a:gd name="adj" fmla="val 2712"/>
            </a:avLst>
          </a:prstGeom>
          <a:solidFill>
            <a:srgbClr val="FFFFFF"/>
          </a:solidFill>
          <a:ln/>
          <a:effectLst>
            <a:outerShdw blurRad="127000" dist="50800" dir="5400000" algn="bl" rotWithShape="0">
              <a:srgbClr val="1B2A4A">
                <a:alpha val="10000"/>
              </a:srgbClr>
            </a:outerShdw>
          </a:effectLst>
        </p:spPr>
        <p:txBody>
          <a:bodyPr/>
          <a:lstStyle/>
          <a:p>
            <a:endParaRPr lang="fr-FR"/>
          </a:p>
        </p:txBody>
      </p:sp>
      <p:sp>
        <p:nvSpPr>
          <p:cNvPr id="8" name="Shape 6"/>
          <p:cNvSpPr/>
          <p:nvPr/>
        </p:nvSpPr>
        <p:spPr>
          <a:xfrm>
            <a:off x="777240" y="2423160"/>
            <a:ext cx="548640" cy="548640"/>
          </a:xfrm>
          <a:prstGeom prst="ellipse">
            <a:avLst/>
          </a:prstGeom>
          <a:solidFill>
            <a:srgbClr val="1B2A4A"/>
          </a:solidFill>
          <a:ln/>
        </p:spPr>
        <p:txBody>
          <a:bodyPr/>
          <a:lstStyle/>
          <a:p>
            <a:endParaRPr lang="fr-FR"/>
          </a:p>
        </p:txBody>
      </p:sp>
      <p:pic>
        <p:nvPicPr>
          <p:cNvPr id="9" name="Image 0" descr="preencoded.png"/>
          <p:cNvPicPr>
            <a:picLocks noChangeAspect="1"/>
          </p:cNvPicPr>
          <p:nvPr/>
        </p:nvPicPr>
        <p:blipFill>
          <a:blip r:embed="rId3"/>
          <a:stretch>
            <a:fillRect/>
          </a:stretch>
        </p:blipFill>
        <p:spPr>
          <a:xfrm>
            <a:off x="900684" y="2546604"/>
            <a:ext cx="301752" cy="301752"/>
          </a:xfrm>
          <a:prstGeom prst="rect">
            <a:avLst/>
          </a:prstGeom>
        </p:spPr>
      </p:pic>
      <p:sp>
        <p:nvSpPr>
          <p:cNvPr id="10" name="Text 7"/>
          <p:cNvSpPr/>
          <p:nvPr/>
        </p:nvSpPr>
        <p:spPr>
          <a:xfrm>
            <a:off x="777240" y="3063240"/>
            <a:ext cx="2240280" cy="411480"/>
          </a:xfrm>
          <a:prstGeom prst="rect">
            <a:avLst/>
          </a:prstGeom>
          <a:noFill/>
          <a:ln/>
        </p:spPr>
        <p:txBody>
          <a:bodyPr wrap="square" lIns="0" tIns="0" rIns="0" bIns="0" rtlCol="0" anchor="ctr"/>
          <a:lstStyle/>
          <a:p>
            <a:pPr marL="0" indent="0">
              <a:buNone/>
            </a:pPr>
            <a:r>
              <a:rPr lang="en-US" sz="1500" b="1" dirty="0">
                <a:solidFill>
                  <a:srgbClr val="1B2A4A"/>
                </a:solidFill>
                <a:latin typeface="Cambria" pitchFamily="34" charset="0"/>
                <a:ea typeface="Cambria" pitchFamily="34" charset="-122"/>
                <a:cs typeface="Cambria" pitchFamily="34" charset="-120"/>
              </a:rPr>
              <a:t>Fournisseur</a:t>
            </a:r>
            <a:endParaRPr lang="en-US" sz="1500" dirty="0"/>
          </a:p>
        </p:txBody>
      </p:sp>
      <p:sp>
        <p:nvSpPr>
          <p:cNvPr id="11" name="Text 8"/>
          <p:cNvSpPr/>
          <p:nvPr/>
        </p:nvSpPr>
        <p:spPr>
          <a:xfrm>
            <a:off x="777240" y="3520440"/>
            <a:ext cx="2240280" cy="2194560"/>
          </a:xfrm>
          <a:prstGeom prst="rect">
            <a:avLst/>
          </a:prstGeom>
          <a:noFill/>
          <a:ln/>
        </p:spPr>
        <p:txBody>
          <a:bodyPr wrap="square" lIns="0" tIns="0" rIns="0" bIns="0" rtlCol="0" anchor="t"/>
          <a:lstStyle/>
          <a:p>
            <a:pPr marL="0" indent="0">
              <a:buNone/>
            </a:pPr>
            <a:r>
              <a:rPr lang="en-US" sz="1200" dirty="0">
                <a:solidFill>
                  <a:srgbClr val="3C4A5E"/>
                </a:solidFill>
                <a:latin typeface="Calibri" pitchFamily="34" charset="0"/>
                <a:ea typeface="Calibri" pitchFamily="34" charset="-122"/>
                <a:cs typeface="Calibri" pitchFamily="34" charset="-120"/>
              </a:rPr>
              <a:t>L'organisation qui conçoit, délivre et maintient le service</a:t>
            </a:r>
            <a:endParaRPr lang="en-US" sz="1200" dirty="0"/>
          </a:p>
        </p:txBody>
      </p:sp>
      <p:sp>
        <p:nvSpPr>
          <p:cNvPr id="12" name="Shape 9"/>
          <p:cNvSpPr/>
          <p:nvPr/>
        </p:nvSpPr>
        <p:spPr>
          <a:xfrm>
            <a:off x="3429000" y="2194560"/>
            <a:ext cx="2697480" cy="3657600"/>
          </a:xfrm>
          <a:prstGeom prst="roundRect">
            <a:avLst>
              <a:gd name="adj" fmla="val 2712"/>
            </a:avLst>
          </a:prstGeom>
          <a:solidFill>
            <a:srgbClr val="FFFFFF"/>
          </a:solidFill>
          <a:ln/>
          <a:effectLst>
            <a:outerShdw blurRad="127000" dist="50800" dir="5400000" algn="bl" rotWithShape="0">
              <a:srgbClr val="1B2A4A">
                <a:alpha val="10000"/>
              </a:srgbClr>
            </a:outerShdw>
          </a:effectLst>
        </p:spPr>
        <p:txBody>
          <a:bodyPr/>
          <a:lstStyle/>
          <a:p>
            <a:endParaRPr lang="fr-FR"/>
          </a:p>
        </p:txBody>
      </p:sp>
      <p:sp>
        <p:nvSpPr>
          <p:cNvPr id="13" name="Shape 10"/>
          <p:cNvSpPr/>
          <p:nvPr/>
        </p:nvSpPr>
        <p:spPr>
          <a:xfrm>
            <a:off x="3657600" y="2423160"/>
            <a:ext cx="548640" cy="548640"/>
          </a:xfrm>
          <a:prstGeom prst="ellipse">
            <a:avLst/>
          </a:prstGeom>
          <a:solidFill>
            <a:srgbClr val="1B2A4A"/>
          </a:solidFill>
          <a:ln/>
        </p:spPr>
        <p:txBody>
          <a:bodyPr/>
          <a:lstStyle/>
          <a:p>
            <a:endParaRPr lang="fr-FR"/>
          </a:p>
        </p:txBody>
      </p:sp>
      <p:pic>
        <p:nvPicPr>
          <p:cNvPr id="14" name="Image 1" descr="preencoded.png"/>
          <p:cNvPicPr>
            <a:picLocks noChangeAspect="1"/>
          </p:cNvPicPr>
          <p:nvPr/>
        </p:nvPicPr>
        <p:blipFill>
          <a:blip r:embed="rId4"/>
          <a:stretch>
            <a:fillRect/>
          </a:stretch>
        </p:blipFill>
        <p:spPr>
          <a:xfrm>
            <a:off x="3781044" y="2546604"/>
            <a:ext cx="301752" cy="301752"/>
          </a:xfrm>
          <a:prstGeom prst="rect">
            <a:avLst/>
          </a:prstGeom>
        </p:spPr>
      </p:pic>
      <p:sp>
        <p:nvSpPr>
          <p:cNvPr id="15" name="Text 11"/>
          <p:cNvSpPr/>
          <p:nvPr/>
        </p:nvSpPr>
        <p:spPr>
          <a:xfrm>
            <a:off x="3657600" y="3063240"/>
            <a:ext cx="2240280" cy="411480"/>
          </a:xfrm>
          <a:prstGeom prst="rect">
            <a:avLst/>
          </a:prstGeom>
          <a:noFill/>
          <a:ln/>
        </p:spPr>
        <p:txBody>
          <a:bodyPr wrap="square" lIns="0" tIns="0" rIns="0" bIns="0" rtlCol="0" anchor="ctr"/>
          <a:lstStyle/>
          <a:p>
            <a:pPr marL="0" indent="0">
              <a:buNone/>
            </a:pPr>
            <a:r>
              <a:rPr lang="en-US" sz="1500" b="1" dirty="0">
                <a:solidFill>
                  <a:srgbClr val="1B2A4A"/>
                </a:solidFill>
                <a:latin typeface="Cambria" pitchFamily="34" charset="0"/>
                <a:ea typeface="Cambria" pitchFamily="34" charset="-122"/>
                <a:cs typeface="Cambria" pitchFamily="34" charset="-120"/>
              </a:rPr>
              <a:t>Client</a:t>
            </a:r>
            <a:endParaRPr lang="en-US" sz="1500" dirty="0"/>
          </a:p>
        </p:txBody>
      </p:sp>
      <p:sp>
        <p:nvSpPr>
          <p:cNvPr id="16" name="Text 12"/>
          <p:cNvSpPr/>
          <p:nvPr/>
        </p:nvSpPr>
        <p:spPr>
          <a:xfrm>
            <a:off x="3657600" y="3520440"/>
            <a:ext cx="2240280" cy="2194560"/>
          </a:xfrm>
          <a:prstGeom prst="rect">
            <a:avLst/>
          </a:prstGeom>
          <a:noFill/>
          <a:ln/>
        </p:spPr>
        <p:txBody>
          <a:bodyPr wrap="square" lIns="0" tIns="0" rIns="0" bIns="0" rtlCol="0" anchor="t"/>
          <a:lstStyle/>
          <a:p>
            <a:pPr marL="0" indent="0">
              <a:buNone/>
            </a:pPr>
            <a:r>
              <a:rPr lang="en-US" sz="1200" dirty="0">
                <a:solidFill>
                  <a:srgbClr val="3C4A5E"/>
                </a:solidFill>
                <a:latin typeface="Calibri" pitchFamily="34" charset="0"/>
                <a:ea typeface="Calibri" pitchFamily="34" charset="-122"/>
                <a:cs typeface="Calibri" pitchFamily="34" charset="-120"/>
              </a:rPr>
              <a:t>Celui qui définit les exigences et accepte les coûts et résultats du service</a:t>
            </a:r>
            <a:endParaRPr lang="en-US" sz="1200" dirty="0"/>
          </a:p>
        </p:txBody>
      </p:sp>
      <p:sp>
        <p:nvSpPr>
          <p:cNvPr id="17" name="Shape 13"/>
          <p:cNvSpPr/>
          <p:nvPr/>
        </p:nvSpPr>
        <p:spPr>
          <a:xfrm>
            <a:off x="6309360" y="2194560"/>
            <a:ext cx="2697480" cy="3657600"/>
          </a:xfrm>
          <a:prstGeom prst="roundRect">
            <a:avLst>
              <a:gd name="adj" fmla="val 2712"/>
            </a:avLst>
          </a:prstGeom>
          <a:solidFill>
            <a:srgbClr val="FFFFFF"/>
          </a:solidFill>
          <a:ln/>
          <a:effectLst>
            <a:outerShdw blurRad="127000" dist="50800" dir="5400000" algn="bl" rotWithShape="0">
              <a:srgbClr val="1B2A4A">
                <a:alpha val="10000"/>
              </a:srgbClr>
            </a:outerShdw>
          </a:effectLst>
        </p:spPr>
        <p:txBody>
          <a:bodyPr/>
          <a:lstStyle/>
          <a:p>
            <a:endParaRPr lang="fr-FR"/>
          </a:p>
        </p:txBody>
      </p:sp>
      <p:sp>
        <p:nvSpPr>
          <p:cNvPr id="18" name="Shape 14"/>
          <p:cNvSpPr/>
          <p:nvPr/>
        </p:nvSpPr>
        <p:spPr>
          <a:xfrm>
            <a:off x="6537960" y="2423160"/>
            <a:ext cx="548640" cy="548640"/>
          </a:xfrm>
          <a:prstGeom prst="ellipse">
            <a:avLst/>
          </a:prstGeom>
          <a:solidFill>
            <a:srgbClr val="1B2A4A"/>
          </a:solidFill>
          <a:ln/>
        </p:spPr>
        <p:txBody>
          <a:bodyPr/>
          <a:lstStyle/>
          <a:p>
            <a:endParaRPr lang="fr-FR"/>
          </a:p>
        </p:txBody>
      </p:sp>
      <p:pic>
        <p:nvPicPr>
          <p:cNvPr id="19" name="Image 2" descr="preencoded.png"/>
          <p:cNvPicPr>
            <a:picLocks noChangeAspect="1"/>
          </p:cNvPicPr>
          <p:nvPr/>
        </p:nvPicPr>
        <p:blipFill>
          <a:blip r:embed="rId5"/>
          <a:stretch>
            <a:fillRect/>
          </a:stretch>
        </p:blipFill>
        <p:spPr>
          <a:xfrm>
            <a:off x="6661404" y="2546604"/>
            <a:ext cx="301752" cy="301752"/>
          </a:xfrm>
          <a:prstGeom prst="rect">
            <a:avLst/>
          </a:prstGeom>
        </p:spPr>
      </p:pic>
      <p:sp>
        <p:nvSpPr>
          <p:cNvPr id="20" name="Text 15"/>
          <p:cNvSpPr/>
          <p:nvPr/>
        </p:nvSpPr>
        <p:spPr>
          <a:xfrm>
            <a:off x="6537960" y="3063240"/>
            <a:ext cx="2240280" cy="411480"/>
          </a:xfrm>
          <a:prstGeom prst="rect">
            <a:avLst/>
          </a:prstGeom>
          <a:noFill/>
          <a:ln/>
        </p:spPr>
        <p:txBody>
          <a:bodyPr wrap="square" lIns="0" tIns="0" rIns="0" bIns="0" rtlCol="0" anchor="ctr"/>
          <a:lstStyle/>
          <a:p>
            <a:pPr marL="0" indent="0">
              <a:buNone/>
            </a:pPr>
            <a:r>
              <a:rPr lang="en-US" sz="1500" b="1" dirty="0">
                <a:solidFill>
                  <a:srgbClr val="1B2A4A"/>
                </a:solidFill>
                <a:latin typeface="Cambria" pitchFamily="34" charset="0"/>
                <a:ea typeface="Cambria" pitchFamily="34" charset="-122"/>
                <a:cs typeface="Cambria" pitchFamily="34" charset="-120"/>
              </a:rPr>
              <a:t>Utilisateur</a:t>
            </a:r>
            <a:endParaRPr lang="en-US" sz="1500" dirty="0"/>
          </a:p>
        </p:txBody>
      </p:sp>
      <p:sp>
        <p:nvSpPr>
          <p:cNvPr id="21" name="Text 16"/>
          <p:cNvSpPr/>
          <p:nvPr/>
        </p:nvSpPr>
        <p:spPr>
          <a:xfrm>
            <a:off x="6537960" y="3520440"/>
            <a:ext cx="2240280" cy="2194560"/>
          </a:xfrm>
          <a:prstGeom prst="rect">
            <a:avLst/>
          </a:prstGeom>
          <a:noFill/>
          <a:ln/>
        </p:spPr>
        <p:txBody>
          <a:bodyPr wrap="square" lIns="0" tIns="0" rIns="0" bIns="0" rtlCol="0" anchor="t"/>
          <a:lstStyle/>
          <a:p>
            <a:pPr marL="0" indent="0">
              <a:buNone/>
            </a:pPr>
            <a:r>
              <a:rPr lang="en-US" sz="1200" dirty="0">
                <a:solidFill>
                  <a:srgbClr val="3C4A5E"/>
                </a:solidFill>
                <a:latin typeface="Calibri" pitchFamily="34" charset="0"/>
                <a:ea typeface="Calibri" pitchFamily="34" charset="-122"/>
                <a:cs typeface="Calibri" pitchFamily="34" charset="-120"/>
              </a:rPr>
              <a:t>Celui qui utilise concrètement le service au quotidien</a:t>
            </a:r>
            <a:endParaRPr lang="en-US" sz="1200" dirty="0"/>
          </a:p>
        </p:txBody>
      </p:sp>
      <p:sp>
        <p:nvSpPr>
          <p:cNvPr id="22" name="Shape 17"/>
          <p:cNvSpPr/>
          <p:nvPr/>
        </p:nvSpPr>
        <p:spPr>
          <a:xfrm>
            <a:off x="9189720" y="2194560"/>
            <a:ext cx="2697480" cy="3657600"/>
          </a:xfrm>
          <a:prstGeom prst="roundRect">
            <a:avLst>
              <a:gd name="adj" fmla="val 2712"/>
            </a:avLst>
          </a:prstGeom>
          <a:solidFill>
            <a:srgbClr val="FFFFFF"/>
          </a:solidFill>
          <a:ln/>
          <a:effectLst>
            <a:outerShdw blurRad="127000" dist="50800" dir="5400000" algn="bl" rotWithShape="0">
              <a:srgbClr val="1B2A4A">
                <a:alpha val="10000"/>
              </a:srgbClr>
            </a:outerShdw>
          </a:effectLst>
        </p:spPr>
        <p:txBody>
          <a:bodyPr/>
          <a:lstStyle/>
          <a:p>
            <a:endParaRPr lang="fr-FR"/>
          </a:p>
        </p:txBody>
      </p:sp>
      <p:sp>
        <p:nvSpPr>
          <p:cNvPr id="23" name="Shape 18"/>
          <p:cNvSpPr/>
          <p:nvPr/>
        </p:nvSpPr>
        <p:spPr>
          <a:xfrm>
            <a:off x="9418320" y="2423160"/>
            <a:ext cx="548640" cy="548640"/>
          </a:xfrm>
          <a:prstGeom prst="ellipse">
            <a:avLst/>
          </a:prstGeom>
          <a:solidFill>
            <a:srgbClr val="1B2A4A"/>
          </a:solidFill>
          <a:ln/>
        </p:spPr>
        <p:txBody>
          <a:bodyPr/>
          <a:lstStyle/>
          <a:p>
            <a:endParaRPr lang="fr-FR"/>
          </a:p>
        </p:txBody>
      </p:sp>
      <p:pic>
        <p:nvPicPr>
          <p:cNvPr id="24" name="Image 3" descr="preencoded.png"/>
          <p:cNvPicPr>
            <a:picLocks noChangeAspect="1"/>
          </p:cNvPicPr>
          <p:nvPr/>
        </p:nvPicPr>
        <p:blipFill>
          <a:blip r:embed="rId6"/>
          <a:stretch>
            <a:fillRect/>
          </a:stretch>
        </p:blipFill>
        <p:spPr>
          <a:xfrm>
            <a:off x="9541764" y="2546604"/>
            <a:ext cx="301752" cy="301752"/>
          </a:xfrm>
          <a:prstGeom prst="rect">
            <a:avLst/>
          </a:prstGeom>
        </p:spPr>
      </p:pic>
      <p:sp>
        <p:nvSpPr>
          <p:cNvPr id="25" name="Text 19"/>
          <p:cNvSpPr/>
          <p:nvPr/>
        </p:nvSpPr>
        <p:spPr>
          <a:xfrm>
            <a:off x="9418320" y="3063240"/>
            <a:ext cx="2240280" cy="411480"/>
          </a:xfrm>
          <a:prstGeom prst="rect">
            <a:avLst/>
          </a:prstGeom>
          <a:noFill/>
          <a:ln/>
        </p:spPr>
        <p:txBody>
          <a:bodyPr wrap="square" lIns="0" tIns="0" rIns="0" bIns="0" rtlCol="0" anchor="ctr"/>
          <a:lstStyle/>
          <a:p>
            <a:pPr marL="0" indent="0">
              <a:buNone/>
            </a:pPr>
            <a:r>
              <a:rPr lang="en-US" sz="1500" b="1" dirty="0">
                <a:solidFill>
                  <a:srgbClr val="1B2A4A"/>
                </a:solidFill>
                <a:latin typeface="Cambria" pitchFamily="34" charset="0"/>
                <a:ea typeface="Cambria" pitchFamily="34" charset="-122"/>
                <a:cs typeface="Cambria" pitchFamily="34" charset="-120"/>
              </a:rPr>
              <a:t>Sponsor</a:t>
            </a:r>
            <a:endParaRPr lang="en-US" sz="1500" dirty="0"/>
          </a:p>
        </p:txBody>
      </p:sp>
      <p:sp>
        <p:nvSpPr>
          <p:cNvPr id="26" name="Text 20"/>
          <p:cNvSpPr/>
          <p:nvPr/>
        </p:nvSpPr>
        <p:spPr>
          <a:xfrm>
            <a:off x="9418320" y="3520440"/>
            <a:ext cx="2240280" cy="2194560"/>
          </a:xfrm>
          <a:prstGeom prst="rect">
            <a:avLst/>
          </a:prstGeom>
          <a:noFill/>
          <a:ln/>
        </p:spPr>
        <p:txBody>
          <a:bodyPr wrap="square" lIns="0" tIns="0" rIns="0" bIns="0" rtlCol="0" anchor="t"/>
          <a:lstStyle/>
          <a:p>
            <a:pPr marL="0" indent="0">
              <a:buNone/>
            </a:pPr>
            <a:r>
              <a:rPr lang="en-US" sz="1200" dirty="0">
                <a:solidFill>
                  <a:srgbClr val="3C4A5E"/>
                </a:solidFill>
                <a:latin typeface="Calibri" pitchFamily="34" charset="0"/>
                <a:ea typeface="Calibri" pitchFamily="34" charset="-122"/>
                <a:cs typeface="Calibri" pitchFamily="34" charset="-120"/>
              </a:rPr>
              <a:t>Celui qui autorise le budget et porte la décision d'investissement</a:t>
            </a:r>
            <a:endParaRPr lang="en-US" sz="1200" dirty="0"/>
          </a:p>
        </p:txBody>
      </p:sp>
      <p:sp>
        <p:nvSpPr>
          <p:cNvPr id="28" name="Text 0">
            <a:extLst>
              <a:ext uri="{FF2B5EF4-FFF2-40B4-BE49-F238E27FC236}">
                <a16:creationId xmlns:a16="http://schemas.microsoft.com/office/drawing/2014/main" id="{9058A853-2BB5-DDC5-6041-BC425DC76FF5}"/>
              </a:ext>
            </a:extLst>
          </p:cNvPr>
          <p:cNvSpPr/>
          <p:nvPr/>
        </p:nvSpPr>
        <p:spPr>
          <a:xfrm>
            <a:off x="4383024" y="205740"/>
            <a:ext cx="4490085" cy="320040"/>
          </a:xfrm>
          <a:prstGeom prst="rect">
            <a:avLst/>
          </a:prstGeom>
          <a:solidFill>
            <a:srgbClr val="C88800"/>
          </a:solidFill>
          <a:ln/>
        </p:spPr>
        <p:txBody>
          <a:bodyPr wrap="square" rtlCol="0" anchor="ctr"/>
          <a:lstStyle/>
          <a:p>
            <a:pPr marL="0" indent="0">
              <a:buNone/>
            </a:pPr>
            <a:r>
              <a:rPr lang="en-US" sz="1600" b="1" kern="0" spc="200" dirty="0">
                <a:solidFill>
                  <a:srgbClr val="D4A24C"/>
                </a:solidFill>
                <a:latin typeface="Verdena"/>
                <a:ea typeface="Calibri" pitchFamily="34" charset="-122"/>
                <a:cs typeface="Calibri" pitchFamily="34" charset="-120"/>
              </a:rPr>
              <a:t>CONCEPTS FONDAMENTAUX</a:t>
            </a:r>
            <a:endParaRPr lang="en-US" sz="1600" dirty="0">
              <a:latin typeface="Verden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20">
    <p:bg>
      <p:bgPr>
        <a:solidFill>
          <a:srgbClr val="F7F8FA"/>
        </a:solidFill>
        <a:effectLst/>
      </p:bgPr>
    </p:bg>
    <p:spTree>
      <p:nvGrpSpPr>
        <p:cNvPr id="1" name=""/>
        <p:cNvGrpSpPr/>
        <p:nvPr/>
      </p:nvGrpSpPr>
      <p:grpSpPr>
        <a:xfrm>
          <a:off x="0" y="0"/>
          <a:ext cx="0" cy="0"/>
          <a:chOff x="0" y="0"/>
          <a:chExt cx="0" cy="0"/>
        </a:xfrm>
      </p:grpSpPr>
      <p:sp>
        <p:nvSpPr>
          <p:cNvPr id="3" name="Text 1"/>
          <p:cNvSpPr/>
          <p:nvPr/>
        </p:nvSpPr>
        <p:spPr>
          <a:xfrm>
            <a:off x="548640" y="6537960"/>
            <a:ext cx="4572000" cy="274320"/>
          </a:xfrm>
          <a:prstGeom prst="rect">
            <a:avLst/>
          </a:prstGeom>
          <a:noFill/>
          <a:ln/>
        </p:spPr>
        <p:txBody>
          <a:bodyPr wrap="square" rtlCol="0" anchor="ctr"/>
          <a:lstStyle/>
          <a:p>
            <a:pPr marL="0" indent="0">
              <a:buNone/>
            </a:pPr>
            <a:r>
              <a:rPr lang="en-US" sz="900" kern="0" spc="100" dirty="0">
                <a:solidFill>
                  <a:srgbClr val="748094"/>
                </a:solidFill>
                <a:latin typeface="Calibri" pitchFamily="34" charset="0"/>
                <a:ea typeface="Calibri" pitchFamily="34" charset="-122"/>
                <a:cs typeface="Calibri" pitchFamily="34" charset="-120"/>
              </a:rPr>
              <a:t>ITIL 4 — ELIOS 2026</a:t>
            </a:r>
            <a:endParaRPr lang="en-US" sz="900" dirty="0"/>
          </a:p>
        </p:txBody>
      </p:sp>
      <p:sp>
        <p:nvSpPr>
          <p:cNvPr id="5" name="Text 3"/>
          <p:cNvSpPr/>
          <p:nvPr/>
        </p:nvSpPr>
        <p:spPr>
          <a:xfrm>
            <a:off x="548640" y="640080"/>
            <a:ext cx="11064240" cy="1051560"/>
          </a:xfrm>
          <a:prstGeom prst="rect">
            <a:avLst/>
          </a:prstGeom>
          <a:noFill/>
          <a:ln/>
        </p:spPr>
        <p:txBody>
          <a:bodyPr wrap="square" lIns="0" tIns="0" rIns="0" bIns="0" rtlCol="0" anchor="t"/>
          <a:lstStyle/>
          <a:p>
            <a:pPr marL="0" indent="0" algn="l">
              <a:lnSpc>
                <a:spcPct val="105000"/>
              </a:lnSpc>
              <a:buNone/>
            </a:pPr>
            <a:r>
              <a:rPr lang="en-US" sz="2600" b="1" dirty="0">
                <a:solidFill>
                  <a:srgbClr val="1B2A4A"/>
                </a:solidFill>
                <a:latin typeface="Cambria" pitchFamily="34" charset="0"/>
                <a:ea typeface="Cambria" pitchFamily="34" charset="-122"/>
                <a:cs typeface="Cambria" pitchFamily="34" charset="-120"/>
              </a:rPr>
              <a:t>Synthèse : le vocabulaire qui aligne l'IT et les métiers</a:t>
            </a:r>
            <a:endParaRPr lang="en-US" sz="2600" dirty="0"/>
          </a:p>
        </p:txBody>
      </p:sp>
      <p:sp>
        <p:nvSpPr>
          <p:cNvPr id="6" name="Text 4"/>
          <p:cNvSpPr/>
          <p:nvPr/>
        </p:nvSpPr>
        <p:spPr>
          <a:xfrm>
            <a:off x="3383280" y="1325880"/>
            <a:ext cx="5023485" cy="365760"/>
          </a:xfrm>
          <a:prstGeom prst="rect">
            <a:avLst/>
          </a:prstGeom>
          <a:noFill/>
          <a:ln/>
        </p:spPr>
        <p:txBody>
          <a:bodyPr wrap="square" lIns="0" tIns="0" rIns="0" bIns="0" rtlCol="0" anchor="ctr"/>
          <a:lstStyle/>
          <a:p>
            <a:pPr marL="0" indent="0" algn="ctr">
              <a:buNone/>
            </a:pPr>
            <a:r>
              <a:rPr lang="en-US" sz="1350" i="1" dirty="0">
                <a:solidFill>
                  <a:schemeClr val="bg1"/>
                </a:solidFill>
                <a:latin typeface="Calibri" pitchFamily="34" charset="0"/>
                <a:ea typeface="Calibri" pitchFamily="34" charset="-122"/>
                <a:cs typeface="Calibri" pitchFamily="34" charset="-120"/>
              </a:rPr>
              <a:t>Ces définitions sont la fondation de tout le reste du référentiel ITIL </a:t>
            </a:r>
            <a:endParaRPr lang="en-US" sz="1350" dirty="0">
              <a:solidFill>
                <a:schemeClr val="bg1"/>
              </a:solidFill>
            </a:endParaRPr>
          </a:p>
        </p:txBody>
      </p:sp>
      <p:sp>
        <p:nvSpPr>
          <p:cNvPr id="7" name="Shape 5"/>
          <p:cNvSpPr/>
          <p:nvPr/>
        </p:nvSpPr>
        <p:spPr>
          <a:xfrm>
            <a:off x="548640" y="2148840"/>
            <a:ext cx="2651760" cy="777240"/>
          </a:xfrm>
          <a:prstGeom prst="roundRect">
            <a:avLst>
              <a:gd name="adj" fmla="val 49412"/>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8" name="Text 6"/>
          <p:cNvSpPr/>
          <p:nvPr/>
        </p:nvSpPr>
        <p:spPr>
          <a:xfrm>
            <a:off x="548640" y="2148840"/>
            <a:ext cx="2651760" cy="777240"/>
          </a:xfrm>
          <a:prstGeom prst="rect">
            <a:avLst/>
          </a:prstGeom>
          <a:noFill/>
          <a:ln/>
        </p:spPr>
        <p:txBody>
          <a:bodyPr wrap="square" lIns="0" tIns="0" rIns="0" bIns="0" rtlCol="0" anchor="ctr"/>
          <a:lstStyle/>
          <a:p>
            <a:pPr marL="0" indent="0" algn="ctr">
              <a:buNone/>
            </a:pPr>
            <a:r>
              <a:rPr lang="en-US" sz="1400" b="1" dirty="0">
                <a:solidFill>
                  <a:srgbClr val="1B2A4A"/>
                </a:solidFill>
                <a:latin typeface="Calibri" pitchFamily="34" charset="0"/>
                <a:ea typeface="Calibri" pitchFamily="34" charset="-122"/>
                <a:cs typeface="Calibri" pitchFamily="34" charset="-120"/>
              </a:rPr>
              <a:t>Service</a:t>
            </a:r>
            <a:endParaRPr lang="en-US" sz="1400" dirty="0"/>
          </a:p>
        </p:txBody>
      </p:sp>
      <p:sp>
        <p:nvSpPr>
          <p:cNvPr id="9" name="Shape 7"/>
          <p:cNvSpPr/>
          <p:nvPr/>
        </p:nvSpPr>
        <p:spPr>
          <a:xfrm>
            <a:off x="3383280" y="2148840"/>
            <a:ext cx="2651760" cy="777240"/>
          </a:xfrm>
          <a:prstGeom prst="roundRect">
            <a:avLst>
              <a:gd name="adj" fmla="val 49412"/>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10" name="Text 8"/>
          <p:cNvSpPr/>
          <p:nvPr/>
        </p:nvSpPr>
        <p:spPr>
          <a:xfrm>
            <a:off x="3383280" y="2148840"/>
            <a:ext cx="2651760" cy="777240"/>
          </a:xfrm>
          <a:prstGeom prst="rect">
            <a:avLst/>
          </a:prstGeom>
          <a:noFill/>
          <a:ln/>
        </p:spPr>
        <p:txBody>
          <a:bodyPr wrap="square" lIns="0" tIns="0" rIns="0" bIns="0" rtlCol="0" anchor="ctr"/>
          <a:lstStyle/>
          <a:p>
            <a:pPr marL="0" indent="0" algn="ctr">
              <a:buNone/>
            </a:pPr>
            <a:r>
              <a:rPr lang="en-US" sz="1400" b="1" dirty="0">
                <a:solidFill>
                  <a:srgbClr val="1B2A4A"/>
                </a:solidFill>
                <a:latin typeface="Calibri" pitchFamily="34" charset="0"/>
                <a:ea typeface="Calibri" pitchFamily="34" charset="-122"/>
                <a:cs typeface="Calibri" pitchFamily="34" charset="-120"/>
              </a:rPr>
              <a:t>Valeur</a:t>
            </a:r>
            <a:endParaRPr lang="en-US" sz="1400" dirty="0"/>
          </a:p>
        </p:txBody>
      </p:sp>
      <p:sp>
        <p:nvSpPr>
          <p:cNvPr id="11" name="Shape 9"/>
          <p:cNvSpPr/>
          <p:nvPr/>
        </p:nvSpPr>
        <p:spPr>
          <a:xfrm>
            <a:off x="6217920" y="2148840"/>
            <a:ext cx="2651760" cy="777240"/>
          </a:xfrm>
          <a:prstGeom prst="roundRect">
            <a:avLst>
              <a:gd name="adj" fmla="val 49412"/>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12" name="Text 10"/>
          <p:cNvSpPr/>
          <p:nvPr/>
        </p:nvSpPr>
        <p:spPr>
          <a:xfrm>
            <a:off x="6217920" y="2148840"/>
            <a:ext cx="2651760" cy="777240"/>
          </a:xfrm>
          <a:prstGeom prst="rect">
            <a:avLst/>
          </a:prstGeom>
          <a:noFill/>
          <a:ln/>
        </p:spPr>
        <p:txBody>
          <a:bodyPr wrap="square" lIns="0" tIns="0" rIns="0" bIns="0" rtlCol="0" anchor="ctr"/>
          <a:lstStyle/>
          <a:p>
            <a:pPr marL="0" indent="0" algn="ctr">
              <a:buNone/>
            </a:pPr>
            <a:r>
              <a:rPr lang="en-US" sz="1400" b="1" dirty="0">
                <a:solidFill>
                  <a:srgbClr val="1B2A4A"/>
                </a:solidFill>
                <a:latin typeface="Calibri" pitchFamily="34" charset="0"/>
                <a:ea typeface="Calibri" pitchFamily="34" charset="-122"/>
                <a:cs typeface="Calibri" pitchFamily="34" charset="-120"/>
              </a:rPr>
              <a:t>Utilité</a:t>
            </a:r>
            <a:endParaRPr lang="en-US" sz="1400" dirty="0"/>
          </a:p>
        </p:txBody>
      </p:sp>
      <p:sp>
        <p:nvSpPr>
          <p:cNvPr id="13" name="Shape 11"/>
          <p:cNvSpPr/>
          <p:nvPr/>
        </p:nvSpPr>
        <p:spPr>
          <a:xfrm>
            <a:off x="9052560" y="2148840"/>
            <a:ext cx="2651760" cy="777240"/>
          </a:xfrm>
          <a:prstGeom prst="roundRect">
            <a:avLst>
              <a:gd name="adj" fmla="val 49412"/>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14" name="Text 12"/>
          <p:cNvSpPr/>
          <p:nvPr/>
        </p:nvSpPr>
        <p:spPr>
          <a:xfrm>
            <a:off x="9052560" y="2148840"/>
            <a:ext cx="2651760" cy="777240"/>
          </a:xfrm>
          <a:prstGeom prst="rect">
            <a:avLst/>
          </a:prstGeom>
          <a:noFill/>
          <a:ln/>
        </p:spPr>
        <p:txBody>
          <a:bodyPr wrap="square" lIns="0" tIns="0" rIns="0" bIns="0" rtlCol="0" anchor="ctr"/>
          <a:lstStyle/>
          <a:p>
            <a:pPr marL="0" indent="0" algn="ctr">
              <a:buNone/>
            </a:pPr>
            <a:r>
              <a:rPr lang="en-US" sz="1400" b="1" dirty="0">
                <a:solidFill>
                  <a:srgbClr val="1B2A4A"/>
                </a:solidFill>
                <a:latin typeface="Calibri" pitchFamily="34" charset="0"/>
                <a:ea typeface="Calibri" pitchFamily="34" charset="-122"/>
                <a:cs typeface="Calibri" pitchFamily="34" charset="-120"/>
              </a:rPr>
              <a:t>Garantie</a:t>
            </a:r>
            <a:endParaRPr lang="en-US" sz="1400" dirty="0"/>
          </a:p>
        </p:txBody>
      </p:sp>
      <p:sp>
        <p:nvSpPr>
          <p:cNvPr id="15" name="Shape 13"/>
          <p:cNvSpPr/>
          <p:nvPr/>
        </p:nvSpPr>
        <p:spPr>
          <a:xfrm>
            <a:off x="548640" y="3108960"/>
            <a:ext cx="2651760" cy="777240"/>
          </a:xfrm>
          <a:prstGeom prst="roundRect">
            <a:avLst>
              <a:gd name="adj" fmla="val 49412"/>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16" name="Text 14"/>
          <p:cNvSpPr/>
          <p:nvPr/>
        </p:nvSpPr>
        <p:spPr>
          <a:xfrm>
            <a:off x="548640" y="3108960"/>
            <a:ext cx="2651760" cy="777240"/>
          </a:xfrm>
          <a:prstGeom prst="rect">
            <a:avLst/>
          </a:prstGeom>
          <a:noFill/>
          <a:ln/>
        </p:spPr>
        <p:txBody>
          <a:bodyPr wrap="square" lIns="0" tIns="0" rIns="0" bIns="0" rtlCol="0" anchor="ctr"/>
          <a:lstStyle/>
          <a:p>
            <a:pPr marL="0" indent="0" algn="ctr">
              <a:buNone/>
            </a:pPr>
            <a:r>
              <a:rPr lang="en-US" sz="1400" b="1" dirty="0">
                <a:solidFill>
                  <a:srgbClr val="1B2A4A"/>
                </a:solidFill>
                <a:latin typeface="Calibri" pitchFamily="34" charset="0"/>
                <a:ea typeface="Calibri" pitchFamily="34" charset="-122"/>
                <a:cs typeface="Calibri" pitchFamily="34" charset="-120"/>
              </a:rPr>
              <a:t>Coût</a:t>
            </a:r>
            <a:endParaRPr lang="en-US" sz="1400" dirty="0"/>
          </a:p>
        </p:txBody>
      </p:sp>
      <p:sp>
        <p:nvSpPr>
          <p:cNvPr id="17" name="Shape 15"/>
          <p:cNvSpPr/>
          <p:nvPr/>
        </p:nvSpPr>
        <p:spPr>
          <a:xfrm>
            <a:off x="3383280" y="3108960"/>
            <a:ext cx="2651760" cy="777240"/>
          </a:xfrm>
          <a:prstGeom prst="roundRect">
            <a:avLst>
              <a:gd name="adj" fmla="val 49412"/>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18" name="Text 16"/>
          <p:cNvSpPr/>
          <p:nvPr/>
        </p:nvSpPr>
        <p:spPr>
          <a:xfrm>
            <a:off x="3383280" y="3108960"/>
            <a:ext cx="2651760" cy="777240"/>
          </a:xfrm>
          <a:prstGeom prst="rect">
            <a:avLst/>
          </a:prstGeom>
          <a:noFill/>
          <a:ln/>
        </p:spPr>
        <p:txBody>
          <a:bodyPr wrap="square" lIns="0" tIns="0" rIns="0" bIns="0" rtlCol="0" anchor="ctr"/>
          <a:lstStyle/>
          <a:p>
            <a:pPr marL="0" indent="0" algn="ctr">
              <a:buNone/>
            </a:pPr>
            <a:r>
              <a:rPr lang="en-US" sz="1400" b="1" dirty="0">
                <a:solidFill>
                  <a:srgbClr val="1B2A4A"/>
                </a:solidFill>
                <a:latin typeface="Calibri" pitchFamily="34" charset="0"/>
                <a:ea typeface="Calibri" pitchFamily="34" charset="-122"/>
                <a:cs typeface="Calibri" pitchFamily="34" charset="-120"/>
              </a:rPr>
              <a:t>Risque</a:t>
            </a:r>
            <a:endParaRPr lang="en-US" sz="1400" dirty="0"/>
          </a:p>
        </p:txBody>
      </p:sp>
      <p:sp>
        <p:nvSpPr>
          <p:cNvPr id="19" name="Shape 17"/>
          <p:cNvSpPr/>
          <p:nvPr/>
        </p:nvSpPr>
        <p:spPr>
          <a:xfrm>
            <a:off x="6217920" y="3108960"/>
            <a:ext cx="2651760" cy="777240"/>
          </a:xfrm>
          <a:prstGeom prst="roundRect">
            <a:avLst>
              <a:gd name="adj" fmla="val 49412"/>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20" name="Text 18"/>
          <p:cNvSpPr/>
          <p:nvPr/>
        </p:nvSpPr>
        <p:spPr>
          <a:xfrm>
            <a:off x="6217920" y="3108960"/>
            <a:ext cx="2651760" cy="777240"/>
          </a:xfrm>
          <a:prstGeom prst="rect">
            <a:avLst/>
          </a:prstGeom>
          <a:noFill/>
          <a:ln/>
        </p:spPr>
        <p:txBody>
          <a:bodyPr wrap="square" lIns="0" tIns="0" rIns="0" bIns="0" rtlCol="0" anchor="ctr"/>
          <a:lstStyle/>
          <a:p>
            <a:pPr marL="0" indent="0" algn="ctr">
              <a:buNone/>
            </a:pPr>
            <a:r>
              <a:rPr lang="en-US" sz="1400" b="1" dirty="0">
                <a:solidFill>
                  <a:srgbClr val="1B2A4A"/>
                </a:solidFill>
                <a:latin typeface="Calibri" pitchFamily="34" charset="0"/>
                <a:ea typeface="Calibri" pitchFamily="34" charset="-122"/>
                <a:cs typeface="Calibri" pitchFamily="34" charset="-120"/>
              </a:rPr>
              <a:t>Fournisseur</a:t>
            </a:r>
            <a:endParaRPr lang="en-US" sz="1400" dirty="0"/>
          </a:p>
        </p:txBody>
      </p:sp>
      <p:sp>
        <p:nvSpPr>
          <p:cNvPr id="21" name="Shape 19"/>
          <p:cNvSpPr/>
          <p:nvPr/>
        </p:nvSpPr>
        <p:spPr>
          <a:xfrm>
            <a:off x="9052560" y="3108960"/>
            <a:ext cx="2651760" cy="777240"/>
          </a:xfrm>
          <a:prstGeom prst="roundRect">
            <a:avLst>
              <a:gd name="adj" fmla="val 49412"/>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22" name="Text 20"/>
          <p:cNvSpPr/>
          <p:nvPr/>
        </p:nvSpPr>
        <p:spPr>
          <a:xfrm>
            <a:off x="9052560" y="3108960"/>
            <a:ext cx="2651760" cy="777240"/>
          </a:xfrm>
          <a:prstGeom prst="rect">
            <a:avLst/>
          </a:prstGeom>
          <a:noFill/>
          <a:ln/>
        </p:spPr>
        <p:txBody>
          <a:bodyPr wrap="square" lIns="0" tIns="0" rIns="0" bIns="0" rtlCol="0" anchor="ctr"/>
          <a:lstStyle/>
          <a:p>
            <a:pPr marL="0" indent="0" algn="ctr">
              <a:buNone/>
            </a:pPr>
            <a:r>
              <a:rPr lang="en-US" sz="1400" b="1" dirty="0">
                <a:solidFill>
                  <a:srgbClr val="1B2A4A"/>
                </a:solidFill>
                <a:latin typeface="Calibri" pitchFamily="34" charset="0"/>
                <a:ea typeface="Calibri" pitchFamily="34" charset="-122"/>
                <a:cs typeface="Calibri" pitchFamily="34" charset="-120"/>
              </a:rPr>
              <a:t>Client</a:t>
            </a:r>
            <a:endParaRPr lang="en-US" sz="1400" dirty="0"/>
          </a:p>
        </p:txBody>
      </p:sp>
      <p:sp>
        <p:nvSpPr>
          <p:cNvPr id="23" name="Shape 21"/>
          <p:cNvSpPr/>
          <p:nvPr/>
        </p:nvSpPr>
        <p:spPr>
          <a:xfrm>
            <a:off x="548640" y="4069080"/>
            <a:ext cx="2651760" cy="777240"/>
          </a:xfrm>
          <a:prstGeom prst="roundRect">
            <a:avLst>
              <a:gd name="adj" fmla="val 49412"/>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24" name="Text 22"/>
          <p:cNvSpPr/>
          <p:nvPr/>
        </p:nvSpPr>
        <p:spPr>
          <a:xfrm>
            <a:off x="548640" y="4069080"/>
            <a:ext cx="2651760" cy="777240"/>
          </a:xfrm>
          <a:prstGeom prst="rect">
            <a:avLst/>
          </a:prstGeom>
          <a:noFill/>
          <a:ln/>
        </p:spPr>
        <p:txBody>
          <a:bodyPr wrap="square" lIns="0" tIns="0" rIns="0" bIns="0" rtlCol="0" anchor="ctr"/>
          <a:lstStyle/>
          <a:p>
            <a:pPr marL="0" indent="0" algn="ctr">
              <a:buNone/>
            </a:pPr>
            <a:r>
              <a:rPr lang="en-US" sz="1400" b="1" dirty="0">
                <a:solidFill>
                  <a:srgbClr val="1B2A4A"/>
                </a:solidFill>
                <a:latin typeface="Calibri" pitchFamily="34" charset="0"/>
                <a:ea typeface="Calibri" pitchFamily="34" charset="-122"/>
                <a:cs typeface="Calibri" pitchFamily="34" charset="-120"/>
              </a:rPr>
              <a:t>Utilisateur</a:t>
            </a:r>
            <a:endParaRPr lang="en-US" sz="1400" dirty="0"/>
          </a:p>
        </p:txBody>
      </p:sp>
      <p:sp>
        <p:nvSpPr>
          <p:cNvPr id="25" name="Shape 23"/>
          <p:cNvSpPr/>
          <p:nvPr/>
        </p:nvSpPr>
        <p:spPr>
          <a:xfrm>
            <a:off x="3383280" y="4069080"/>
            <a:ext cx="2651760" cy="777240"/>
          </a:xfrm>
          <a:prstGeom prst="roundRect">
            <a:avLst>
              <a:gd name="adj" fmla="val 49412"/>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26" name="Text 24"/>
          <p:cNvSpPr/>
          <p:nvPr/>
        </p:nvSpPr>
        <p:spPr>
          <a:xfrm>
            <a:off x="3383280" y="4069080"/>
            <a:ext cx="2651760" cy="777240"/>
          </a:xfrm>
          <a:prstGeom prst="rect">
            <a:avLst/>
          </a:prstGeom>
          <a:noFill/>
          <a:ln/>
        </p:spPr>
        <p:txBody>
          <a:bodyPr wrap="square" lIns="0" tIns="0" rIns="0" bIns="0" rtlCol="0" anchor="ctr"/>
          <a:lstStyle/>
          <a:p>
            <a:pPr marL="0" indent="0" algn="ctr">
              <a:buNone/>
            </a:pPr>
            <a:r>
              <a:rPr lang="en-US" sz="1400" b="1" dirty="0">
                <a:solidFill>
                  <a:srgbClr val="1B2A4A"/>
                </a:solidFill>
                <a:latin typeface="Calibri" pitchFamily="34" charset="0"/>
                <a:ea typeface="Calibri" pitchFamily="34" charset="-122"/>
                <a:cs typeface="Calibri" pitchFamily="34" charset="-120"/>
              </a:rPr>
              <a:t>Sponsor</a:t>
            </a:r>
            <a:endParaRPr lang="en-US" sz="1400" dirty="0"/>
          </a:p>
        </p:txBody>
      </p:sp>
      <p:sp>
        <p:nvSpPr>
          <p:cNvPr id="27" name="Shape 25"/>
          <p:cNvSpPr/>
          <p:nvPr/>
        </p:nvSpPr>
        <p:spPr>
          <a:xfrm>
            <a:off x="6217920" y="4069080"/>
            <a:ext cx="2651760" cy="777240"/>
          </a:xfrm>
          <a:prstGeom prst="roundRect">
            <a:avLst>
              <a:gd name="adj" fmla="val 49412"/>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28" name="Text 26"/>
          <p:cNvSpPr/>
          <p:nvPr/>
        </p:nvSpPr>
        <p:spPr>
          <a:xfrm>
            <a:off x="6217920" y="4069080"/>
            <a:ext cx="2651760" cy="777240"/>
          </a:xfrm>
          <a:prstGeom prst="rect">
            <a:avLst/>
          </a:prstGeom>
          <a:noFill/>
          <a:ln/>
        </p:spPr>
        <p:txBody>
          <a:bodyPr wrap="square" lIns="0" tIns="0" rIns="0" bIns="0" rtlCol="0" anchor="ctr"/>
          <a:lstStyle/>
          <a:p>
            <a:pPr marL="0" indent="0" algn="ctr">
              <a:buNone/>
            </a:pPr>
            <a:r>
              <a:rPr lang="en-US" sz="1400" b="1" dirty="0">
                <a:solidFill>
                  <a:srgbClr val="1B2A4A"/>
                </a:solidFill>
                <a:latin typeface="Calibri" pitchFamily="34" charset="0"/>
                <a:ea typeface="Calibri" pitchFamily="34" charset="-122"/>
                <a:cs typeface="Calibri" pitchFamily="34" charset="-120"/>
              </a:rPr>
              <a:t>Offre de service</a:t>
            </a:r>
            <a:endParaRPr lang="en-US" sz="1400" dirty="0"/>
          </a:p>
        </p:txBody>
      </p:sp>
      <p:sp>
        <p:nvSpPr>
          <p:cNvPr id="29" name="Shape 27"/>
          <p:cNvSpPr/>
          <p:nvPr/>
        </p:nvSpPr>
        <p:spPr>
          <a:xfrm>
            <a:off x="9052560" y="4069080"/>
            <a:ext cx="2651760" cy="777240"/>
          </a:xfrm>
          <a:prstGeom prst="roundRect">
            <a:avLst>
              <a:gd name="adj" fmla="val 49412"/>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30" name="Text 28"/>
          <p:cNvSpPr/>
          <p:nvPr/>
        </p:nvSpPr>
        <p:spPr>
          <a:xfrm>
            <a:off x="9052560" y="4069080"/>
            <a:ext cx="2651760" cy="777240"/>
          </a:xfrm>
          <a:prstGeom prst="rect">
            <a:avLst/>
          </a:prstGeom>
          <a:noFill/>
          <a:ln/>
        </p:spPr>
        <p:txBody>
          <a:bodyPr wrap="square" lIns="0" tIns="0" rIns="0" bIns="0" rtlCol="0" anchor="ctr"/>
          <a:lstStyle/>
          <a:p>
            <a:pPr marL="0" indent="0" algn="ctr">
              <a:buNone/>
            </a:pPr>
            <a:r>
              <a:rPr lang="en-US" sz="1400" b="1" dirty="0">
                <a:solidFill>
                  <a:srgbClr val="1B2A4A"/>
                </a:solidFill>
                <a:latin typeface="Calibri" pitchFamily="34" charset="0"/>
                <a:ea typeface="Calibri" pitchFamily="34" charset="-122"/>
                <a:cs typeface="Calibri" pitchFamily="34" charset="-120"/>
              </a:rPr>
              <a:t>Résultat</a:t>
            </a:r>
            <a:endParaRPr lang="en-US" sz="1400" dirty="0"/>
          </a:p>
        </p:txBody>
      </p:sp>
      <p:sp>
        <p:nvSpPr>
          <p:cNvPr id="31" name="Shape 29"/>
          <p:cNvSpPr/>
          <p:nvPr/>
        </p:nvSpPr>
        <p:spPr>
          <a:xfrm>
            <a:off x="548640" y="5166360"/>
            <a:ext cx="11064240" cy="777240"/>
          </a:xfrm>
          <a:prstGeom prst="roundRect">
            <a:avLst>
              <a:gd name="adj" fmla="val 9412"/>
            </a:avLst>
          </a:prstGeom>
          <a:solidFill>
            <a:srgbClr val="D4A24C"/>
          </a:solidFill>
          <a:ln/>
          <a:effectLst>
            <a:outerShdw blurRad="101600" dist="38100" dir="2700000" algn="bl" rotWithShape="0">
              <a:srgbClr val="1B2A4A">
                <a:alpha val="12000"/>
              </a:srgbClr>
            </a:outerShdw>
          </a:effectLst>
        </p:spPr>
        <p:txBody>
          <a:bodyPr/>
          <a:lstStyle/>
          <a:p>
            <a:endParaRPr lang="fr-FR"/>
          </a:p>
        </p:txBody>
      </p:sp>
      <p:sp>
        <p:nvSpPr>
          <p:cNvPr id="32" name="Text 30"/>
          <p:cNvSpPr/>
          <p:nvPr/>
        </p:nvSpPr>
        <p:spPr>
          <a:xfrm>
            <a:off x="822960" y="5166360"/>
            <a:ext cx="10515600" cy="777240"/>
          </a:xfrm>
          <a:prstGeom prst="rect">
            <a:avLst/>
          </a:prstGeom>
          <a:noFill/>
          <a:ln/>
        </p:spPr>
        <p:txBody>
          <a:bodyPr wrap="square" lIns="0" tIns="0" rIns="0" bIns="0" rtlCol="0" anchor="ctr"/>
          <a:lstStyle/>
          <a:p>
            <a:pPr marL="0" indent="0" algn="ctr">
              <a:buNone/>
            </a:pPr>
            <a:r>
              <a:rPr lang="en-US" sz="1350" b="1" dirty="0">
                <a:solidFill>
                  <a:srgbClr val="1B2A4A"/>
                </a:solidFill>
                <a:latin typeface="Calibri" pitchFamily="34" charset="0"/>
                <a:ea typeface="Calibri" pitchFamily="34" charset="-122"/>
                <a:cs typeface="Calibri" pitchFamily="34" charset="-120"/>
              </a:rPr>
              <a:t>Sans ce vocabulaire commun, l'IT et les métiers </a:t>
            </a:r>
            <a:r>
              <a:rPr lang="en-US" sz="1350" b="1" dirty="0" err="1">
                <a:solidFill>
                  <a:srgbClr val="1B2A4A"/>
                </a:solidFill>
                <a:latin typeface="Calibri" pitchFamily="34" charset="0"/>
                <a:ea typeface="Calibri" pitchFamily="34" charset="-122"/>
                <a:cs typeface="Calibri" pitchFamily="34" charset="-120"/>
              </a:rPr>
              <a:t>discutent</a:t>
            </a:r>
            <a:r>
              <a:rPr lang="en-US" sz="1350" b="1" dirty="0">
                <a:solidFill>
                  <a:srgbClr val="1B2A4A"/>
                </a:solidFill>
                <a:latin typeface="Calibri" pitchFamily="34" charset="0"/>
                <a:ea typeface="Calibri" pitchFamily="34" charset="-122"/>
                <a:cs typeface="Calibri" pitchFamily="34" charset="-120"/>
              </a:rPr>
              <a:t> sans jamais parler de la même chose.</a:t>
            </a:r>
            <a:endParaRPr lang="en-US" sz="1350" dirty="0"/>
          </a:p>
        </p:txBody>
      </p:sp>
      <p:sp>
        <p:nvSpPr>
          <p:cNvPr id="34" name="Text 0">
            <a:extLst>
              <a:ext uri="{FF2B5EF4-FFF2-40B4-BE49-F238E27FC236}">
                <a16:creationId xmlns:a16="http://schemas.microsoft.com/office/drawing/2014/main" id="{09EB8455-49B5-825A-087A-4C539CA4EAB9}"/>
              </a:ext>
            </a:extLst>
          </p:cNvPr>
          <p:cNvSpPr/>
          <p:nvPr/>
        </p:nvSpPr>
        <p:spPr>
          <a:xfrm>
            <a:off x="4383024" y="205740"/>
            <a:ext cx="4490085" cy="320040"/>
          </a:xfrm>
          <a:prstGeom prst="rect">
            <a:avLst/>
          </a:prstGeom>
          <a:solidFill>
            <a:srgbClr val="C88800"/>
          </a:solidFill>
          <a:ln/>
        </p:spPr>
        <p:txBody>
          <a:bodyPr wrap="square" rtlCol="0" anchor="ctr"/>
          <a:lstStyle/>
          <a:p>
            <a:pPr marL="0" indent="0">
              <a:buNone/>
            </a:pPr>
            <a:r>
              <a:rPr lang="en-US" sz="1600" b="1" kern="0" spc="200" dirty="0">
                <a:solidFill>
                  <a:srgbClr val="D4A24C"/>
                </a:solidFill>
                <a:latin typeface="Verdena"/>
                <a:ea typeface="Calibri" pitchFamily="34" charset="-122"/>
                <a:cs typeface="Calibri" pitchFamily="34" charset="-120"/>
              </a:rPr>
              <a:t>CONCEPTS FONDAMENTAUX</a:t>
            </a:r>
            <a:endParaRPr lang="en-US" sz="1600" dirty="0">
              <a:latin typeface="Verden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4"/>
          <p:cNvSpPr/>
          <p:nvPr/>
        </p:nvSpPr>
        <p:spPr>
          <a:xfrm>
            <a:off x="2305050" y="1417320"/>
            <a:ext cx="7353299" cy="365760"/>
          </a:xfrm>
          <a:prstGeom prst="rect">
            <a:avLst/>
          </a:prstGeom>
          <a:noFill/>
          <a:ln/>
        </p:spPr>
        <p:txBody>
          <a:bodyPr wrap="square" lIns="0" tIns="0" rIns="0" bIns="0" rtlCol="0" anchor="ctr"/>
          <a:lstStyle/>
          <a:p>
            <a:pPr marL="0" indent="0" algn="ctr">
              <a:buNone/>
            </a:pPr>
            <a:r>
              <a:rPr lang="en-US" sz="1600" i="1" dirty="0">
                <a:solidFill>
                  <a:schemeClr val="bg1"/>
                </a:solidFill>
                <a:latin typeface="Verdena"/>
                <a:ea typeface="Calibri" pitchFamily="34" charset="-122"/>
                <a:cs typeface="Calibri" pitchFamily="34" charset="-120"/>
              </a:rPr>
              <a:t>Négliger une seule dimension suffit à faire échouer un service par ailleurs bien conçu</a:t>
            </a:r>
            <a:endParaRPr lang="en-US" sz="1600" dirty="0">
              <a:solidFill>
                <a:schemeClr val="bg1"/>
              </a:solidFill>
              <a:latin typeface="Verdena"/>
            </a:endParaRPr>
          </a:p>
        </p:txBody>
      </p:sp>
      <p:sp>
        <p:nvSpPr>
          <p:cNvPr id="7" name="Shape 5"/>
          <p:cNvSpPr/>
          <p:nvPr/>
        </p:nvSpPr>
        <p:spPr>
          <a:xfrm>
            <a:off x="548640" y="2377440"/>
            <a:ext cx="5349240" cy="1874520"/>
          </a:xfrm>
          <a:prstGeom prst="roundRect">
            <a:avLst>
              <a:gd name="adj" fmla="val 3902"/>
            </a:avLst>
          </a:prstGeom>
          <a:solidFill>
            <a:srgbClr val="FFFFFF"/>
          </a:solidFill>
          <a:ln/>
          <a:effectLst>
            <a:outerShdw blurRad="127000" dist="50800" dir="5400000" algn="bl" rotWithShape="0">
              <a:srgbClr val="1B2A4A">
                <a:alpha val="10000"/>
              </a:srgbClr>
            </a:outerShdw>
          </a:effectLst>
        </p:spPr>
        <p:txBody>
          <a:bodyPr/>
          <a:lstStyle/>
          <a:p>
            <a:endParaRPr lang="fr-FR" sz="1600">
              <a:latin typeface="Verdena"/>
            </a:endParaRPr>
          </a:p>
        </p:txBody>
      </p:sp>
      <p:sp>
        <p:nvSpPr>
          <p:cNvPr id="8" name="Shape 6"/>
          <p:cNvSpPr/>
          <p:nvPr/>
        </p:nvSpPr>
        <p:spPr>
          <a:xfrm>
            <a:off x="822960" y="2651760"/>
            <a:ext cx="548640" cy="548640"/>
          </a:xfrm>
          <a:prstGeom prst="ellipse">
            <a:avLst/>
          </a:prstGeom>
          <a:solidFill>
            <a:srgbClr val="2E5C8A"/>
          </a:solidFill>
          <a:ln/>
        </p:spPr>
        <p:txBody>
          <a:bodyPr/>
          <a:lstStyle/>
          <a:p>
            <a:endParaRPr lang="fr-FR" sz="1600">
              <a:latin typeface="Verdena"/>
            </a:endParaRPr>
          </a:p>
        </p:txBody>
      </p:sp>
      <p:pic>
        <p:nvPicPr>
          <p:cNvPr id="9" name="Image 0" descr="preencoded.png"/>
          <p:cNvPicPr>
            <a:picLocks noChangeAspect="1"/>
          </p:cNvPicPr>
          <p:nvPr/>
        </p:nvPicPr>
        <p:blipFill>
          <a:blip r:embed="rId3"/>
          <a:stretch>
            <a:fillRect/>
          </a:stretch>
        </p:blipFill>
        <p:spPr>
          <a:xfrm>
            <a:off x="946404" y="2775204"/>
            <a:ext cx="301752" cy="301752"/>
          </a:xfrm>
          <a:prstGeom prst="rect">
            <a:avLst/>
          </a:prstGeom>
        </p:spPr>
      </p:pic>
      <p:sp>
        <p:nvSpPr>
          <p:cNvPr id="10" name="Text 7"/>
          <p:cNvSpPr/>
          <p:nvPr/>
        </p:nvSpPr>
        <p:spPr>
          <a:xfrm>
            <a:off x="1554480" y="2624328"/>
            <a:ext cx="4023360" cy="457200"/>
          </a:xfrm>
          <a:prstGeom prst="rect">
            <a:avLst/>
          </a:prstGeom>
          <a:noFill/>
          <a:ln/>
        </p:spPr>
        <p:txBody>
          <a:bodyPr wrap="square" lIns="0" tIns="0" rIns="0" bIns="0" rtlCol="0" anchor="ctr"/>
          <a:lstStyle/>
          <a:p>
            <a:pPr marL="0" indent="0">
              <a:buNone/>
            </a:pPr>
            <a:r>
              <a:rPr lang="en-US" sz="1600" b="1" dirty="0">
                <a:solidFill>
                  <a:srgbClr val="1B2A4A"/>
                </a:solidFill>
                <a:latin typeface="Verdena"/>
                <a:ea typeface="Calibri" pitchFamily="34" charset="-122"/>
                <a:cs typeface="Calibri" pitchFamily="34" charset="-120"/>
              </a:rPr>
              <a:t>Organisations &amp; personnes</a:t>
            </a:r>
            <a:endParaRPr lang="en-US" sz="1600" dirty="0">
              <a:latin typeface="Verdena"/>
            </a:endParaRPr>
          </a:p>
        </p:txBody>
      </p:sp>
      <p:sp>
        <p:nvSpPr>
          <p:cNvPr id="11" name="Text 8"/>
          <p:cNvSpPr/>
          <p:nvPr/>
        </p:nvSpPr>
        <p:spPr>
          <a:xfrm>
            <a:off x="822960" y="3246120"/>
            <a:ext cx="4800600" cy="914400"/>
          </a:xfrm>
          <a:prstGeom prst="rect">
            <a:avLst/>
          </a:prstGeom>
          <a:noFill/>
          <a:ln/>
        </p:spPr>
        <p:txBody>
          <a:bodyPr wrap="square" lIns="0" tIns="0" rIns="0" bIns="0" rtlCol="0" anchor="t"/>
          <a:lstStyle/>
          <a:p>
            <a:pPr marL="0" indent="0">
              <a:buNone/>
            </a:pPr>
            <a:r>
              <a:rPr lang="en-US" sz="1600" dirty="0">
                <a:solidFill>
                  <a:srgbClr val="3C4A5E"/>
                </a:solidFill>
                <a:latin typeface="Verdena"/>
                <a:ea typeface="Calibri" pitchFamily="34" charset="-122"/>
                <a:cs typeface="Calibri" pitchFamily="34" charset="-120"/>
              </a:rPr>
              <a:t>Rôles, responsabilités, compétences et culture nécessaires pour délivrer le service</a:t>
            </a:r>
            <a:endParaRPr lang="en-US" sz="1600" dirty="0">
              <a:latin typeface="Verdena"/>
            </a:endParaRPr>
          </a:p>
        </p:txBody>
      </p:sp>
      <p:sp>
        <p:nvSpPr>
          <p:cNvPr id="12" name="Shape 9"/>
          <p:cNvSpPr/>
          <p:nvPr/>
        </p:nvSpPr>
        <p:spPr>
          <a:xfrm>
            <a:off x="6263640" y="2377440"/>
            <a:ext cx="5349240" cy="1874520"/>
          </a:xfrm>
          <a:prstGeom prst="roundRect">
            <a:avLst>
              <a:gd name="adj" fmla="val 3902"/>
            </a:avLst>
          </a:prstGeom>
          <a:solidFill>
            <a:srgbClr val="FFFFFF"/>
          </a:solidFill>
          <a:ln/>
          <a:effectLst>
            <a:outerShdw blurRad="127000" dist="50800" dir="5400000" algn="bl" rotWithShape="0">
              <a:srgbClr val="1B2A4A">
                <a:alpha val="10000"/>
              </a:srgbClr>
            </a:outerShdw>
          </a:effectLst>
        </p:spPr>
        <p:txBody>
          <a:bodyPr/>
          <a:lstStyle/>
          <a:p>
            <a:endParaRPr lang="fr-FR" sz="1600">
              <a:latin typeface="Verdena"/>
            </a:endParaRPr>
          </a:p>
        </p:txBody>
      </p:sp>
      <p:sp>
        <p:nvSpPr>
          <p:cNvPr id="13" name="Shape 10"/>
          <p:cNvSpPr/>
          <p:nvPr/>
        </p:nvSpPr>
        <p:spPr>
          <a:xfrm>
            <a:off x="6537960" y="2651760"/>
            <a:ext cx="548640" cy="548640"/>
          </a:xfrm>
          <a:prstGeom prst="ellipse">
            <a:avLst/>
          </a:prstGeom>
          <a:solidFill>
            <a:srgbClr val="1B2A4A"/>
          </a:solidFill>
          <a:ln/>
        </p:spPr>
        <p:txBody>
          <a:bodyPr/>
          <a:lstStyle/>
          <a:p>
            <a:endParaRPr lang="fr-FR" sz="1600">
              <a:latin typeface="Verdena"/>
            </a:endParaRPr>
          </a:p>
        </p:txBody>
      </p:sp>
      <p:pic>
        <p:nvPicPr>
          <p:cNvPr id="14" name="Image 1" descr="preencoded.png"/>
          <p:cNvPicPr>
            <a:picLocks noChangeAspect="1"/>
          </p:cNvPicPr>
          <p:nvPr/>
        </p:nvPicPr>
        <p:blipFill>
          <a:blip r:embed="rId4"/>
          <a:stretch>
            <a:fillRect/>
          </a:stretch>
        </p:blipFill>
        <p:spPr>
          <a:xfrm>
            <a:off x="6661404" y="2775204"/>
            <a:ext cx="301752" cy="301752"/>
          </a:xfrm>
          <a:prstGeom prst="rect">
            <a:avLst/>
          </a:prstGeom>
        </p:spPr>
      </p:pic>
      <p:sp>
        <p:nvSpPr>
          <p:cNvPr id="15" name="Text 11"/>
          <p:cNvSpPr/>
          <p:nvPr/>
        </p:nvSpPr>
        <p:spPr>
          <a:xfrm>
            <a:off x="7269480" y="2624328"/>
            <a:ext cx="4023360" cy="457200"/>
          </a:xfrm>
          <a:prstGeom prst="rect">
            <a:avLst/>
          </a:prstGeom>
          <a:noFill/>
          <a:ln/>
        </p:spPr>
        <p:txBody>
          <a:bodyPr wrap="square" lIns="0" tIns="0" rIns="0" bIns="0" rtlCol="0" anchor="ctr"/>
          <a:lstStyle/>
          <a:p>
            <a:pPr marL="0" indent="0">
              <a:buNone/>
            </a:pPr>
            <a:r>
              <a:rPr lang="en-US" sz="1600" b="1" dirty="0">
                <a:solidFill>
                  <a:srgbClr val="1B2A4A"/>
                </a:solidFill>
                <a:latin typeface="Verdena"/>
                <a:ea typeface="Calibri" pitchFamily="34" charset="-122"/>
                <a:cs typeface="Calibri" pitchFamily="34" charset="-120"/>
              </a:rPr>
              <a:t>Information &amp; technologie</a:t>
            </a:r>
            <a:endParaRPr lang="en-US" sz="1600" dirty="0">
              <a:latin typeface="Verdena"/>
            </a:endParaRPr>
          </a:p>
        </p:txBody>
      </p:sp>
      <p:sp>
        <p:nvSpPr>
          <p:cNvPr id="16" name="Text 12"/>
          <p:cNvSpPr/>
          <p:nvPr/>
        </p:nvSpPr>
        <p:spPr>
          <a:xfrm>
            <a:off x="6537960" y="3246120"/>
            <a:ext cx="4800600" cy="914400"/>
          </a:xfrm>
          <a:prstGeom prst="rect">
            <a:avLst/>
          </a:prstGeom>
          <a:noFill/>
          <a:ln/>
        </p:spPr>
        <p:txBody>
          <a:bodyPr wrap="square" lIns="0" tIns="0" rIns="0" bIns="0" rtlCol="0" anchor="t"/>
          <a:lstStyle/>
          <a:p>
            <a:pPr marL="0" indent="0">
              <a:buNone/>
            </a:pPr>
            <a:r>
              <a:rPr lang="en-US" sz="1600" dirty="0">
                <a:solidFill>
                  <a:srgbClr val="3C4A5E"/>
                </a:solidFill>
                <a:latin typeface="Verdena"/>
                <a:ea typeface="Calibri" pitchFamily="34" charset="-122"/>
                <a:cs typeface="Calibri" pitchFamily="34" charset="-120"/>
              </a:rPr>
              <a:t>Connaissances, données et solutions technologiques qui soutiennent le service</a:t>
            </a:r>
            <a:endParaRPr lang="en-US" sz="1600" dirty="0">
              <a:latin typeface="Verdena"/>
            </a:endParaRPr>
          </a:p>
        </p:txBody>
      </p:sp>
      <p:sp>
        <p:nvSpPr>
          <p:cNvPr id="17" name="Shape 13"/>
          <p:cNvSpPr/>
          <p:nvPr/>
        </p:nvSpPr>
        <p:spPr>
          <a:xfrm>
            <a:off x="548640" y="4434840"/>
            <a:ext cx="5349240" cy="1874520"/>
          </a:xfrm>
          <a:prstGeom prst="roundRect">
            <a:avLst>
              <a:gd name="adj" fmla="val 3902"/>
            </a:avLst>
          </a:prstGeom>
          <a:solidFill>
            <a:srgbClr val="FFFFFF"/>
          </a:solidFill>
          <a:ln/>
          <a:effectLst>
            <a:outerShdw blurRad="127000" dist="50800" dir="5400000" algn="bl" rotWithShape="0">
              <a:srgbClr val="1B2A4A">
                <a:alpha val="10000"/>
              </a:srgbClr>
            </a:outerShdw>
          </a:effectLst>
        </p:spPr>
        <p:txBody>
          <a:bodyPr/>
          <a:lstStyle/>
          <a:p>
            <a:endParaRPr lang="fr-FR" sz="1600">
              <a:latin typeface="Verdena"/>
            </a:endParaRPr>
          </a:p>
        </p:txBody>
      </p:sp>
      <p:sp>
        <p:nvSpPr>
          <p:cNvPr id="18" name="Shape 14"/>
          <p:cNvSpPr/>
          <p:nvPr/>
        </p:nvSpPr>
        <p:spPr>
          <a:xfrm>
            <a:off x="822960" y="4709160"/>
            <a:ext cx="548640" cy="548640"/>
          </a:xfrm>
          <a:prstGeom prst="ellipse">
            <a:avLst/>
          </a:prstGeom>
          <a:solidFill>
            <a:srgbClr val="D4A24C"/>
          </a:solidFill>
          <a:ln/>
        </p:spPr>
        <p:txBody>
          <a:bodyPr/>
          <a:lstStyle/>
          <a:p>
            <a:endParaRPr lang="fr-FR" sz="1600">
              <a:latin typeface="Verdena"/>
            </a:endParaRPr>
          </a:p>
        </p:txBody>
      </p:sp>
      <p:pic>
        <p:nvPicPr>
          <p:cNvPr id="19" name="Image 2" descr="preencoded.png"/>
          <p:cNvPicPr>
            <a:picLocks noChangeAspect="1"/>
          </p:cNvPicPr>
          <p:nvPr/>
        </p:nvPicPr>
        <p:blipFill>
          <a:blip r:embed="rId5"/>
          <a:stretch>
            <a:fillRect/>
          </a:stretch>
        </p:blipFill>
        <p:spPr>
          <a:xfrm>
            <a:off x="946404" y="4832604"/>
            <a:ext cx="301752" cy="301752"/>
          </a:xfrm>
          <a:prstGeom prst="rect">
            <a:avLst/>
          </a:prstGeom>
        </p:spPr>
      </p:pic>
      <p:sp>
        <p:nvSpPr>
          <p:cNvPr id="20" name="Text 15"/>
          <p:cNvSpPr/>
          <p:nvPr/>
        </p:nvSpPr>
        <p:spPr>
          <a:xfrm>
            <a:off x="1554480" y="4681728"/>
            <a:ext cx="4023360" cy="457200"/>
          </a:xfrm>
          <a:prstGeom prst="rect">
            <a:avLst/>
          </a:prstGeom>
          <a:noFill/>
          <a:ln/>
        </p:spPr>
        <p:txBody>
          <a:bodyPr wrap="square" lIns="0" tIns="0" rIns="0" bIns="0" rtlCol="0" anchor="ctr"/>
          <a:lstStyle/>
          <a:p>
            <a:pPr marL="0" indent="0">
              <a:buNone/>
            </a:pPr>
            <a:r>
              <a:rPr lang="en-US" sz="1600" b="1" dirty="0">
                <a:solidFill>
                  <a:srgbClr val="1B2A4A"/>
                </a:solidFill>
                <a:latin typeface="Verdena"/>
                <a:ea typeface="Calibri" pitchFamily="34" charset="-122"/>
                <a:cs typeface="Calibri" pitchFamily="34" charset="-120"/>
              </a:rPr>
              <a:t>Partenaires &amp; fournisseurs</a:t>
            </a:r>
            <a:endParaRPr lang="en-US" sz="1600" dirty="0">
              <a:latin typeface="Verdena"/>
            </a:endParaRPr>
          </a:p>
        </p:txBody>
      </p:sp>
      <p:sp>
        <p:nvSpPr>
          <p:cNvPr id="21" name="Text 16"/>
          <p:cNvSpPr/>
          <p:nvPr/>
        </p:nvSpPr>
        <p:spPr>
          <a:xfrm>
            <a:off x="822960" y="5303520"/>
            <a:ext cx="4800600" cy="914400"/>
          </a:xfrm>
          <a:prstGeom prst="rect">
            <a:avLst/>
          </a:prstGeom>
          <a:noFill/>
          <a:ln/>
        </p:spPr>
        <p:txBody>
          <a:bodyPr wrap="square" lIns="0" tIns="0" rIns="0" bIns="0" rtlCol="0" anchor="t"/>
          <a:lstStyle/>
          <a:p>
            <a:pPr marL="0" indent="0">
              <a:buNone/>
            </a:pPr>
            <a:r>
              <a:rPr lang="en-US" sz="1600" dirty="0">
                <a:solidFill>
                  <a:srgbClr val="3C4A5E"/>
                </a:solidFill>
                <a:latin typeface="Verdena"/>
                <a:ea typeface="Calibri" pitchFamily="34" charset="-122"/>
                <a:cs typeface="Calibri" pitchFamily="34" charset="-120"/>
              </a:rPr>
              <a:t>Relations avec les tiers qui contribuent à la conception, au déploiement ou au support</a:t>
            </a:r>
            <a:endParaRPr lang="en-US" sz="1600" dirty="0">
              <a:latin typeface="Verdena"/>
            </a:endParaRPr>
          </a:p>
        </p:txBody>
      </p:sp>
      <p:sp>
        <p:nvSpPr>
          <p:cNvPr id="22" name="Shape 17"/>
          <p:cNvSpPr/>
          <p:nvPr/>
        </p:nvSpPr>
        <p:spPr>
          <a:xfrm>
            <a:off x="6263640" y="4434840"/>
            <a:ext cx="5349240" cy="1874520"/>
          </a:xfrm>
          <a:prstGeom prst="roundRect">
            <a:avLst>
              <a:gd name="adj" fmla="val 3902"/>
            </a:avLst>
          </a:prstGeom>
          <a:solidFill>
            <a:srgbClr val="FFFFFF"/>
          </a:solidFill>
          <a:ln/>
          <a:effectLst>
            <a:outerShdw blurRad="127000" dist="50800" dir="5400000" algn="bl" rotWithShape="0">
              <a:srgbClr val="1B2A4A">
                <a:alpha val="10000"/>
              </a:srgbClr>
            </a:outerShdw>
          </a:effectLst>
        </p:spPr>
        <p:txBody>
          <a:bodyPr/>
          <a:lstStyle/>
          <a:p>
            <a:endParaRPr lang="fr-FR" sz="1600">
              <a:latin typeface="Verdena"/>
            </a:endParaRPr>
          </a:p>
        </p:txBody>
      </p:sp>
      <p:sp>
        <p:nvSpPr>
          <p:cNvPr id="23" name="Shape 18"/>
          <p:cNvSpPr/>
          <p:nvPr/>
        </p:nvSpPr>
        <p:spPr>
          <a:xfrm>
            <a:off x="6537960" y="4709160"/>
            <a:ext cx="548640" cy="548640"/>
          </a:xfrm>
          <a:prstGeom prst="ellipse">
            <a:avLst/>
          </a:prstGeom>
          <a:solidFill>
            <a:srgbClr val="B4453A"/>
          </a:solidFill>
          <a:ln/>
        </p:spPr>
        <p:txBody>
          <a:bodyPr/>
          <a:lstStyle/>
          <a:p>
            <a:endParaRPr lang="fr-FR" sz="1600">
              <a:latin typeface="Verdena"/>
            </a:endParaRPr>
          </a:p>
        </p:txBody>
      </p:sp>
      <p:pic>
        <p:nvPicPr>
          <p:cNvPr id="24" name="Image 3" descr="preencoded.png"/>
          <p:cNvPicPr>
            <a:picLocks noChangeAspect="1"/>
          </p:cNvPicPr>
          <p:nvPr/>
        </p:nvPicPr>
        <p:blipFill>
          <a:blip r:embed="rId6"/>
          <a:stretch>
            <a:fillRect/>
          </a:stretch>
        </p:blipFill>
        <p:spPr>
          <a:xfrm>
            <a:off x="6661404" y="4832604"/>
            <a:ext cx="301752" cy="301752"/>
          </a:xfrm>
          <a:prstGeom prst="rect">
            <a:avLst/>
          </a:prstGeom>
        </p:spPr>
      </p:pic>
      <p:sp>
        <p:nvSpPr>
          <p:cNvPr id="25" name="Text 19"/>
          <p:cNvSpPr/>
          <p:nvPr/>
        </p:nvSpPr>
        <p:spPr>
          <a:xfrm>
            <a:off x="7269480" y="4681728"/>
            <a:ext cx="4023360" cy="457200"/>
          </a:xfrm>
          <a:prstGeom prst="rect">
            <a:avLst/>
          </a:prstGeom>
          <a:noFill/>
          <a:ln/>
        </p:spPr>
        <p:txBody>
          <a:bodyPr wrap="square" lIns="0" tIns="0" rIns="0" bIns="0" rtlCol="0" anchor="ctr"/>
          <a:lstStyle/>
          <a:p>
            <a:pPr marL="0" indent="0">
              <a:buNone/>
            </a:pPr>
            <a:r>
              <a:rPr lang="en-US" sz="1600" b="1" dirty="0">
                <a:solidFill>
                  <a:srgbClr val="1B2A4A"/>
                </a:solidFill>
                <a:latin typeface="Verdena"/>
                <a:ea typeface="Calibri" pitchFamily="34" charset="-122"/>
                <a:cs typeface="Calibri" pitchFamily="34" charset="-120"/>
              </a:rPr>
              <a:t>Flux de valeur &amp; processus</a:t>
            </a:r>
            <a:endParaRPr lang="en-US" sz="1600" dirty="0">
              <a:latin typeface="Verdena"/>
            </a:endParaRPr>
          </a:p>
        </p:txBody>
      </p:sp>
      <p:sp>
        <p:nvSpPr>
          <p:cNvPr id="26" name="Text 20"/>
          <p:cNvSpPr/>
          <p:nvPr/>
        </p:nvSpPr>
        <p:spPr>
          <a:xfrm>
            <a:off x="6537960" y="5303520"/>
            <a:ext cx="4800600" cy="914400"/>
          </a:xfrm>
          <a:prstGeom prst="rect">
            <a:avLst/>
          </a:prstGeom>
          <a:noFill/>
          <a:ln/>
        </p:spPr>
        <p:txBody>
          <a:bodyPr wrap="square" lIns="0" tIns="0" rIns="0" bIns="0" rtlCol="0" anchor="t"/>
          <a:lstStyle/>
          <a:p>
            <a:pPr marL="0" indent="0">
              <a:buNone/>
            </a:pPr>
            <a:r>
              <a:rPr lang="en-US" sz="1600" dirty="0">
                <a:solidFill>
                  <a:srgbClr val="3C4A5E"/>
                </a:solidFill>
                <a:latin typeface="Verdena"/>
                <a:ea typeface="Calibri" pitchFamily="34" charset="-122"/>
                <a:cs typeface="Calibri" pitchFamily="34" charset="-120"/>
              </a:rPr>
              <a:t>Activités, flux de travail, contrôles et procédures pour atteindre les objectifs</a:t>
            </a:r>
            <a:endParaRPr lang="en-US" sz="1600" dirty="0">
              <a:latin typeface="Verdena"/>
            </a:endParaRPr>
          </a:p>
        </p:txBody>
      </p:sp>
      <p:sp>
        <p:nvSpPr>
          <p:cNvPr id="28" name="Text 0">
            <a:extLst>
              <a:ext uri="{FF2B5EF4-FFF2-40B4-BE49-F238E27FC236}">
                <a16:creationId xmlns:a16="http://schemas.microsoft.com/office/drawing/2014/main" id="{4AB24F68-AD38-7C8B-2550-BA3EA0B1A86C}"/>
              </a:ext>
            </a:extLst>
          </p:cNvPr>
          <p:cNvSpPr/>
          <p:nvPr/>
        </p:nvSpPr>
        <p:spPr>
          <a:xfrm>
            <a:off x="4383024" y="205740"/>
            <a:ext cx="4490085" cy="320040"/>
          </a:xfrm>
          <a:prstGeom prst="rect">
            <a:avLst/>
          </a:prstGeom>
          <a:solidFill>
            <a:srgbClr val="C88800"/>
          </a:solidFill>
          <a:ln/>
        </p:spPr>
        <p:txBody>
          <a:bodyPr wrap="square" rtlCol="0" anchor="ctr"/>
          <a:lstStyle/>
          <a:p>
            <a:pPr marL="0" indent="0">
              <a:buNone/>
            </a:pPr>
            <a:r>
              <a:rPr lang="en-US" sz="1600" b="1" kern="0" spc="200" dirty="0">
                <a:solidFill>
                  <a:srgbClr val="D4A24C"/>
                </a:solidFill>
                <a:latin typeface="Verdena"/>
                <a:ea typeface="Calibri" pitchFamily="34" charset="-122"/>
                <a:cs typeface="Calibri" pitchFamily="34" charset="-120"/>
              </a:rPr>
              <a:t>CONCEPTS FONDAMENTAUX</a:t>
            </a:r>
            <a:endParaRPr lang="en-US" sz="1600" dirty="0">
              <a:latin typeface="Verdena"/>
            </a:endParaRPr>
          </a:p>
        </p:txBody>
      </p:sp>
      <p:sp>
        <p:nvSpPr>
          <p:cNvPr id="32" name="Text 3">
            <a:extLst>
              <a:ext uri="{FF2B5EF4-FFF2-40B4-BE49-F238E27FC236}">
                <a16:creationId xmlns:a16="http://schemas.microsoft.com/office/drawing/2014/main" id="{89612D15-7FBA-933E-CC56-73E113D58662}"/>
              </a:ext>
            </a:extLst>
          </p:cNvPr>
          <p:cNvSpPr/>
          <p:nvPr/>
        </p:nvSpPr>
        <p:spPr>
          <a:xfrm>
            <a:off x="3566160" y="6377940"/>
            <a:ext cx="8961120" cy="548640"/>
          </a:xfrm>
          <a:prstGeom prst="rect">
            <a:avLst/>
          </a:prstGeom>
          <a:noFill/>
          <a:ln/>
        </p:spPr>
        <p:txBody>
          <a:bodyPr wrap="square" lIns="0" tIns="0" rIns="0" bIns="0" rtlCol="0" anchor="ctr"/>
          <a:lstStyle/>
          <a:p>
            <a:pPr marL="0" indent="0">
              <a:buNone/>
            </a:pPr>
            <a:r>
              <a:rPr lang="en-US" sz="1600" i="1" dirty="0">
                <a:solidFill>
                  <a:srgbClr val="CFE0F0"/>
                </a:solidFill>
                <a:latin typeface="Verdena"/>
                <a:ea typeface="Calibri" pitchFamily="34" charset="-122"/>
                <a:cs typeface="Calibri" pitchFamily="34" charset="-120"/>
              </a:rPr>
              <a:t>Une vision à 360° pour ne jamais négliger un facteur de succès </a:t>
            </a:r>
            <a:r>
              <a:rPr lang="en-US" sz="1600" i="1" dirty="0" err="1">
                <a:solidFill>
                  <a:srgbClr val="CFE0F0"/>
                </a:solidFill>
                <a:latin typeface="Verdena"/>
                <a:ea typeface="Calibri" pitchFamily="34" charset="-122"/>
                <a:cs typeface="Calibri" pitchFamily="34" charset="-120"/>
              </a:rPr>
              <a:t>ou</a:t>
            </a:r>
            <a:r>
              <a:rPr lang="en-US" sz="1600" i="1" dirty="0">
                <a:solidFill>
                  <a:srgbClr val="CFE0F0"/>
                </a:solidFill>
                <a:latin typeface="Verdena"/>
                <a:ea typeface="Calibri" pitchFamily="34" charset="-122"/>
                <a:cs typeface="Calibri" pitchFamily="34" charset="-120"/>
              </a:rPr>
              <a:t> d'échec</a:t>
            </a:r>
            <a:endParaRPr lang="en-US" sz="1600" dirty="0">
              <a:latin typeface="Verdena"/>
            </a:endParaRPr>
          </a:p>
        </p:txBody>
      </p:sp>
    </p:spTree>
    <p:extLst>
      <p:ext uri="{BB962C8B-B14F-4D97-AF65-F5344CB8AC3E}">
        <p14:creationId xmlns:p14="http://schemas.microsoft.com/office/powerpoint/2010/main" val="4196988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48640" y="6537960"/>
            <a:ext cx="4572000" cy="274320"/>
          </a:xfrm>
          <a:prstGeom prst="rect">
            <a:avLst/>
          </a:prstGeom>
          <a:noFill/>
          <a:ln/>
        </p:spPr>
        <p:txBody>
          <a:bodyPr wrap="square" rtlCol="0" anchor="ctr"/>
          <a:lstStyle/>
          <a:p>
            <a:pPr marL="0" indent="0">
              <a:buNone/>
            </a:pPr>
            <a:r>
              <a:rPr lang="en-US" sz="900" kern="0" spc="100" dirty="0">
                <a:solidFill>
                  <a:srgbClr val="748094"/>
                </a:solidFill>
                <a:latin typeface="Calibri" pitchFamily="34" charset="0"/>
                <a:ea typeface="Calibri" pitchFamily="34" charset="-122"/>
                <a:cs typeface="Calibri" pitchFamily="34" charset="-120"/>
              </a:rPr>
              <a:t>ITIL 4 — ELIOS 2026</a:t>
            </a:r>
            <a:endParaRPr lang="en-US" sz="900" dirty="0"/>
          </a:p>
        </p:txBody>
      </p:sp>
      <p:sp>
        <p:nvSpPr>
          <p:cNvPr id="5" name="Text 3"/>
          <p:cNvSpPr/>
          <p:nvPr/>
        </p:nvSpPr>
        <p:spPr>
          <a:xfrm>
            <a:off x="1948815" y="4410075"/>
            <a:ext cx="8166735" cy="621030"/>
          </a:xfrm>
          <a:prstGeom prst="rect">
            <a:avLst/>
          </a:prstGeom>
          <a:noFill/>
          <a:ln/>
        </p:spPr>
        <p:txBody>
          <a:bodyPr wrap="square" lIns="0" tIns="0" rIns="0" bIns="0" rtlCol="0" anchor="t"/>
          <a:lstStyle/>
          <a:p>
            <a:pPr marL="0" indent="0" algn="l">
              <a:lnSpc>
                <a:spcPct val="105000"/>
              </a:lnSpc>
              <a:buNone/>
            </a:pPr>
            <a:r>
              <a:rPr lang="en-US" sz="2600" b="1" dirty="0">
                <a:solidFill>
                  <a:srgbClr val="1B2A4A"/>
                </a:solidFill>
                <a:latin typeface="Cambria" pitchFamily="34" charset="0"/>
                <a:ea typeface="Cambria" pitchFamily="34" charset="-122"/>
                <a:cs typeface="Cambria" pitchFamily="34" charset="-120"/>
              </a:rPr>
              <a:t>Les quatre </a:t>
            </a:r>
            <a:r>
              <a:rPr lang="en-US" sz="2600" b="1" dirty="0">
                <a:solidFill>
                  <a:schemeClr val="bg1"/>
                </a:solidFill>
                <a:latin typeface="Cambria" pitchFamily="34" charset="0"/>
                <a:ea typeface="Cambria" pitchFamily="34" charset="-122"/>
                <a:cs typeface="Cambria" pitchFamily="34" charset="-120"/>
              </a:rPr>
              <a:t>dimensions n'existent pas en vase clos</a:t>
            </a:r>
            <a:endParaRPr lang="en-US" sz="2600" dirty="0">
              <a:solidFill>
                <a:schemeClr val="bg1"/>
              </a:solidFill>
            </a:endParaRPr>
          </a:p>
        </p:txBody>
      </p:sp>
      <p:sp>
        <p:nvSpPr>
          <p:cNvPr id="6" name="Text 4"/>
          <p:cNvSpPr/>
          <p:nvPr/>
        </p:nvSpPr>
        <p:spPr>
          <a:xfrm>
            <a:off x="2987040" y="1487805"/>
            <a:ext cx="6757035" cy="365760"/>
          </a:xfrm>
          <a:prstGeom prst="rect">
            <a:avLst/>
          </a:prstGeom>
          <a:noFill/>
          <a:ln/>
        </p:spPr>
        <p:txBody>
          <a:bodyPr wrap="square" lIns="0" tIns="0" rIns="0" bIns="0" rtlCol="0" anchor="ctr"/>
          <a:lstStyle/>
          <a:p>
            <a:pPr marL="0" indent="0">
              <a:buNone/>
            </a:pPr>
            <a:r>
              <a:rPr lang="en-US" sz="1350" i="1" dirty="0">
                <a:solidFill>
                  <a:schemeClr val="bg1"/>
                </a:solidFill>
                <a:latin typeface="Calibri" pitchFamily="34" charset="0"/>
                <a:ea typeface="Calibri" pitchFamily="34" charset="-122"/>
                <a:cs typeface="Calibri" pitchFamily="34" charset="-120"/>
              </a:rPr>
              <a:t>Des facteurs externes influencent en permanence la façon de combiner ces quatre dimensions</a:t>
            </a:r>
            <a:endParaRPr lang="en-US" sz="1350" dirty="0">
              <a:solidFill>
                <a:schemeClr val="bg1"/>
              </a:solidFill>
            </a:endParaRPr>
          </a:p>
        </p:txBody>
      </p:sp>
      <p:sp>
        <p:nvSpPr>
          <p:cNvPr id="7" name="Shape 5"/>
          <p:cNvSpPr/>
          <p:nvPr/>
        </p:nvSpPr>
        <p:spPr>
          <a:xfrm>
            <a:off x="548640" y="2377440"/>
            <a:ext cx="3566160" cy="868680"/>
          </a:xfrm>
          <a:prstGeom prst="roundRect">
            <a:avLst>
              <a:gd name="adj" fmla="val 8421"/>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8" name="Text 6"/>
          <p:cNvSpPr/>
          <p:nvPr/>
        </p:nvSpPr>
        <p:spPr>
          <a:xfrm>
            <a:off x="777240" y="2377440"/>
            <a:ext cx="3108960" cy="868680"/>
          </a:xfrm>
          <a:prstGeom prst="rect">
            <a:avLst/>
          </a:prstGeom>
          <a:noFill/>
          <a:ln/>
        </p:spPr>
        <p:txBody>
          <a:bodyPr wrap="square" lIns="0" tIns="0" rIns="0" bIns="0" rtlCol="0" anchor="ctr"/>
          <a:lstStyle/>
          <a:p>
            <a:pPr marL="0" indent="0">
              <a:buNone/>
            </a:pPr>
            <a:r>
              <a:rPr lang="en-US" sz="1300" b="1" dirty="0">
                <a:solidFill>
                  <a:srgbClr val="1B2A4A"/>
                </a:solidFill>
                <a:latin typeface="Calibri" pitchFamily="34" charset="0"/>
                <a:ea typeface="Calibri" pitchFamily="34" charset="-122"/>
                <a:cs typeface="Calibri" pitchFamily="34" charset="-120"/>
              </a:rPr>
              <a:t>Facteurs politiques et réglementaires</a:t>
            </a:r>
            <a:endParaRPr lang="en-US" sz="1300" dirty="0"/>
          </a:p>
        </p:txBody>
      </p:sp>
      <p:sp>
        <p:nvSpPr>
          <p:cNvPr id="9" name="Shape 7"/>
          <p:cNvSpPr/>
          <p:nvPr/>
        </p:nvSpPr>
        <p:spPr>
          <a:xfrm>
            <a:off x="4343400" y="2377440"/>
            <a:ext cx="3566160" cy="868680"/>
          </a:xfrm>
          <a:prstGeom prst="roundRect">
            <a:avLst>
              <a:gd name="adj" fmla="val 8421"/>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10" name="Text 8"/>
          <p:cNvSpPr/>
          <p:nvPr/>
        </p:nvSpPr>
        <p:spPr>
          <a:xfrm>
            <a:off x="4572000" y="2377440"/>
            <a:ext cx="3108960" cy="868680"/>
          </a:xfrm>
          <a:prstGeom prst="rect">
            <a:avLst/>
          </a:prstGeom>
          <a:noFill/>
          <a:ln/>
        </p:spPr>
        <p:txBody>
          <a:bodyPr wrap="square" lIns="0" tIns="0" rIns="0" bIns="0" rtlCol="0" anchor="ctr"/>
          <a:lstStyle/>
          <a:p>
            <a:pPr marL="0" indent="0">
              <a:buNone/>
            </a:pPr>
            <a:r>
              <a:rPr lang="en-US" sz="1300" b="1" dirty="0">
                <a:solidFill>
                  <a:srgbClr val="1B2A4A"/>
                </a:solidFill>
                <a:latin typeface="Calibri" pitchFamily="34" charset="0"/>
                <a:ea typeface="Calibri" pitchFamily="34" charset="-122"/>
                <a:cs typeface="Calibri" pitchFamily="34" charset="-120"/>
              </a:rPr>
              <a:t>Facteurs économiques et budgétaires</a:t>
            </a:r>
            <a:endParaRPr lang="en-US" sz="1300" dirty="0"/>
          </a:p>
        </p:txBody>
      </p:sp>
      <p:sp>
        <p:nvSpPr>
          <p:cNvPr id="11" name="Shape 9"/>
          <p:cNvSpPr/>
          <p:nvPr/>
        </p:nvSpPr>
        <p:spPr>
          <a:xfrm>
            <a:off x="8138160" y="2377440"/>
            <a:ext cx="3566160" cy="868680"/>
          </a:xfrm>
          <a:prstGeom prst="roundRect">
            <a:avLst>
              <a:gd name="adj" fmla="val 8421"/>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12" name="Text 10"/>
          <p:cNvSpPr/>
          <p:nvPr/>
        </p:nvSpPr>
        <p:spPr>
          <a:xfrm>
            <a:off x="8366760" y="2377440"/>
            <a:ext cx="3108960" cy="868680"/>
          </a:xfrm>
          <a:prstGeom prst="rect">
            <a:avLst/>
          </a:prstGeom>
          <a:noFill/>
          <a:ln/>
        </p:spPr>
        <p:txBody>
          <a:bodyPr wrap="square" lIns="0" tIns="0" rIns="0" bIns="0" rtlCol="0" anchor="ctr"/>
          <a:lstStyle/>
          <a:p>
            <a:pPr marL="0" indent="0">
              <a:buNone/>
            </a:pPr>
            <a:r>
              <a:rPr lang="en-US" sz="1300" b="1" dirty="0">
                <a:solidFill>
                  <a:srgbClr val="1B2A4A"/>
                </a:solidFill>
                <a:latin typeface="Calibri" pitchFamily="34" charset="0"/>
                <a:ea typeface="Calibri" pitchFamily="34" charset="-122"/>
                <a:cs typeface="Calibri" pitchFamily="34" charset="-120"/>
              </a:rPr>
              <a:t>Facteurs sociaux et culturels</a:t>
            </a:r>
            <a:endParaRPr lang="en-US" sz="1300" dirty="0"/>
          </a:p>
        </p:txBody>
      </p:sp>
      <p:sp>
        <p:nvSpPr>
          <p:cNvPr id="13" name="Shape 11"/>
          <p:cNvSpPr/>
          <p:nvPr/>
        </p:nvSpPr>
        <p:spPr>
          <a:xfrm>
            <a:off x="548640" y="3429000"/>
            <a:ext cx="3566160" cy="868680"/>
          </a:xfrm>
          <a:prstGeom prst="roundRect">
            <a:avLst>
              <a:gd name="adj" fmla="val 8421"/>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14" name="Text 12"/>
          <p:cNvSpPr/>
          <p:nvPr/>
        </p:nvSpPr>
        <p:spPr>
          <a:xfrm>
            <a:off x="777240" y="3429000"/>
            <a:ext cx="3108960" cy="868680"/>
          </a:xfrm>
          <a:prstGeom prst="rect">
            <a:avLst/>
          </a:prstGeom>
          <a:noFill/>
          <a:ln/>
        </p:spPr>
        <p:txBody>
          <a:bodyPr wrap="square" lIns="0" tIns="0" rIns="0" bIns="0" rtlCol="0" anchor="ctr"/>
          <a:lstStyle/>
          <a:p>
            <a:pPr marL="0" indent="0">
              <a:buNone/>
            </a:pPr>
            <a:r>
              <a:rPr lang="en-US" sz="1300" b="1" dirty="0">
                <a:solidFill>
                  <a:srgbClr val="1B2A4A"/>
                </a:solidFill>
                <a:latin typeface="Calibri" pitchFamily="34" charset="0"/>
                <a:ea typeface="Calibri" pitchFamily="34" charset="-122"/>
                <a:cs typeface="Calibri" pitchFamily="34" charset="-120"/>
              </a:rPr>
              <a:t>Facteurs technologiques émergents</a:t>
            </a:r>
            <a:endParaRPr lang="en-US" sz="1300" dirty="0"/>
          </a:p>
        </p:txBody>
      </p:sp>
      <p:sp>
        <p:nvSpPr>
          <p:cNvPr id="15" name="Shape 13"/>
          <p:cNvSpPr/>
          <p:nvPr/>
        </p:nvSpPr>
        <p:spPr>
          <a:xfrm>
            <a:off x="4343400" y="3429000"/>
            <a:ext cx="3566160" cy="868680"/>
          </a:xfrm>
          <a:prstGeom prst="roundRect">
            <a:avLst>
              <a:gd name="adj" fmla="val 8421"/>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16" name="Text 14"/>
          <p:cNvSpPr/>
          <p:nvPr/>
        </p:nvSpPr>
        <p:spPr>
          <a:xfrm>
            <a:off x="4572000" y="3429000"/>
            <a:ext cx="3108960" cy="868680"/>
          </a:xfrm>
          <a:prstGeom prst="rect">
            <a:avLst/>
          </a:prstGeom>
          <a:noFill/>
          <a:ln/>
        </p:spPr>
        <p:txBody>
          <a:bodyPr wrap="square" lIns="0" tIns="0" rIns="0" bIns="0" rtlCol="0" anchor="ctr"/>
          <a:lstStyle/>
          <a:p>
            <a:pPr marL="0" indent="0">
              <a:buNone/>
            </a:pPr>
            <a:r>
              <a:rPr lang="en-US" sz="1300" b="1" dirty="0">
                <a:solidFill>
                  <a:srgbClr val="1B2A4A"/>
                </a:solidFill>
                <a:latin typeface="Calibri" pitchFamily="34" charset="0"/>
                <a:ea typeface="Calibri" pitchFamily="34" charset="-122"/>
                <a:cs typeface="Calibri" pitchFamily="34" charset="-120"/>
              </a:rPr>
              <a:t>Facteurs légaux et de conformité</a:t>
            </a:r>
            <a:endParaRPr lang="en-US" sz="1300" dirty="0"/>
          </a:p>
        </p:txBody>
      </p:sp>
      <p:sp>
        <p:nvSpPr>
          <p:cNvPr id="17" name="Shape 15"/>
          <p:cNvSpPr/>
          <p:nvPr/>
        </p:nvSpPr>
        <p:spPr>
          <a:xfrm>
            <a:off x="8138160" y="3429000"/>
            <a:ext cx="3566160" cy="868680"/>
          </a:xfrm>
          <a:prstGeom prst="roundRect">
            <a:avLst>
              <a:gd name="adj" fmla="val 8421"/>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18" name="Text 16"/>
          <p:cNvSpPr/>
          <p:nvPr/>
        </p:nvSpPr>
        <p:spPr>
          <a:xfrm>
            <a:off x="8366760" y="3429000"/>
            <a:ext cx="3108960" cy="868680"/>
          </a:xfrm>
          <a:prstGeom prst="rect">
            <a:avLst/>
          </a:prstGeom>
          <a:noFill/>
          <a:ln/>
        </p:spPr>
        <p:txBody>
          <a:bodyPr wrap="square" lIns="0" tIns="0" rIns="0" bIns="0" rtlCol="0" anchor="ctr"/>
          <a:lstStyle/>
          <a:p>
            <a:pPr marL="0" indent="0">
              <a:buNone/>
            </a:pPr>
            <a:r>
              <a:rPr lang="en-US" sz="1300" b="1" dirty="0">
                <a:solidFill>
                  <a:srgbClr val="1B2A4A"/>
                </a:solidFill>
                <a:latin typeface="Calibri" pitchFamily="34" charset="0"/>
                <a:ea typeface="Calibri" pitchFamily="34" charset="-122"/>
                <a:cs typeface="Calibri" pitchFamily="34" charset="-120"/>
              </a:rPr>
              <a:t>Facteurs environnementaux</a:t>
            </a:r>
            <a:endParaRPr lang="en-US" sz="1300" dirty="0"/>
          </a:p>
        </p:txBody>
      </p:sp>
      <p:sp>
        <p:nvSpPr>
          <p:cNvPr id="19" name="Shape 17"/>
          <p:cNvSpPr/>
          <p:nvPr/>
        </p:nvSpPr>
        <p:spPr>
          <a:xfrm>
            <a:off x="548640" y="5114924"/>
            <a:ext cx="11064240" cy="417195"/>
          </a:xfrm>
          <a:prstGeom prst="roundRect">
            <a:avLst>
              <a:gd name="adj" fmla="val 8421"/>
            </a:avLst>
          </a:prstGeom>
          <a:solidFill>
            <a:srgbClr val="1B2A4A"/>
          </a:solidFill>
          <a:ln/>
          <a:effectLst>
            <a:outerShdw blurRad="101600" dist="38100" dir="2700000" algn="bl" rotWithShape="0">
              <a:srgbClr val="1B2A4A">
                <a:alpha val="12000"/>
              </a:srgbClr>
            </a:outerShdw>
          </a:effectLst>
        </p:spPr>
        <p:txBody>
          <a:bodyPr/>
          <a:lstStyle/>
          <a:p>
            <a:endParaRPr lang="fr-FR"/>
          </a:p>
        </p:txBody>
      </p:sp>
      <p:sp>
        <p:nvSpPr>
          <p:cNvPr id="20" name="Text 18"/>
          <p:cNvSpPr/>
          <p:nvPr/>
        </p:nvSpPr>
        <p:spPr>
          <a:xfrm>
            <a:off x="1461135" y="4935855"/>
            <a:ext cx="10515600" cy="868680"/>
          </a:xfrm>
          <a:prstGeom prst="rect">
            <a:avLst/>
          </a:prstGeom>
          <a:noFill/>
          <a:ln/>
        </p:spPr>
        <p:txBody>
          <a:bodyPr wrap="square" lIns="0" tIns="0" rIns="0" bIns="0" rtlCol="0" anchor="ctr"/>
          <a:lstStyle/>
          <a:p>
            <a:pPr marL="0" indent="0">
              <a:buNone/>
            </a:pPr>
            <a:r>
              <a:rPr lang="en-US" sz="1300" i="1" dirty="0">
                <a:solidFill>
                  <a:srgbClr val="FFFFFF"/>
                </a:solidFill>
                <a:latin typeface="Calibri" pitchFamily="34" charset="0"/>
                <a:ea typeface="Calibri" pitchFamily="34" charset="-122"/>
                <a:cs typeface="Calibri" pitchFamily="34" charset="-120"/>
              </a:rPr>
              <a:t>Impact sur la gouvernance : une organisation qui ignore ces facteurs externes prend des décisions IT déconnectées de son environnement réel.</a:t>
            </a:r>
            <a:endParaRPr lang="en-US" sz="1300" dirty="0"/>
          </a:p>
        </p:txBody>
      </p:sp>
    </p:spTree>
    <p:extLst>
      <p:ext uri="{BB962C8B-B14F-4D97-AF65-F5344CB8AC3E}">
        <p14:creationId xmlns:p14="http://schemas.microsoft.com/office/powerpoint/2010/main" val="3645886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21">
    <p:bg>
      <p:bgPr>
        <a:solidFill>
          <a:srgbClr val="1B2A4A"/>
        </a:solidFill>
        <a:effectLst/>
      </p:bgPr>
    </p:bg>
    <p:spTree>
      <p:nvGrpSpPr>
        <p:cNvPr id="1" name=""/>
        <p:cNvGrpSpPr/>
        <p:nvPr/>
      </p:nvGrpSpPr>
      <p:grpSpPr>
        <a:xfrm>
          <a:off x="0" y="0"/>
          <a:ext cx="0" cy="0"/>
          <a:chOff x="0" y="0"/>
          <a:chExt cx="0" cy="0"/>
        </a:xfrm>
      </p:grpSpPr>
      <p:sp>
        <p:nvSpPr>
          <p:cNvPr id="7" name="Text 0">
            <a:extLst>
              <a:ext uri="{FF2B5EF4-FFF2-40B4-BE49-F238E27FC236}">
                <a16:creationId xmlns:a16="http://schemas.microsoft.com/office/drawing/2014/main" id="{C5D4FF0A-7CFA-D955-C6CC-598E84BDE21C}"/>
              </a:ext>
            </a:extLst>
          </p:cNvPr>
          <p:cNvSpPr/>
          <p:nvPr/>
        </p:nvSpPr>
        <p:spPr>
          <a:xfrm>
            <a:off x="3982974" y="525780"/>
            <a:ext cx="4490085" cy="320040"/>
          </a:xfrm>
          <a:prstGeom prst="rect">
            <a:avLst/>
          </a:prstGeom>
          <a:solidFill>
            <a:srgbClr val="C88800"/>
          </a:solidFill>
          <a:ln/>
        </p:spPr>
        <p:txBody>
          <a:bodyPr wrap="square" rtlCol="0" anchor="ctr"/>
          <a:lstStyle/>
          <a:p>
            <a:pPr marL="0" indent="0" algn="ctr">
              <a:buNone/>
            </a:pPr>
            <a:r>
              <a:rPr lang="en-US" sz="1600" dirty="0">
                <a:solidFill>
                  <a:schemeClr val="bg1"/>
                </a:solidFill>
                <a:latin typeface="Verdena"/>
              </a:rPr>
              <a:t>LE SYSTEME DE VALEUR DE SERVICE</a:t>
            </a:r>
          </a:p>
        </p:txBody>
      </p:sp>
      <p:grpSp>
        <p:nvGrpSpPr>
          <p:cNvPr id="15" name="Groupe 14">
            <a:extLst>
              <a:ext uri="{FF2B5EF4-FFF2-40B4-BE49-F238E27FC236}">
                <a16:creationId xmlns:a16="http://schemas.microsoft.com/office/drawing/2014/main" id="{0923307D-C6B4-7C29-99CA-7589070D39C1}"/>
              </a:ext>
            </a:extLst>
          </p:cNvPr>
          <p:cNvGrpSpPr/>
          <p:nvPr/>
        </p:nvGrpSpPr>
        <p:grpSpPr>
          <a:xfrm>
            <a:off x="4792280" y="1877313"/>
            <a:ext cx="7361558" cy="4153260"/>
            <a:chOff x="4792280" y="1877313"/>
            <a:chExt cx="7361558" cy="4153260"/>
          </a:xfrm>
        </p:grpSpPr>
        <p:grpSp>
          <p:nvGrpSpPr>
            <p:cNvPr id="12" name="Groupe 11">
              <a:extLst>
                <a:ext uri="{FF2B5EF4-FFF2-40B4-BE49-F238E27FC236}">
                  <a16:creationId xmlns:a16="http://schemas.microsoft.com/office/drawing/2014/main" id="{4045402C-A87C-AC96-FBB0-9B88BF2A0D2A}"/>
                </a:ext>
              </a:extLst>
            </p:cNvPr>
            <p:cNvGrpSpPr/>
            <p:nvPr/>
          </p:nvGrpSpPr>
          <p:grpSpPr>
            <a:xfrm>
              <a:off x="4792280" y="1877313"/>
              <a:ext cx="7361558" cy="4153260"/>
              <a:chOff x="3405821" y="1504770"/>
              <a:chExt cx="7361558" cy="4153260"/>
            </a:xfrm>
          </p:grpSpPr>
          <p:pic>
            <p:nvPicPr>
              <p:cNvPr id="9" name="Image 8">
                <a:extLst>
                  <a:ext uri="{FF2B5EF4-FFF2-40B4-BE49-F238E27FC236}">
                    <a16:creationId xmlns:a16="http://schemas.microsoft.com/office/drawing/2014/main" id="{7C1DD698-40D7-94F4-C64C-C7192B76C7FB}"/>
                  </a:ext>
                </a:extLst>
              </p:cNvPr>
              <p:cNvPicPr>
                <a:picLocks noChangeAspect="1"/>
              </p:cNvPicPr>
              <p:nvPr/>
            </p:nvPicPr>
            <p:blipFill>
              <a:blip r:embed="rId3"/>
              <a:stretch>
                <a:fillRect/>
              </a:stretch>
            </p:blipFill>
            <p:spPr>
              <a:xfrm>
                <a:off x="3405821" y="1504770"/>
                <a:ext cx="7361558" cy="4153260"/>
              </a:xfrm>
              <a:prstGeom prst="rect">
                <a:avLst/>
              </a:prstGeom>
            </p:spPr>
          </p:pic>
          <p:pic>
            <p:nvPicPr>
              <p:cNvPr id="11" name="Image 10">
                <a:extLst>
                  <a:ext uri="{FF2B5EF4-FFF2-40B4-BE49-F238E27FC236}">
                    <a16:creationId xmlns:a16="http://schemas.microsoft.com/office/drawing/2014/main" id="{DFF212A6-7614-3389-A54B-55E0E8F6FB3B}"/>
                  </a:ext>
                </a:extLst>
              </p:cNvPr>
              <p:cNvPicPr>
                <a:picLocks noChangeAspect="1"/>
              </p:cNvPicPr>
              <p:nvPr/>
            </p:nvPicPr>
            <p:blipFill>
              <a:blip r:embed="rId4"/>
              <a:stretch>
                <a:fillRect/>
              </a:stretch>
            </p:blipFill>
            <p:spPr>
              <a:xfrm>
                <a:off x="7572375" y="5307201"/>
                <a:ext cx="3195004" cy="266250"/>
              </a:xfrm>
              <a:prstGeom prst="rect">
                <a:avLst/>
              </a:prstGeom>
            </p:spPr>
          </p:pic>
        </p:grpSp>
        <p:pic>
          <p:nvPicPr>
            <p:cNvPr id="14" name="Image 13">
              <a:extLst>
                <a:ext uri="{FF2B5EF4-FFF2-40B4-BE49-F238E27FC236}">
                  <a16:creationId xmlns:a16="http://schemas.microsoft.com/office/drawing/2014/main" id="{811DE1B6-B597-CE2D-23BD-1E34A315E63B}"/>
                </a:ext>
              </a:extLst>
            </p:cNvPr>
            <p:cNvPicPr>
              <a:picLocks noChangeAspect="1"/>
            </p:cNvPicPr>
            <p:nvPr/>
          </p:nvPicPr>
          <p:blipFill>
            <a:blip r:embed="rId4"/>
            <a:stretch>
              <a:fillRect/>
            </a:stretch>
          </p:blipFill>
          <p:spPr>
            <a:xfrm>
              <a:off x="5086349" y="2058288"/>
              <a:ext cx="4093493" cy="341124"/>
            </a:xfrm>
            <a:prstGeom prst="rect">
              <a:avLst/>
            </a:prstGeom>
          </p:spPr>
        </p:pic>
      </p:grpSp>
      <p:sp>
        <p:nvSpPr>
          <p:cNvPr id="16" name="ZoneTexte 15">
            <a:extLst>
              <a:ext uri="{FF2B5EF4-FFF2-40B4-BE49-F238E27FC236}">
                <a16:creationId xmlns:a16="http://schemas.microsoft.com/office/drawing/2014/main" id="{B674D2DD-C66D-B73D-CEDC-168B4A67304F}"/>
              </a:ext>
            </a:extLst>
          </p:cNvPr>
          <p:cNvSpPr txBox="1"/>
          <p:nvPr/>
        </p:nvSpPr>
        <p:spPr>
          <a:xfrm>
            <a:off x="161988" y="3152776"/>
            <a:ext cx="4490085" cy="1200329"/>
          </a:xfrm>
          <a:prstGeom prst="rect">
            <a:avLst/>
          </a:prstGeom>
          <a:noFill/>
        </p:spPr>
        <p:txBody>
          <a:bodyPr wrap="square" rtlCol="0">
            <a:spAutoFit/>
          </a:bodyPr>
          <a:lstStyle/>
          <a:p>
            <a:pPr algn="just"/>
            <a:r>
              <a:rPr lang="fr-CM" dirty="0">
                <a:solidFill>
                  <a:schemeClr val="bg1"/>
                </a:solidFill>
                <a:latin typeface="Verdena"/>
              </a:rPr>
              <a:t>    Le SVS n'est pas une suite de processus isolés, c'est l'usine de transformation qui convertit chaque besoin métier en valeur réelle et mesurable.</a:t>
            </a:r>
            <a:endParaRPr lang="fr-FR" dirty="0">
              <a:solidFill>
                <a:schemeClr val="bg1"/>
              </a:solidFill>
              <a:latin typeface="Verden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29">
    <p:bg>
      <p:bgPr>
        <a:solidFill>
          <a:srgbClr val="F7F8FA"/>
        </a:solidFill>
        <a:effectLst/>
      </p:bgPr>
    </p:bg>
    <p:spTree>
      <p:nvGrpSpPr>
        <p:cNvPr id="1" name=""/>
        <p:cNvGrpSpPr/>
        <p:nvPr/>
      </p:nvGrpSpPr>
      <p:grpSpPr>
        <a:xfrm>
          <a:off x="0" y="0"/>
          <a:ext cx="0" cy="0"/>
          <a:chOff x="0" y="0"/>
          <a:chExt cx="0" cy="0"/>
        </a:xfrm>
      </p:grpSpPr>
      <p:sp>
        <p:nvSpPr>
          <p:cNvPr id="3" name="Text 1"/>
          <p:cNvSpPr/>
          <p:nvPr/>
        </p:nvSpPr>
        <p:spPr>
          <a:xfrm>
            <a:off x="563880" y="6584663"/>
            <a:ext cx="4572000" cy="274320"/>
          </a:xfrm>
          <a:prstGeom prst="rect">
            <a:avLst/>
          </a:prstGeom>
          <a:noFill/>
          <a:ln/>
        </p:spPr>
        <p:txBody>
          <a:bodyPr wrap="square" rtlCol="0" anchor="ctr"/>
          <a:lstStyle/>
          <a:p>
            <a:pPr marL="0" indent="0">
              <a:buNone/>
            </a:pPr>
            <a:r>
              <a:rPr lang="en-US" sz="900" kern="0" spc="100" dirty="0">
                <a:latin typeface="Verdena"/>
                <a:ea typeface="Calibri" pitchFamily="34" charset="-122"/>
                <a:cs typeface="Calibri" pitchFamily="34" charset="-120"/>
              </a:rPr>
              <a:t>ITIL 4 — ELIOS 2026</a:t>
            </a:r>
            <a:endParaRPr lang="en-US" sz="900" dirty="0">
              <a:latin typeface="Verdena"/>
            </a:endParaRPr>
          </a:p>
        </p:txBody>
      </p:sp>
      <p:sp>
        <p:nvSpPr>
          <p:cNvPr id="5" name="Text 3"/>
          <p:cNvSpPr/>
          <p:nvPr/>
        </p:nvSpPr>
        <p:spPr>
          <a:xfrm>
            <a:off x="1645428" y="1464023"/>
            <a:ext cx="11064240" cy="1051560"/>
          </a:xfrm>
          <a:prstGeom prst="rect">
            <a:avLst/>
          </a:prstGeom>
          <a:noFill/>
          <a:ln/>
        </p:spPr>
        <p:txBody>
          <a:bodyPr wrap="square" lIns="0" tIns="0" rIns="0" bIns="0" rtlCol="0" anchor="t"/>
          <a:lstStyle/>
          <a:p>
            <a:pPr marL="0" indent="0" algn="l">
              <a:lnSpc>
                <a:spcPct val="105000"/>
              </a:lnSpc>
              <a:buNone/>
            </a:pPr>
            <a:r>
              <a:rPr lang="en-US" sz="2600" b="1" dirty="0">
                <a:solidFill>
                  <a:schemeClr val="bg1"/>
                </a:solidFill>
                <a:latin typeface="Verdena"/>
                <a:ea typeface="Cambria" pitchFamily="34" charset="-122"/>
                <a:cs typeface="Cambria" pitchFamily="34" charset="-120"/>
              </a:rPr>
              <a:t>Pourquoi le SVS est un outil de pilotage, pas un </a:t>
            </a:r>
            <a:r>
              <a:rPr lang="en-US" sz="2600" b="1" dirty="0" err="1">
                <a:solidFill>
                  <a:schemeClr val="bg1"/>
                </a:solidFill>
                <a:latin typeface="Verdena"/>
                <a:ea typeface="Cambria" pitchFamily="34" charset="-122"/>
                <a:cs typeface="Cambria" pitchFamily="34" charset="-120"/>
              </a:rPr>
              <a:t>schéma</a:t>
            </a:r>
            <a:r>
              <a:rPr lang="en-US" sz="2600" b="1" dirty="0">
                <a:solidFill>
                  <a:schemeClr val="bg1"/>
                </a:solidFill>
                <a:latin typeface="Verdena"/>
                <a:ea typeface="Cambria" pitchFamily="34" charset="-122"/>
                <a:cs typeface="Cambria" pitchFamily="34" charset="-120"/>
              </a:rPr>
              <a:t> </a:t>
            </a:r>
            <a:r>
              <a:rPr lang="en-US" sz="2600" b="1" dirty="0" err="1">
                <a:solidFill>
                  <a:schemeClr val="bg1"/>
                </a:solidFill>
                <a:latin typeface="Verdena"/>
                <a:ea typeface="Cambria" pitchFamily="34" charset="-122"/>
                <a:cs typeface="Cambria" pitchFamily="34" charset="-120"/>
              </a:rPr>
              <a:t>théorique</a:t>
            </a:r>
            <a:r>
              <a:rPr lang="en-US" sz="2600" b="1" dirty="0">
                <a:solidFill>
                  <a:schemeClr val="bg1"/>
                </a:solidFill>
                <a:latin typeface="Verdena"/>
                <a:ea typeface="Cambria" pitchFamily="34" charset="-122"/>
                <a:cs typeface="Cambria" pitchFamily="34" charset="-120"/>
              </a:rPr>
              <a:t> ? </a:t>
            </a:r>
            <a:endParaRPr lang="en-US" sz="2600" dirty="0">
              <a:solidFill>
                <a:schemeClr val="bg1"/>
              </a:solidFill>
              <a:latin typeface="Verdena"/>
            </a:endParaRPr>
          </a:p>
        </p:txBody>
      </p:sp>
      <p:sp>
        <p:nvSpPr>
          <p:cNvPr id="7" name="Shape 5"/>
          <p:cNvSpPr/>
          <p:nvPr/>
        </p:nvSpPr>
        <p:spPr>
          <a:xfrm>
            <a:off x="563880" y="2424143"/>
            <a:ext cx="5349240" cy="3566160"/>
          </a:xfrm>
          <a:prstGeom prst="roundRect">
            <a:avLst>
              <a:gd name="adj" fmla="val 2051"/>
            </a:avLst>
          </a:prstGeom>
          <a:solidFill>
            <a:srgbClr val="F7EDEA"/>
          </a:solidFill>
          <a:ln/>
          <a:effectLst>
            <a:outerShdw blurRad="127000" dist="50800" dir="5400000" algn="bl" rotWithShape="0">
              <a:srgbClr val="1B2A4A">
                <a:alpha val="10000"/>
              </a:srgbClr>
            </a:outerShdw>
          </a:effectLst>
        </p:spPr>
        <p:txBody>
          <a:bodyPr/>
          <a:lstStyle/>
          <a:p>
            <a:endParaRPr lang="fr-FR">
              <a:latin typeface="Verdena"/>
            </a:endParaRPr>
          </a:p>
        </p:txBody>
      </p:sp>
      <p:sp>
        <p:nvSpPr>
          <p:cNvPr id="8" name="Text 6"/>
          <p:cNvSpPr/>
          <p:nvPr/>
        </p:nvSpPr>
        <p:spPr>
          <a:xfrm>
            <a:off x="838200" y="2652743"/>
            <a:ext cx="4846320" cy="457200"/>
          </a:xfrm>
          <a:prstGeom prst="rect">
            <a:avLst/>
          </a:prstGeom>
          <a:noFill/>
          <a:ln/>
        </p:spPr>
        <p:txBody>
          <a:bodyPr wrap="square" lIns="0" tIns="0" rIns="0" bIns="0" rtlCol="0" anchor="ctr"/>
          <a:lstStyle/>
          <a:p>
            <a:pPr marL="0" indent="0">
              <a:buNone/>
            </a:pPr>
            <a:r>
              <a:rPr lang="en-US" sz="1600" b="1" dirty="0">
                <a:latin typeface="Verdena"/>
                <a:ea typeface="Cambria" pitchFamily="34" charset="-122"/>
                <a:cs typeface="Cambria" pitchFamily="34" charset="-120"/>
              </a:rPr>
              <a:t>Avant le SVS</a:t>
            </a:r>
            <a:endParaRPr lang="en-US" sz="1600" dirty="0">
              <a:latin typeface="Verdena"/>
            </a:endParaRPr>
          </a:p>
        </p:txBody>
      </p:sp>
      <p:sp>
        <p:nvSpPr>
          <p:cNvPr id="9" name="Text 7"/>
          <p:cNvSpPr/>
          <p:nvPr/>
        </p:nvSpPr>
        <p:spPr>
          <a:xfrm>
            <a:off x="838200" y="3201383"/>
            <a:ext cx="4846320" cy="2651760"/>
          </a:xfrm>
          <a:prstGeom prst="rect">
            <a:avLst/>
          </a:prstGeom>
          <a:noFill/>
          <a:ln/>
        </p:spPr>
        <p:txBody>
          <a:bodyPr wrap="square" lIns="0" tIns="0" rIns="0" bIns="0" rtlCol="0" anchor="ctr"/>
          <a:lstStyle/>
          <a:p>
            <a:pPr marL="342900" indent="-342900">
              <a:spcAft>
                <a:spcPts val="1000"/>
              </a:spcAft>
              <a:buSzPct val="100000"/>
              <a:buChar char="•"/>
            </a:pPr>
            <a:r>
              <a:rPr lang="en-US" sz="1300" dirty="0">
                <a:latin typeface="Verdena"/>
                <a:ea typeface="Calibri" pitchFamily="34" charset="-122"/>
                <a:cs typeface="Calibri" pitchFamily="34" charset="-120"/>
              </a:rPr>
              <a:t>Vision en silos : IT, qualité, sécurité séparément</a:t>
            </a:r>
            <a:endParaRPr lang="en-US" sz="1300" dirty="0">
              <a:latin typeface="Verdena"/>
            </a:endParaRPr>
          </a:p>
          <a:p>
            <a:pPr marL="342900" indent="-342900">
              <a:spcAft>
                <a:spcPts val="1000"/>
              </a:spcAft>
              <a:buSzPct val="100000"/>
              <a:buChar char="•"/>
            </a:pPr>
            <a:r>
              <a:rPr lang="en-US" sz="1300" dirty="0">
                <a:latin typeface="Verdena"/>
                <a:ea typeface="Calibri" pitchFamily="34" charset="-122"/>
                <a:cs typeface="Calibri" pitchFamily="34" charset="-120"/>
              </a:rPr>
              <a:t>Amélioration traitée comme un projet ponctuel</a:t>
            </a:r>
            <a:endParaRPr lang="en-US" sz="1300" dirty="0">
              <a:latin typeface="Verdena"/>
            </a:endParaRPr>
          </a:p>
          <a:p>
            <a:pPr marL="342900" indent="-342900">
              <a:spcAft>
                <a:spcPts val="1000"/>
              </a:spcAft>
              <a:buSzPct val="100000"/>
              <a:buChar char="•"/>
            </a:pPr>
            <a:r>
              <a:rPr lang="en-US" sz="1300" dirty="0">
                <a:latin typeface="Verdena"/>
                <a:ea typeface="Calibri" pitchFamily="34" charset="-122"/>
                <a:cs typeface="Calibri" pitchFamily="34" charset="-120"/>
              </a:rPr>
              <a:t>Gouvernance déconnectée des opérations quotidiennes</a:t>
            </a:r>
            <a:endParaRPr lang="en-US" sz="1300" dirty="0">
              <a:latin typeface="Verdena"/>
            </a:endParaRPr>
          </a:p>
        </p:txBody>
      </p:sp>
      <p:sp>
        <p:nvSpPr>
          <p:cNvPr id="10" name="Shape 8"/>
          <p:cNvSpPr/>
          <p:nvPr/>
        </p:nvSpPr>
        <p:spPr>
          <a:xfrm>
            <a:off x="6217920" y="2424143"/>
            <a:ext cx="5349240" cy="3429000"/>
          </a:xfrm>
          <a:prstGeom prst="roundRect">
            <a:avLst>
              <a:gd name="adj" fmla="val 2051"/>
            </a:avLst>
          </a:prstGeom>
          <a:solidFill>
            <a:schemeClr val="accent2">
              <a:lumMod val="20000"/>
              <a:lumOff val="80000"/>
            </a:schemeClr>
          </a:solidFill>
          <a:ln/>
          <a:effectLst>
            <a:outerShdw blurRad="127000" dist="50800" dir="5400000" algn="bl" rotWithShape="0">
              <a:srgbClr val="1B2A4A">
                <a:alpha val="10000"/>
              </a:srgbClr>
            </a:outerShdw>
          </a:effectLst>
        </p:spPr>
        <p:txBody>
          <a:bodyPr/>
          <a:lstStyle/>
          <a:p>
            <a:endParaRPr lang="fr-FR">
              <a:latin typeface="Verdena"/>
            </a:endParaRPr>
          </a:p>
        </p:txBody>
      </p:sp>
      <p:sp>
        <p:nvSpPr>
          <p:cNvPr id="11" name="Text 9"/>
          <p:cNvSpPr/>
          <p:nvPr/>
        </p:nvSpPr>
        <p:spPr>
          <a:xfrm>
            <a:off x="6553200" y="2652743"/>
            <a:ext cx="4846320" cy="457200"/>
          </a:xfrm>
          <a:prstGeom prst="rect">
            <a:avLst/>
          </a:prstGeom>
          <a:noFill/>
          <a:ln/>
        </p:spPr>
        <p:txBody>
          <a:bodyPr wrap="square" lIns="0" tIns="0" rIns="0" bIns="0" rtlCol="0" anchor="ctr"/>
          <a:lstStyle/>
          <a:p>
            <a:pPr marL="0" indent="0">
              <a:buNone/>
            </a:pPr>
            <a:r>
              <a:rPr lang="en-US" sz="1600" b="1" dirty="0">
                <a:latin typeface="Verdena"/>
                <a:ea typeface="Cambria" pitchFamily="34" charset="-122"/>
                <a:cs typeface="Cambria" pitchFamily="34" charset="-120"/>
              </a:rPr>
              <a:t>Avec le SVS</a:t>
            </a:r>
            <a:endParaRPr lang="en-US" sz="1600" dirty="0">
              <a:latin typeface="Verdena"/>
            </a:endParaRPr>
          </a:p>
        </p:txBody>
      </p:sp>
      <p:sp>
        <p:nvSpPr>
          <p:cNvPr id="12" name="Text 10"/>
          <p:cNvSpPr/>
          <p:nvPr/>
        </p:nvSpPr>
        <p:spPr>
          <a:xfrm>
            <a:off x="6553200" y="3201383"/>
            <a:ext cx="4846320" cy="2651760"/>
          </a:xfrm>
          <a:prstGeom prst="rect">
            <a:avLst/>
          </a:prstGeom>
          <a:noFill/>
          <a:ln/>
        </p:spPr>
        <p:txBody>
          <a:bodyPr wrap="square" lIns="0" tIns="0" rIns="0" bIns="0" rtlCol="0" anchor="ctr"/>
          <a:lstStyle/>
          <a:p>
            <a:pPr marL="342900" indent="-342900">
              <a:spcAft>
                <a:spcPts val="1000"/>
              </a:spcAft>
              <a:buSzPct val="100000"/>
              <a:buChar char="•"/>
            </a:pPr>
            <a:r>
              <a:rPr lang="en-US" sz="1300" dirty="0">
                <a:latin typeface="Verdena"/>
                <a:ea typeface="Calibri" pitchFamily="34" charset="-122"/>
                <a:cs typeface="Calibri" pitchFamily="34" charset="-120"/>
              </a:rPr>
              <a:t>Vision intégrée : chaque décision relie risque, coût et valeur</a:t>
            </a:r>
            <a:endParaRPr lang="en-US" sz="1300" dirty="0">
              <a:latin typeface="Verdena"/>
            </a:endParaRPr>
          </a:p>
          <a:p>
            <a:pPr marL="342900" indent="-342900">
              <a:spcAft>
                <a:spcPts val="1000"/>
              </a:spcAft>
              <a:buSzPct val="100000"/>
              <a:buChar char="•"/>
            </a:pPr>
            <a:r>
              <a:rPr lang="en-US" sz="1300" dirty="0">
                <a:latin typeface="Verdena"/>
                <a:ea typeface="Calibri" pitchFamily="34" charset="-122"/>
                <a:cs typeface="Calibri" pitchFamily="34" charset="-120"/>
              </a:rPr>
              <a:t>Amélioration continue intégrée à chaque activité</a:t>
            </a:r>
            <a:endParaRPr lang="en-US" sz="1300" dirty="0">
              <a:latin typeface="Verdena"/>
            </a:endParaRPr>
          </a:p>
          <a:p>
            <a:pPr marL="342900" indent="-342900">
              <a:spcAft>
                <a:spcPts val="1000"/>
              </a:spcAft>
              <a:buSzPct val="100000"/>
              <a:buChar char="•"/>
            </a:pPr>
            <a:r>
              <a:rPr lang="en-US" sz="1300" dirty="0">
                <a:latin typeface="Verdena"/>
                <a:ea typeface="Calibri" pitchFamily="34" charset="-122"/>
                <a:cs typeface="Calibri" pitchFamily="34" charset="-120"/>
              </a:rPr>
              <a:t>Gouvernance directement connectée à la chaîne de valeur</a:t>
            </a:r>
            <a:endParaRPr lang="en-US" sz="1300" dirty="0">
              <a:latin typeface="Verdena"/>
            </a:endParaRPr>
          </a:p>
        </p:txBody>
      </p:sp>
      <p:sp>
        <p:nvSpPr>
          <p:cNvPr id="14" name="Text 0">
            <a:extLst>
              <a:ext uri="{FF2B5EF4-FFF2-40B4-BE49-F238E27FC236}">
                <a16:creationId xmlns:a16="http://schemas.microsoft.com/office/drawing/2014/main" id="{3AD8E568-9220-AFD1-754A-46261B30A931}"/>
              </a:ext>
            </a:extLst>
          </p:cNvPr>
          <p:cNvSpPr/>
          <p:nvPr/>
        </p:nvSpPr>
        <p:spPr>
          <a:xfrm>
            <a:off x="3972877" y="686783"/>
            <a:ext cx="4490085" cy="320040"/>
          </a:xfrm>
          <a:prstGeom prst="rect">
            <a:avLst/>
          </a:prstGeom>
          <a:solidFill>
            <a:srgbClr val="C88800"/>
          </a:solidFill>
          <a:ln/>
        </p:spPr>
        <p:txBody>
          <a:bodyPr wrap="square" rtlCol="0" anchor="ctr"/>
          <a:lstStyle/>
          <a:p>
            <a:pPr marL="0" indent="0" algn="ctr">
              <a:buNone/>
            </a:pPr>
            <a:r>
              <a:rPr lang="en-US" sz="1600" b="1" kern="0" spc="200" dirty="0">
                <a:latin typeface="Verdena"/>
                <a:cs typeface="Calibri" pitchFamily="34" charset="-120"/>
              </a:rPr>
              <a:t>Le SVS</a:t>
            </a:r>
            <a:endParaRPr lang="en-US" sz="1600" dirty="0">
              <a:latin typeface="Verden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48640" y="6537960"/>
            <a:ext cx="4572000" cy="274320"/>
          </a:xfrm>
          <a:prstGeom prst="rect">
            <a:avLst/>
          </a:prstGeom>
          <a:noFill/>
          <a:ln/>
        </p:spPr>
        <p:txBody>
          <a:bodyPr wrap="square" rtlCol="0" anchor="ctr"/>
          <a:lstStyle/>
          <a:p>
            <a:pPr marL="0" indent="0">
              <a:buNone/>
            </a:pPr>
            <a:r>
              <a:rPr lang="en-US" sz="900" kern="0" spc="100" dirty="0">
                <a:solidFill>
                  <a:srgbClr val="748094"/>
                </a:solidFill>
                <a:latin typeface="Calibri" pitchFamily="34" charset="0"/>
                <a:ea typeface="Calibri" pitchFamily="34" charset="-122"/>
                <a:cs typeface="Calibri" pitchFamily="34" charset="-120"/>
              </a:rPr>
              <a:t>ITIL 4 — ELIOS 2026</a:t>
            </a:r>
            <a:endParaRPr lang="en-US" sz="900" dirty="0"/>
          </a:p>
        </p:txBody>
      </p:sp>
      <p:sp>
        <p:nvSpPr>
          <p:cNvPr id="5" name="Text 3"/>
          <p:cNvSpPr/>
          <p:nvPr/>
        </p:nvSpPr>
        <p:spPr>
          <a:xfrm>
            <a:off x="548640" y="640080"/>
            <a:ext cx="11064240" cy="1051560"/>
          </a:xfrm>
          <a:prstGeom prst="rect">
            <a:avLst/>
          </a:prstGeom>
          <a:noFill/>
          <a:ln/>
        </p:spPr>
        <p:txBody>
          <a:bodyPr wrap="square" lIns="0" tIns="0" rIns="0" bIns="0" rtlCol="0" anchor="t"/>
          <a:lstStyle/>
          <a:p>
            <a:pPr marL="0" indent="0" algn="l">
              <a:lnSpc>
                <a:spcPct val="105000"/>
              </a:lnSpc>
              <a:buNone/>
            </a:pPr>
            <a:r>
              <a:rPr lang="en-US" sz="2600" b="1" dirty="0">
                <a:solidFill>
                  <a:srgbClr val="1B2A4A"/>
                </a:solidFill>
                <a:latin typeface="Cambria" pitchFamily="34" charset="0"/>
                <a:ea typeface="Cambria" pitchFamily="34" charset="-122"/>
                <a:cs typeface="Cambria" pitchFamily="34" charset="-120"/>
              </a:rPr>
              <a:t>Sept principes qui s'appliquent à toute décision, à tout moment</a:t>
            </a:r>
            <a:endParaRPr lang="en-US" sz="2600" dirty="0"/>
          </a:p>
        </p:txBody>
      </p:sp>
      <p:sp>
        <p:nvSpPr>
          <p:cNvPr id="6" name="Text 4"/>
          <p:cNvSpPr/>
          <p:nvPr/>
        </p:nvSpPr>
        <p:spPr>
          <a:xfrm>
            <a:off x="2240280" y="1573530"/>
            <a:ext cx="6579870" cy="365760"/>
          </a:xfrm>
          <a:prstGeom prst="rect">
            <a:avLst/>
          </a:prstGeom>
          <a:noFill/>
          <a:ln/>
        </p:spPr>
        <p:txBody>
          <a:bodyPr wrap="square" lIns="0" tIns="0" rIns="0" bIns="0" rtlCol="0" anchor="ctr"/>
          <a:lstStyle/>
          <a:p>
            <a:pPr marL="0" indent="0">
              <a:buNone/>
            </a:pPr>
            <a:r>
              <a:rPr lang="en-US" sz="1350" i="1" dirty="0">
                <a:solidFill>
                  <a:schemeClr val="bg1"/>
                </a:solidFill>
                <a:latin typeface="Calibri" pitchFamily="34" charset="0"/>
                <a:ea typeface="Calibri" pitchFamily="34" charset="-122"/>
                <a:cs typeface="Calibri" pitchFamily="34" charset="-120"/>
              </a:rPr>
              <a:t>Universels, indépendants de la structure organisationnelle ou de la technologie utilisée</a:t>
            </a:r>
            <a:endParaRPr lang="en-US" sz="1350" dirty="0">
              <a:solidFill>
                <a:schemeClr val="bg1"/>
              </a:solidFill>
            </a:endParaRPr>
          </a:p>
        </p:txBody>
      </p:sp>
      <p:sp>
        <p:nvSpPr>
          <p:cNvPr id="7" name="Shape 5"/>
          <p:cNvSpPr/>
          <p:nvPr/>
        </p:nvSpPr>
        <p:spPr>
          <a:xfrm>
            <a:off x="548640" y="2377440"/>
            <a:ext cx="3611880" cy="777240"/>
          </a:xfrm>
          <a:prstGeom prst="roundRect">
            <a:avLst>
              <a:gd name="adj" fmla="val 9412"/>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8" name="Shape 6"/>
          <p:cNvSpPr/>
          <p:nvPr/>
        </p:nvSpPr>
        <p:spPr>
          <a:xfrm>
            <a:off x="731520" y="2560320"/>
            <a:ext cx="411480" cy="411480"/>
          </a:xfrm>
          <a:prstGeom prst="ellipse">
            <a:avLst/>
          </a:prstGeom>
          <a:solidFill>
            <a:srgbClr val="D4A24C"/>
          </a:solidFill>
          <a:ln/>
        </p:spPr>
        <p:txBody>
          <a:bodyPr/>
          <a:lstStyle/>
          <a:p>
            <a:endParaRPr lang="fr-FR"/>
          </a:p>
        </p:txBody>
      </p:sp>
      <p:sp>
        <p:nvSpPr>
          <p:cNvPr id="9" name="Text 7"/>
          <p:cNvSpPr/>
          <p:nvPr/>
        </p:nvSpPr>
        <p:spPr>
          <a:xfrm>
            <a:off x="731520" y="2560320"/>
            <a:ext cx="411480" cy="411480"/>
          </a:xfrm>
          <a:prstGeom prst="rect">
            <a:avLst/>
          </a:prstGeom>
          <a:noFill/>
          <a:ln/>
        </p:spPr>
        <p:txBody>
          <a:bodyPr wrap="square" lIns="0" tIns="0" rIns="0" bIns="0" rtlCol="0" anchor="ctr"/>
          <a:lstStyle/>
          <a:p>
            <a:pPr marL="0" indent="0" algn="ctr">
              <a:buNone/>
            </a:pPr>
            <a:r>
              <a:rPr lang="en-US" sz="1400" b="1" dirty="0">
                <a:solidFill>
                  <a:srgbClr val="1B2A4A"/>
                </a:solidFill>
                <a:latin typeface="Calibri" pitchFamily="34" charset="0"/>
                <a:ea typeface="Calibri" pitchFamily="34" charset="-122"/>
                <a:cs typeface="Calibri" pitchFamily="34" charset="-120"/>
              </a:rPr>
              <a:t>1</a:t>
            </a:r>
            <a:endParaRPr lang="en-US" sz="1400" dirty="0"/>
          </a:p>
        </p:txBody>
      </p:sp>
      <p:sp>
        <p:nvSpPr>
          <p:cNvPr id="10" name="Text 8"/>
          <p:cNvSpPr/>
          <p:nvPr/>
        </p:nvSpPr>
        <p:spPr>
          <a:xfrm>
            <a:off x="1280160" y="2377440"/>
            <a:ext cx="2697480" cy="777240"/>
          </a:xfrm>
          <a:prstGeom prst="rect">
            <a:avLst/>
          </a:prstGeom>
          <a:noFill/>
          <a:ln/>
        </p:spPr>
        <p:txBody>
          <a:bodyPr wrap="square" lIns="0" tIns="0" rIns="0" bIns="0" rtlCol="0" anchor="ctr"/>
          <a:lstStyle/>
          <a:p>
            <a:pPr marL="0" indent="0">
              <a:buNone/>
            </a:pPr>
            <a:r>
              <a:rPr lang="en-US" sz="1300" b="1" dirty="0">
                <a:solidFill>
                  <a:srgbClr val="1B2A4A"/>
                </a:solidFill>
                <a:latin typeface="Calibri" pitchFamily="34" charset="0"/>
                <a:ea typeface="Calibri" pitchFamily="34" charset="-122"/>
                <a:cs typeface="Calibri" pitchFamily="34" charset="-120"/>
              </a:rPr>
              <a:t>Se concentrer sur la valeur</a:t>
            </a:r>
            <a:endParaRPr lang="en-US" sz="1300" dirty="0"/>
          </a:p>
        </p:txBody>
      </p:sp>
      <p:sp>
        <p:nvSpPr>
          <p:cNvPr id="11" name="Shape 9"/>
          <p:cNvSpPr/>
          <p:nvPr/>
        </p:nvSpPr>
        <p:spPr>
          <a:xfrm>
            <a:off x="4343400" y="2377440"/>
            <a:ext cx="3611880" cy="777240"/>
          </a:xfrm>
          <a:prstGeom prst="roundRect">
            <a:avLst>
              <a:gd name="adj" fmla="val 9412"/>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12" name="Shape 10"/>
          <p:cNvSpPr/>
          <p:nvPr/>
        </p:nvSpPr>
        <p:spPr>
          <a:xfrm>
            <a:off x="4526280" y="2560320"/>
            <a:ext cx="411480" cy="411480"/>
          </a:xfrm>
          <a:prstGeom prst="ellipse">
            <a:avLst/>
          </a:prstGeom>
          <a:solidFill>
            <a:srgbClr val="D4A24C"/>
          </a:solidFill>
          <a:ln/>
        </p:spPr>
        <p:txBody>
          <a:bodyPr/>
          <a:lstStyle/>
          <a:p>
            <a:endParaRPr lang="fr-FR"/>
          </a:p>
        </p:txBody>
      </p:sp>
      <p:sp>
        <p:nvSpPr>
          <p:cNvPr id="13" name="Text 11"/>
          <p:cNvSpPr/>
          <p:nvPr/>
        </p:nvSpPr>
        <p:spPr>
          <a:xfrm>
            <a:off x="4526280" y="2560320"/>
            <a:ext cx="411480" cy="411480"/>
          </a:xfrm>
          <a:prstGeom prst="rect">
            <a:avLst/>
          </a:prstGeom>
          <a:noFill/>
          <a:ln/>
        </p:spPr>
        <p:txBody>
          <a:bodyPr wrap="square" lIns="0" tIns="0" rIns="0" bIns="0" rtlCol="0" anchor="ctr"/>
          <a:lstStyle/>
          <a:p>
            <a:pPr marL="0" indent="0" algn="ctr">
              <a:buNone/>
            </a:pPr>
            <a:r>
              <a:rPr lang="en-US" sz="1400" b="1" dirty="0">
                <a:solidFill>
                  <a:srgbClr val="1B2A4A"/>
                </a:solidFill>
                <a:latin typeface="Calibri" pitchFamily="34" charset="0"/>
                <a:ea typeface="Calibri" pitchFamily="34" charset="-122"/>
                <a:cs typeface="Calibri" pitchFamily="34" charset="-120"/>
              </a:rPr>
              <a:t>2</a:t>
            </a:r>
            <a:endParaRPr lang="en-US" sz="1400" dirty="0"/>
          </a:p>
        </p:txBody>
      </p:sp>
      <p:sp>
        <p:nvSpPr>
          <p:cNvPr id="14" name="Text 12"/>
          <p:cNvSpPr/>
          <p:nvPr/>
        </p:nvSpPr>
        <p:spPr>
          <a:xfrm>
            <a:off x="5074920" y="2377440"/>
            <a:ext cx="2697480" cy="777240"/>
          </a:xfrm>
          <a:prstGeom prst="rect">
            <a:avLst/>
          </a:prstGeom>
          <a:noFill/>
          <a:ln/>
        </p:spPr>
        <p:txBody>
          <a:bodyPr wrap="square" lIns="0" tIns="0" rIns="0" bIns="0" rtlCol="0" anchor="ctr"/>
          <a:lstStyle/>
          <a:p>
            <a:pPr marL="0" indent="0">
              <a:buNone/>
            </a:pPr>
            <a:r>
              <a:rPr lang="en-US" sz="1300" b="1" dirty="0">
                <a:solidFill>
                  <a:srgbClr val="1B2A4A"/>
                </a:solidFill>
                <a:latin typeface="Calibri" pitchFamily="34" charset="0"/>
                <a:ea typeface="Calibri" pitchFamily="34" charset="-122"/>
                <a:cs typeface="Calibri" pitchFamily="34" charset="-120"/>
              </a:rPr>
              <a:t>Commencer là où vous êtes</a:t>
            </a:r>
            <a:endParaRPr lang="en-US" sz="1300" dirty="0"/>
          </a:p>
        </p:txBody>
      </p:sp>
      <p:sp>
        <p:nvSpPr>
          <p:cNvPr id="15" name="Shape 13"/>
          <p:cNvSpPr/>
          <p:nvPr/>
        </p:nvSpPr>
        <p:spPr>
          <a:xfrm>
            <a:off x="548640" y="3337560"/>
            <a:ext cx="3611880" cy="777240"/>
          </a:xfrm>
          <a:prstGeom prst="roundRect">
            <a:avLst>
              <a:gd name="adj" fmla="val 9412"/>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16" name="Shape 14"/>
          <p:cNvSpPr/>
          <p:nvPr/>
        </p:nvSpPr>
        <p:spPr>
          <a:xfrm>
            <a:off x="731520" y="3520440"/>
            <a:ext cx="411480" cy="411480"/>
          </a:xfrm>
          <a:prstGeom prst="ellipse">
            <a:avLst/>
          </a:prstGeom>
          <a:solidFill>
            <a:srgbClr val="D4A24C"/>
          </a:solidFill>
          <a:ln/>
        </p:spPr>
        <p:txBody>
          <a:bodyPr/>
          <a:lstStyle/>
          <a:p>
            <a:endParaRPr lang="fr-FR"/>
          </a:p>
        </p:txBody>
      </p:sp>
      <p:sp>
        <p:nvSpPr>
          <p:cNvPr id="17" name="Text 15"/>
          <p:cNvSpPr/>
          <p:nvPr/>
        </p:nvSpPr>
        <p:spPr>
          <a:xfrm>
            <a:off x="731520" y="3520440"/>
            <a:ext cx="411480" cy="411480"/>
          </a:xfrm>
          <a:prstGeom prst="rect">
            <a:avLst/>
          </a:prstGeom>
          <a:noFill/>
          <a:ln/>
        </p:spPr>
        <p:txBody>
          <a:bodyPr wrap="square" lIns="0" tIns="0" rIns="0" bIns="0" rtlCol="0" anchor="ctr"/>
          <a:lstStyle/>
          <a:p>
            <a:pPr marL="0" indent="0" algn="ctr">
              <a:buNone/>
            </a:pPr>
            <a:r>
              <a:rPr lang="en-US" sz="1400" b="1" dirty="0">
                <a:solidFill>
                  <a:srgbClr val="1B2A4A"/>
                </a:solidFill>
                <a:latin typeface="Calibri" pitchFamily="34" charset="0"/>
                <a:ea typeface="Calibri" pitchFamily="34" charset="-122"/>
                <a:cs typeface="Calibri" pitchFamily="34" charset="-120"/>
              </a:rPr>
              <a:t>3</a:t>
            </a:r>
            <a:endParaRPr lang="en-US" sz="1400" dirty="0"/>
          </a:p>
        </p:txBody>
      </p:sp>
      <p:sp>
        <p:nvSpPr>
          <p:cNvPr id="18" name="Text 16"/>
          <p:cNvSpPr/>
          <p:nvPr/>
        </p:nvSpPr>
        <p:spPr>
          <a:xfrm>
            <a:off x="1280160" y="3337560"/>
            <a:ext cx="2697480" cy="777240"/>
          </a:xfrm>
          <a:prstGeom prst="rect">
            <a:avLst/>
          </a:prstGeom>
          <a:noFill/>
          <a:ln/>
        </p:spPr>
        <p:txBody>
          <a:bodyPr wrap="square" lIns="0" tIns="0" rIns="0" bIns="0" rtlCol="0" anchor="ctr"/>
          <a:lstStyle/>
          <a:p>
            <a:pPr marL="0" indent="0">
              <a:buNone/>
            </a:pPr>
            <a:r>
              <a:rPr lang="en-US" sz="1300" b="1" dirty="0">
                <a:solidFill>
                  <a:srgbClr val="1B2A4A"/>
                </a:solidFill>
                <a:latin typeface="Calibri" pitchFamily="34" charset="0"/>
                <a:ea typeface="Calibri" pitchFamily="34" charset="-122"/>
                <a:cs typeface="Calibri" pitchFamily="34" charset="-120"/>
              </a:rPr>
              <a:t>Progresser de manière itérative avec un retour d'expérience</a:t>
            </a:r>
            <a:endParaRPr lang="en-US" sz="1300" dirty="0"/>
          </a:p>
        </p:txBody>
      </p:sp>
      <p:sp>
        <p:nvSpPr>
          <p:cNvPr id="19" name="Shape 17"/>
          <p:cNvSpPr/>
          <p:nvPr/>
        </p:nvSpPr>
        <p:spPr>
          <a:xfrm>
            <a:off x="4343400" y="3337560"/>
            <a:ext cx="3611880" cy="777240"/>
          </a:xfrm>
          <a:prstGeom prst="roundRect">
            <a:avLst>
              <a:gd name="adj" fmla="val 9412"/>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20" name="Shape 18"/>
          <p:cNvSpPr/>
          <p:nvPr/>
        </p:nvSpPr>
        <p:spPr>
          <a:xfrm>
            <a:off x="4526280" y="3520440"/>
            <a:ext cx="411480" cy="411480"/>
          </a:xfrm>
          <a:prstGeom prst="ellipse">
            <a:avLst/>
          </a:prstGeom>
          <a:solidFill>
            <a:srgbClr val="D4A24C"/>
          </a:solidFill>
          <a:ln/>
        </p:spPr>
        <p:txBody>
          <a:bodyPr/>
          <a:lstStyle/>
          <a:p>
            <a:endParaRPr lang="fr-FR"/>
          </a:p>
        </p:txBody>
      </p:sp>
      <p:sp>
        <p:nvSpPr>
          <p:cNvPr id="21" name="Text 19"/>
          <p:cNvSpPr/>
          <p:nvPr/>
        </p:nvSpPr>
        <p:spPr>
          <a:xfrm>
            <a:off x="4526280" y="3520440"/>
            <a:ext cx="411480" cy="411480"/>
          </a:xfrm>
          <a:prstGeom prst="rect">
            <a:avLst/>
          </a:prstGeom>
          <a:noFill/>
          <a:ln/>
        </p:spPr>
        <p:txBody>
          <a:bodyPr wrap="square" lIns="0" tIns="0" rIns="0" bIns="0" rtlCol="0" anchor="ctr"/>
          <a:lstStyle/>
          <a:p>
            <a:pPr marL="0" indent="0" algn="ctr">
              <a:buNone/>
            </a:pPr>
            <a:r>
              <a:rPr lang="en-US" sz="1400" b="1" dirty="0">
                <a:solidFill>
                  <a:srgbClr val="1B2A4A"/>
                </a:solidFill>
                <a:latin typeface="Calibri" pitchFamily="34" charset="0"/>
                <a:ea typeface="Calibri" pitchFamily="34" charset="-122"/>
                <a:cs typeface="Calibri" pitchFamily="34" charset="-120"/>
              </a:rPr>
              <a:t>4</a:t>
            </a:r>
            <a:endParaRPr lang="en-US" sz="1400" dirty="0"/>
          </a:p>
        </p:txBody>
      </p:sp>
      <p:sp>
        <p:nvSpPr>
          <p:cNvPr id="22" name="Text 20"/>
          <p:cNvSpPr/>
          <p:nvPr/>
        </p:nvSpPr>
        <p:spPr>
          <a:xfrm>
            <a:off x="5074920" y="3337560"/>
            <a:ext cx="2697480" cy="777240"/>
          </a:xfrm>
          <a:prstGeom prst="rect">
            <a:avLst/>
          </a:prstGeom>
          <a:noFill/>
          <a:ln/>
        </p:spPr>
        <p:txBody>
          <a:bodyPr wrap="square" lIns="0" tIns="0" rIns="0" bIns="0" rtlCol="0" anchor="ctr"/>
          <a:lstStyle/>
          <a:p>
            <a:pPr marL="0" indent="0">
              <a:buNone/>
            </a:pPr>
            <a:r>
              <a:rPr lang="en-US" sz="1300" b="1" dirty="0">
                <a:solidFill>
                  <a:srgbClr val="1B2A4A"/>
                </a:solidFill>
                <a:latin typeface="Calibri" pitchFamily="34" charset="0"/>
                <a:ea typeface="Calibri" pitchFamily="34" charset="-122"/>
                <a:cs typeface="Calibri" pitchFamily="34" charset="-120"/>
              </a:rPr>
              <a:t>Collaborer et promouvoir la visibilité</a:t>
            </a:r>
            <a:endParaRPr lang="en-US" sz="1300" dirty="0"/>
          </a:p>
        </p:txBody>
      </p:sp>
      <p:sp>
        <p:nvSpPr>
          <p:cNvPr id="23" name="Shape 21"/>
          <p:cNvSpPr/>
          <p:nvPr/>
        </p:nvSpPr>
        <p:spPr>
          <a:xfrm>
            <a:off x="548640" y="4297680"/>
            <a:ext cx="3611880" cy="777240"/>
          </a:xfrm>
          <a:prstGeom prst="roundRect">
            <a:avLst>
              <a:gd name="adj" fmla="val 9412"/>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24" name="Shape 22"/>
          <p:cNvSpPr/>
          <p:nvPr/>
        </p:nvSpPr>
        <p:spPr>
          <a:xfrm>
            <a:off x="731520" y="4480560"/>
            <a:ext cx="411480" cy="411480"/>
          </a:xfrm>
          <a:prstGeom prst="ellipse">
            <a:avLst/>
          </a:prstGeom>
          <a:solidFill>
            <a:srgbClr val="D4A24C"/>
          </a:solidFill>
          <a:ln/>
        </p:spPr>
        <p:txBody>
          <a:bodyPr/>
          <a:lstStyle/>
          <a:p>
            <a:endParaRPr lang="fr-FR"/>
          </a:p>
        </p:txBody>
      </p:sp>
      <p:sp>
        <p:nvSpPr>
          <p:cNvPr id="25" name="Text 23"/>
          <p:cNvSpPr/>
          <p:nvPr/>
        </p:nvSpPr>
        <p:spPr>
          <a:xfrm>
            <a:off x="731520" y="4480560"/>
            <a:ext cx="411480" cy="411480"/>
          </a:xfrm>
          <a:prstGeom prst="rect">
            <a:avLst/>
          </a:prstGeom>
          <a:noFill/>
          <a:ln/>
        </p:spPr>
        <p:txBody>
          <a:bodyPr wrap="square" lIns="0" tIns="0" rIns="0" bIns="0" rtlCol="0" anchor="ctr"/>
          <a:lstStyle/>
          <a:p>
            <a:pPr marL="0" indent="0" algn="ctr">
              <a:buNone/>
            </a:pPr>
            <a:r>
              <a:rPr lang="en-US" sz="1400" b="1" dirty="0">
                <a:solidFill>
                  <a:srgbClr val="1B2A4A"/>
                </a:solidFill>
                <a:latin typeface="Calibri" pitchFamily="34" charset="0"/>
                <a:ea typeface="Calibri" pitchFamily="34" charset="-122"/>
                <a:cs typeface="Calibri" pitchFamily="34" charset="-120"/>
              </a:rPr>
              <a:t>5</a:t>
            </a:r>
            <a:endParaRPr lang="en-US" sz="1400" dirty="0"/>
          </a:p>
        </p:txBody>
      </p:sp>
      <p:sp>
        <p:nvSpPr>
          <p:cNvPr id="26" name="Text 24"/>
          <p:cNvSpPr/>
          <p:nvPr/>
        </p:nvSpPr>
        <p:spPr>
          <a:xfrm>
            <a:off x="1280160" y="4297680"/>
            <a:ext cx="2697480" cy="777240"/>
          </a:xfrm>
          <a:prstGeom prst="rect">
            <a:avLst/>
          </a:prstGeom>
          <a:noFill/>
          <a:ln/>
        </p:spPr>
        <p:txBody>
          <a:bodyPr wrap="square" lIns="0" tIns="0" rIns="0" bIns="0" rtlCol="0" anchor="ctr"/>
          <a:lstStyle/>
          <a:p>
            <a:pPr marL="0" indent="0">
              <a:buNone/>
            </a:pPr>
            <a:r>
              <a:rPr lang="en-US" sz="1300" b="1" dirty="0">
                <a:solidFill>
                  <a:srgbClr val="1B2A4A"/>
                </a:solidFill>
                <a:latin typeface="Calibri" pitchFamily="34" charset="0"/>
                <a:ea typeface="Calibri" pitchFamily="34" charset="-122"/>
                <a:cs typeface="Calibri" pitchFamily="34" charset="-120"/>
              </a:rPr>
              <a:t>Penser et travailler de façon holistique</a:t>
            </a:r>
            <a:endParaRPr lang="en-US" sz="1300" dirty="0"/>
          </a:p>
        </p:txBody>
      </p:sp>
      <p:sp>
        <p:nvSpPr>
          <p:cNvPr id="27" name="Shape 25"/>
          <p:cNvSpPr/>
          <p:nvPr/>
        </p:nvSpPr>
        <p:spPr>
          <a:xfrm>
            <a:off x="4343400" y="4297680"/>
            <a:ext cx="3611880" cy="777240"/>
          </a:xfrm>
          <a:prstGeom prst="roundRect">
            <a:avLst>
              <a:gd name="adj" fmla="val 9412"/>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28" name="Shape 26"/>
          <p:cNvSpPr/>
          <p:nvPr/>
        </p:nvSpPr>
        <p:spPr>
          <a:xfrm>
            <a:off x="4526280" y="4480560"/>
            <a:ext cx="411480" cy="411480"/>
          </a:xfrm>
          <a:prstGeom prst="ellipse">
            <a:avLst/>
          </a:prstGeom>
          <a:solidFill>
            <a:srgbClr val="D4A24C"/>
          </a:solidFill>
          <a:ln/>
        </p:spPr>
        <p:txBody>
          <a:bodyPr/>
          <a:lstStyle/>
          <a:p>
            <a:endParaRPr lang="fr-FR"/>
          </a:p>
        </p:txBody>
      </p:sp>
      <p:sp>
        <p:nvSpPr>
          <p:cNvPr id="29" name="Text 27"/>
          <p:cNvSpPr/>
          <p:nvPr/>
        </p:nvSpPr>
        <p:spPr>
          <a:xfrm>
            <a:off x="4526280" y="4480560"/>
            <a:ext cx="411480" cy="411480"/>
          </a:xfrm>
          <a:prstGeom prst="rect">
            <a:avLst/>
          </a:prstGeom>
          <a:noFill/>
          <a:ln/>
        </p:spPr>
        <p:txBody>
          <a:bodyPr wrap="square" lIns="0" tIns="0" rIns="0" bIns="0" rtlCol="0" anchor="ctr"/>
          <a:lstStyle/>
          <a:p>
            <a:pPr marL="0" indent="0" algn="ctr">
              <a:buNone/>
            </a:pPr>
            <a:r>
              <a:rPr lang="en-US" sz="1400" b="1" dirty="0">
                <a:solidFill>
                  <a:srgbClr val="1B2A4A"/>
                </a:solidFill>
                <a:latin typeface="Calibri" pitchFamily="34" charset="0"/>
                <a:ea typeface="Calibri" pitchFamily="34" charset="-122"/>
                <a:cs typeface="Calibri" pitchFamily="34" charset="-120"/>
              </a:rPr>
              <a:t>6</a:t>
            </a:r>
            <a:endParaRPr lang="en-US" sz="1400" dirty="0"/>
          </a:p>
        </p:txBody>
      </p:sp>
      <p:sp>
        <p:nvSpPr>
          <p:cNvPr id="30" name="Text 28"/>
          <p:cNvSpPr/>
          <p:nvPr/>
        </p:nvSpPr>
        <p:spPr>
          <a:xfrm>
            <a:off x="5074920" y="4297680"/>
            <a:ext cx="2697480" cy="777240"/>
          </a:xfrm>
          <a:prstGeom prst="rect">
            <a:avLst/>
          </a:prstGeom>
          <a:noFill/>
          <a:ln/>
        </p:spPr>
        <p:txBody>
          <a:bodyPr wrap="square" lIns="0" tIns="0" rIns="0" bIns="0" rtlCol="0" anchor="ctr"/>
          <a:lstStyle/>
          <a:p>
            <a:pPr marL="0" indent="0">
              <a:buNone/>
            </a:pPr>
            <a:r>
              <a:rPr lang="en-US" sz="1300" b="1" dirty="0">
                <a:solidFill>
                  <a:srgbClr val="1B2A4A"/>
                </a:solidFill>
                <a:latin typeface="Calibri" pitchFamily="34" charset="0"/>
                <a:ea typeface="Calibri" pitchFamily="34" charset="-122"/>
                <a:cs typeface="Calibri" pitchFamily="34" charset="-120"/>
              </a:rPr>
              <a:t>Rester simple et pratique</a:t>
            </a:r>
            <a:endParaRPr lang="en-US" sz="1300" dirty="0"/>
          </a:p>
        </p:txBody>
      </p:sp>
      <p:sp>
        <p:nvSpPr>
          <p:cNvPr id="31" name="Shape 29"/>
          <p:cNvSpPr/>
          <p:nvPr/>
        </p:nvSpPr>
        <p:spPr>
          <a:xfrm>
            <a:off x="548640" y="5257800"/>
            <a:ext cx="11064240" cy="777240"/>
          </a:xfrm>
          <a:prstGeom prst="roundRect">
            <a:avLst>
              <a:gd name="adj" fmla="val 9412"/>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32" name="Shape 30"/>
          <p:cNvSpPr/>
          <p:nvPr/>
        </p:nvSpPr>
        <p:spPr>
          <a:xfrm>
            <a:off x="731520" y="5440680"/>
            <a:ext cx="411480" cy="411480"/>
          </a:xfrm>
          <a:prstGeom prst="ellipse">
            <a:avLst/>
          </a:prstGeom>
          <a:solidFill>
            <a:srgbClr val="D4A24C"/>
          </a:solidFill>
          <a:ln/>
        </p:spPr>
        <p:txBody>
          <a:bodyPr/>
          <a:lstStyle/>
          <a:p>
            <a:endParaRPr lang="fr-FR"/>
          </a:p>
        </p:txBody>
      </p:sp>
      <p:sp>
        <p:nvSpPr>
          <p:cNvPr id="33" name="Text 31"/>
          <p:cNvSpPr/>
          <p:nvPr/>
        </p:nvSpPr>
        <p:spPr>
          <a:xfrm>
            <a:off x="731520" y="5440680"/>
            <a:ext cx="411480" cy="411480"/>
          </a:xfrm>
          <a:prstGeom prst="rect">
            <a:avLst/>
          </a:prstGeom>
          <a:noFill/>
          <a:ln/>
        </p:spPr>
        <p:txBody>
          <a:bodyPr wrap="square" lIns="0" tIns="0" rIns="0" bIns="0" rtlCol="0" anchor="ctr"/>
          <a:lstStyle/>
          <a:p>
            <a:pPr marL="0" indent="0" algn="ctr">
              <a:buNone/>
            </a:pPr>
            <a:r>
              <a:rPr lang="en-US" sz="1400" b="1" dirty="0">
                <a:solidFill>
                  <a:srgbClr val="1B2A4A"/>
                </a:solidFill>
                <a:latin typeface="Calibri" pitchFamily="34" charset="0"/>
                <a:ea typeface="Calibri" pitchFamily="34" charset="-122"/>
                <a:cs typeface="Calibri" pitchFamily="34" charset="-120"/>
              </a:rPr>
              <a:t>7</a:t>
            </a:r>
            <a:endParaRPr lang="en-US" sz="1400" dirty="0"/>
          </a:p>
        </p:txBody>
      </p:sp>
      <p:sp>
        <p:nvSpPr>
          <p:cNvPr id="34" name="Text 32"/>
          <p:cNvSpPr/>
          <p:nvPr/>
        </p:nvSpPr>
        <p:spPr>
          <a:xfrm>
            <a:off x="1280160" y="5257800"/>
            <a:ext cx="10149840" cy="777240"/>
          </a:xfrm>
          <a:prstGeom prst="rect">
            <a:avLst/>
          </a:prstGeom>
          <a:noFill/>
          <a:ln/>
        </p:spPr>
        <p:txBody>
          <a:bodyPr wrap="square" lIns="0" tIns="0" rIns="0" bIns="0" rtlCol="0" anchor="ctr"/>
          <a:lstStyle/>
          <a:p>
            <a:pPr marL="0" indent="0">
              <a:buNone/>
            </a:pPr>
            <a:r>
              <a:rPr lang="en-US" sz="1300" b="1" dirty="0">
                <a:solidFill>
                  <a:srgbClr val="1B2A4A"/>
                </a:solidFill>
                <a:latin typeface="Calibri" pitchFamily="34" charset="0"/>
                <a:ea typeface="Calibri" pitchFamily="34" charset="-122"/>
                <a:cs typeface="Calibri" pitchFamily="34" charset="-120"/>
              </a:rPr>
              <a:t>Optimiser et automatiser</a:t>
            </a:r>
            <a:endParaRPr lang="en-US" sz="1300" dirty="0"/>
          </a:p>
        </p:txBody>
      </p:sp>
      <p:sp>
        <p:nvSpPr>
          <p:cNvPr id="36" name="Text 0">
            <a:extLst>
              <a:ext uri="{FF2B5EF4-FFF2-40B4-BE49-F238E27FC236}">
                <a16:creationId xmlns:a16="http://schemas.microsoft.com/office/drawing/2014/main" id="{A8CA22FB-2175-5259-EF22-50BBD249D508}"/>
              </a:ext>
            </a:extLst>
          </p:cNvPr>
          <p:cNvSpPr/>
          <p:nvPr/>
        </p:nvSpPr>
        <p:spPr>
          <a:xfrm>
            <a:off x="3972877" y="686783"/>
            <a:ext cx="4490085" cy="320040"/>
          </a:xfrm>
          <a:prstGeom prst="rect">
            <a:avLst/>
          </a:prstGeom>
          <a:solidFill>
            <a:srgbClr val="C88800"/>
          </a:solidFill>
          <a:ln/>
        </p:spPr>
        <p:txBody>
          <a:bodyPr wrap="square" rtlCol="0" anchor="ctr"/>
          <a:lstStyle/>
          <a:p>
            <a:pPr marL="0" indent="0" algn="ctr">
              <a:buNone/>
            </a:pPr>
            <a:r>
              <a:rPr lang="en-US" sz="1600" dirty="0">
                <a:latin typeface="Verdena"/>
              </a:rPr>
              <a:t>Les principes directeurs</a:t>
            </a:r>
          </a:p>
        </p:txBody>
      </p:sp>
    </p:spTree>
    <p:extLst>
      <p:ext uri="{BB962C8B-B14F-4D97-AF65-F5344CB8AC3E}">
        <p14:creationId xmlns:p14="http://schemas.microsoft.com/office/powerpoint/2010/main" val="4038329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48640" y="6537960"/>
            <a:ext cx="4572000" cy="274320"/>
          </a:xfrm>
          <a:prstGeom prst="rect">
            <a:avLst/>
          </a:prstGeom>
          <a:noFill/>
          <a:ln/>
        </p:spPr>
        <p:txBody>
          <a:bodyPr wrap="square" rtlCol="0" anchor="ctr"/>
          <a:lstStyle/>
          <a:p>
            <a:pPr marL="0" indent="0">
              <a:buNone/>
            </a:pPr>
            <a:r>
              <a:rPr lang="en-US" sz="900" kern="0" spc="100" dirty="0">
                <a:solidFill>
                  <a:srgbClr val="748094"/>
                </a:solidFill>
                <a:latin typeface="Calibri" pitchFamily="34" charset="0"/>
                <a:ea typeface="Calibri" pitchFamily="34" charset="-122"/>
                <a:cs typeface="Calibri" pitchFamily="34" charset="-120"/>
              </a:rPr>
              <a:t>ITIL 4 — ELIOS 2026</a:t>
            </a:r>
            <a:endParaRPr lang="en-US" sz="900" dirty="0"/>
          </a:p>
        </p:txBody>
      </p:sp>
      <p:sp>
        <p:nvSpPr>
          <p:cNvPr id="5" name="Text 3"/>
          <p:cNvSpPr/>
          <p:nvPr/>
        </p:nvSpPr>
        <p:spPr>
          <a:xfrm>
            <a:off x="548640" y="640080"/>
            <a:ext cx="11064240" cy="1051560"/>
          </a:xfrm>
          <a:prstGeom prst="rect">
            <a:avLst/>
          </a:prstGeom>
          <a:noFill/>
          <a:ln/>
        </p:spPr>
        <p:txBody>
          <a:bodyPr wrap="square" lIns="0" tIns="0" rIns="0" bIns="0" rtlCol="0" anchor="t"/>
          <a:lstStyle/>
          <a:p>
            <a:pPr marL="0" indent="0" algn="l">
              <a:lnSpc>
                <a:spcPct val="105000"/>
              </a:lnSpc>
              <a:buNone/>
            </a:pPr>
            <a:r>
              <a:rPr lang="en-US" sz="2600" b="1" dirty="0">
                <a:solidFill>
                  <a:srgbClr val="1B2A4A"/>
                </a:solidFill>
                <a:latin typeface="Cambria" pitchFamily="34" charset="0"/>
                <a:ea typeface="Cambria" pitchFamily="34" charset="-122"/>
                <a:cs typeface="Cambria" pitchFamily="34" charset="-120"/>
              </a:rPr>
              <a:t>Six activités combinables dans n'importe quel ordre utile</a:t>
            </a:r>
            <a:endParaRPr lang="en-US" sz="2600" dirty="0"/>
          </a:p>
        </p:txBody>
      </p:sp>
      <p:sp>
        <p:nvSpPr>
          <p:cNvPr id="6" name="Text 4"/>
          <p:cNvSpPr/>
          <p:nvPr/>
        </p:nvSpPr>
        <p:spPr>
          <a:xfrm>
            <a:off x="548640" y="1783080"/>
            <a:ext cx="11064240" cy="365760"/>
          </a:xfrm>
          <a:prstGeom prst="rect">
            <a:avLst/>
          </a:prstGeom>
          <a:noFill/>
          <a:ln/>
        </p:spPr>
        <p:txBody>
          <a:bodyPr wrap="square" lIns="0" tIns="0" rIns="0" bIns="0" rtlCol="0" anchor="ctr"/>
          <a:lstStyle/>
          <a:p>
            <a:pPr marL="0" indent="0">
              <a:buNone/>
            </a:pPr>
            <a:r>
              <a:rPr lang="en-US" sz="1350" i="1" dirty="0">
                <a:solidFill>
                  <a:srgbClr val="2E5C8A"/>
                </a:solidFill>
                <a:latin typeface="Calibri" pitchFamily="34" charset="0"/>
                <a:ea typeface="Calibri" pitchFamily="34" charset="-122"/>
                <a:cs typeface="Calibri" pitchFamily="34" charset="-120"/>
              </a:rPr>
              <a:t>Contrairement à un cycle de vie linéaire, ces activités s'enchaînent selon le besoin réel, pas selon une séquence imposée</a:t>
            </a:r>
            <a:endParaRPr lang="en-US" sz="1350" dirty="0"/>
          </a:p>
        </p:txBody>
      </p:sp>
      <p:sp>
        <p:nvSpPr>
          <p:cNvPr id="7" name="Shape 5"/>
          <p:cNvSpPr/>
          <p:nvPr/>
        </p:nvSpPr>
        <p:spPr>
          <a:xfrm>
            <a:off x="548640" y="2377440"/>
            <a:ext cx="3611880" cy="1874520"/>
          </a:xfrm>
          <a:prstGeom prst="roundRect">
            <a:avLst>
              <a:gd name="adj" fmla="val 3902"/>
            </a:avLst>
          </a:prstGeom>
          <a:solidFill>
            <a:srgbClr val="FFFFFF"/>
          </a:solidFill>
          <a:ln/>
          <a:effectLst>
            <a:outerShdw blurRad="127000" dist="50800" dir="5400000" algn="bl" rotWithShape="0">
              <a:srgbClr val="1B2A4A">
                <a:alpha val="10000"/>
              </a:srgbClr>
            </a:outerShdw>
          </a:effectLst>
        </p:spPr>
        <p:txBody>
          <a:bodyPr/>
          <a:lstStyle/>
          <a:p>
            <a:endParaRPr lang="fr-FR"/>
          </a:p>
        </p:txBody>
      </p:sp>
      <p:sp>
        <p:nvSpPr>
          <p:cNvPr id="8" name="Shape 6"/>
          <p:cNvSpPr/>
          <p:nvPr/>
        </p:nvSpPr>
        <p:spPr>
          <a:xfrm>
            <a:off x="777240" y="2606040"/>
            <a:ext cx="502920" cy="502920"/>
          </a:xfrm>
          <a:prstGeom prst="ellipse">
            <a:avLst/>
          </a:prstGeom>
          <a:solidFill>
            <a:srgbClr val="2E5C8A"/>
          </a:solidFill>
          <a:ln/>
        </p:spPr>
        <p:txBody>
          <a:bodyPr/>
          <a:lstStyle/>
          <a:p>
            <a:endParaRPr lang="fr-FR"/>
          </a:p>
        </p:txBody>
      </p:sp>
      <p:pic>
        <p:nvPicPr>
          <p:cNvPr id="9" name="Image 0" descr="preencoded.png"/>
          <p:cNvPicPr>
            <a:picLocks noChangeAspect="1"/>
          </p:cNvPicPr>
          <p:nvPr/>
        </p:nvPicPr>
        <p:blipFill>
          <a:blip r:embed="rId3"/>
          <a:stretch>
            <a:fillRect/>
          </a:stretch>
        </p:blipFill>
        <p:spPr>
          <a:xfrm>
            <a:off x="890397" y="2719197"/>
            <a:ext cx="276606" cy="276606"/>
          </a:xfrm>
          <a:prstGeom prst="rect">
            <a:avLst/>
          </a:prstGeom>
        </p:spPr>
      </p:pic>
      <p:sp>
        <p:nvSpPr>
          <p:cNvPr id="10" name="Text 7"/>
          <p:cNvSpPr/>
          <p:nvPr/>
        </p:nvSpPr>
        <p:spPr>
          <a:xfrm>
            <a:off x="1417320" y="2615184"/>
            <a:ext cx="2651760" cy="411480"/>
          </a:xfrm>
          <a:prstGeom prst="rect">
            <a:avLst/>
          </a:prstGeom>
          <a:noFill/>
          <a:ln/>
        </p:spPr>
        <p:txBody>
          <a:bodyPr wrap="square" lIns="0" tIns="0" rIns="0" bIns="0" rtlCol="0" anchor="ctr"/>
          <a:lstStyle/>
          <a:p>
            <a:pPr marL="0" indent="0">
              <a:buNone/>
            </a:pPr>
            <a:r>
              <a:rPr lang="en-US" sz="1450" b="1" dirty="0">
                <a:solidFill>
                  <a:srgbClr val="1B2A4A"/>
                </a:solidFill>
                <a:latin typeface="Calibri" pitchFamily="34" charset="0"/>
                <a:ea typeface="Calibri" pitchFamily="34" charset="-122"/>
                <a:cs typeface="Calibri" pitchFamily="34" charset="-120"/>
              </a:rPr>
              <a:t>Plan</a:t>
            </a:r>
            <a:endParaRPr lang="en-US" sz="1450" dirty="0"/>
          </a:p>
        </p:txBody>
      </p:sp>
      <p:sp>
        <p:nvSpPr>
          <p:cNvPr id="11" name="Text 8"/>
          <p:cNvSpPr/>
          <p:nvPr/>
        </p:nvSpPr>
        <p:spPr>
          <a:xfrm>
            <a:off x="777240" y="3218688"/>
            <a:ext cx="3200400" cy="960120"/>
          </a:xfrm>
          <a:prstGeom prst="rect">
            <a:avLst/>
          </a:prstGeom>
          <a:noFill/>
          <a:ln/>
        </p:spPr>
        <p:txBody>
          <a:bodyPr wrap="square" lIns="0" tIns="0" rIns="0" bIns="0" rtlCol="0" anchor="t"/>
          <a:lstStyle/>
          <a:p>
            <a:pPr marL="0" indent="0">
              <a:buNone/>
            </a:pPr>
            <a:r>
              <a:rPr lang="en-US" sz="1100" dirty="0">
                <a:solidFill>
                  <a:srgbClr val="3C4A5E"/>
                </a:solidFill>
                <a:latin typeface="Calibri" pitchFamily="34" charset="0"/>
                <a:ea typeface="Calibri" pitchFamily="34" charset="-122"/>
                <a:cs typeface="Calibri" pitchFamily="34" charset="-120"/>
              </a:rPr>
              <a:t>Définir la vision, la stratégie et les priorités d'investissement</a:t>
            </a:r>
            <a:endParaRPr lang="en-US" sz="1100" dirty="0"/>
          </a:p>
        </p:txBody>
      </p:sp>
      <p:sp>
        <p:nvSpPr>
          <p:cNvPr id="12" name="Shape 9"/>
          <p:cNvSpPr/>
          <p:nvPr/>
        </p:nvSpPr>
        <p:spPr>
          <a:xfrm>
            <a:off x="4343400" y="2377440"/>
            <a:ext cx="3611880" cy="1874520"/>
          </a:xfrm>
          <a:prstGeom prst="roundRect">
            <a:avLst>
              <a:gd name="adj" fmla="val 3902"/>
            </a:avLst>
          </a:prstGeom>
          <a:solidFill>
            <a:srgbClr val="FFFFFF"/>
          </a:solidFill>
          <a:ln/>
          <a:effectLst>
            <a:outerShdw blurRad="127000" dist="50800" dir="5400000" algn="bl" rotWithShape="0">
              <a:srgbClr val="1B2A4A">
                <a:alpha val="10000"/>
              </a:srgbClr>
            </a:outerShdw>
          </a:effectLst>
        </p:spPr>
        <p:txBody>
          <a:bodyPr/>
          <a:lstStyle/>
          <a:p>
            <a:endParaRPr lang="fr-FR"/>
          </a:p>
        </p:txBody>
      </p:sp>
      <p:sp>
        <p:nvSpPr>
          <p:cNvPr id="13" name="Shape 10"/>
          <p:cNvSpPr/>
          <p:nvPr/>
        </p:nvSpPr>
        <p:spPr>
          <a:xfrm>
            <a:off x="4572000" y="2606040"/>
            <a:ext cx="502920" cy="502920"/>
          </a:xfrm>
          <a:prstGeom prst="ellipse">
            <a:avLst/>
          </a:prstGeom>
          <a:solidFill>
            <a:srgbClr val="2E5C8A"/>
          </a:solidFill>
          <a:ln/>
        </p:spPr>
        <p:txBody>
          <a:bodyPr/>
          <a:lstStyle/>
          <a:p>
            <a:endParaRPr lang="fr-FR"/>
          </a:p>
        </p:txBody>
      </p:sp>
      <p:pic>
        <p:nvPicPr>
          <p:cNvPr id="14" name="Image 1" descr="preencoded.png"/>
          <p:cNvPicPr>
            <a:picLocks noChangeAspect="1"/>
          </p:cNvPicPr>
          <p:nvPr/>
        </p:nvPicPr>
        <p:blipFill>
          <a:blip r:embed="rId4"/>
          <a:stretch>
            <a:fillRect/>
          </a:stretch>
        </p:blipFill>
        <p:spPr>
          <a:xfrm>
            <a:off x="4685157" y="2719197"/>
            <a:ext cx="276606" cy="276606"/>
          </a:xfrm>
          <a:prstGeom prst="rect">
            <a:avLst/>
          </a:prstGeom>
        </p:spPr>
      </p:pic>
      <p:sp>
        <p:nvSpPr>
          <p:cNvPr id="15" name="Text 11"/>
          <p:cNvSpPr/>
          <p:nvPr/>
        </p:nvSpPr>
        <p:spPr>
          <a:xfrm>
            <a:off x="5212080" y="2615184"/>
            <a:ext cx="2651760" cy="411480"/>
          </a:xfrm>
          <a:prstGeom prst="rect">
            <a:avLst/>
          </a:prstGeom>
          <a:noFill/>
          <a:ln/>
        </p:spPr>
        <p:txBody>
          <a:bodyPr wrap="square" lIns="0" tIns="0" rIns="0" bIns="0" rtlCol="0" anchor="ctr"/>
          <a:lstStyle/>
          <a:p>
            <a:pPr marL="0" indent="0">
              <a:buNone/>
            </a:pPr>
            <a:r>
              <a:rPr lang="en-US" sz="1450" b="1" dirty="0">
                <a:solidFill>
                  <a:srgbClr val="1B2A4A"/>
                </a:solidFill>
                <a:latin typeface="Calibri" pitchFamily="34" charset="0"/>
                <a:ea typeface="Calibri" pitchFamily="34" charset="-122"/>
                <a:cs typeface="Calibri" pitchFamily="34" charset="-120"/>
              </a:rPr>
              <a:t>Engage</a:t>
            </a:r>
            <a:endParaRPr lang="en-US" sz="1450" dirty="0"/>
          </a:p>
        </p:txBody>
      </p:sp>
      <p:sp>
        <p:nvSpPr>
          <p:cNvPr id="16" name="Text 12"/>
          <p:cNvSpPr/>
          <p:nvPr/>
        </p:nvSpPr>
        <p:spPr>
          <a:xfrm>
            <a:off x="4572000" y="3218688"/>
            <a:ext cx="3200400" cy="960120"/>
          </a:xfrm>
          <a:prstGeom prst="rect">
            <a:avLst/>
          </a:prstGeom>
          <a:noFill/>
          <a:ln/>
        </p:spPr>
        <p:txBody>
          <a:bodyPr wrap="square" lIns="0" tIns="0" rIns="0" bIns="0" rtlCol="0" anchor="t"/>
          <a:lstStyle/>
          <a:p>
            <a:pPr marL="0" indent="0">
              <a:buNone/>
            </a:pPr>
            <a:r>
              <a:rPr lang="en-US" sz="1100" dirty="0">
                <a:solidFill>
                  <a:srgbClr val="3C4A5E"/>
                </a:solidFill>
                <a:latin typeface="Calibri" pitchFamily="34" charset="0"/>
                <a:ea typeface="Calibri" pitchFamily="34" charset="-122"/>
                <a:cs typeface="Calibri" pitchFamily="34" charset="-120"/>
              </a:rPr>
              <a:t>Comprendre les besoins des parties prenantes et maintenir la relation</a:t>
            </a:r>
            <a:endParaRPr lang="en-US" sz="1100" dirty="0"/>
          </a:p>
        </p:txBody>
      </p:sp>
      <p:sp>
        <p:nvSpPr>
          <p:cNvPr id="17" name="Shape 13"/>
          <p:cNvSpPr/>
          <p:nvPr/>
        </p:nvSpPr>
        <p:spPr>
          <a:xfrm>
            <a:off x="8138160" y="2377440"/>
            <a:ext cx="3611880" cy="1874520"/>
          </a:xfrm>
          <a:prstGeom prst="roundRect">
            <a:avLst>
              <a:gd name="adj" fmla="val 3902"/>
            </a:avLst>
          </a:prstGeom>
          <a:solidFill>
            <a:srgbClr val="FFFFFF"/>
          </a:solidFill>
          <a:ln/>
          <a:effectLst>
            <a:outerShdw blurRad="127000" dist="50800" dir="5400000" algn="bl" rotWithShape="0">
              <a:srgbClr val="1B2A4A">
                <a:alpha val="10000"/>
              </a:srgbClr>
            </a:outerShdw>
          </a:effectLst>
        </p:spPr>
        <p:txBody>
          <a:bodyPr/>
          <a:lstStyle/>
          <a:p>
            <a:endParaRPr lang="fr-FR"/>
          </a:p>
        </p:txBody>
      </p:sp>
      <p:sp>
        <p:nvSpPr>
          <p:cNvPr id="18" name="Shape 14"/>
          <p:cNvSpPr/>
          <p:nvPr/>
        </p:nvSpPr>
        <p:spPr>
          <a:xfrm>
            <a:off x="8366760" y="2606040"/>
            <a:ext cx="502920" cy="502920"/>
          </a:xfrm>
          <a:prstGeom prst="ellipse">
            <a:avLst/>
          </a:prstGeom>
          <a:solidFill>
            <a:srgbClr val="2E5C8A"/>
          </a:solidFill>
          <a:ln/>
        </p:spPr>
        <p:txBody>
          <a:bodyPr/>
          <a:lstStyle/>
          <a:p>
            <a:endParaRPr lang="fr-FR"/>
          </a:p>
        </p:txBody>
      </p:sp>
      <p:pic>
        <p:nvPicPr>
          <p:cNvPr id="19" name="Image 2" descr="preencoded.png"/>
          <p:cNvPicPr>
            <a:picLocks noChangeAspect="1"/>
          </p:cNvPicPr>
          <p:nvPr/>
        </p:nvPicPr>
        <p:blipFill>
          <a:blip r:embed="rId5"/>
          <a:stretch>
            <a:fillRect/>
          </a:stretch>
        </p:blipFill>
        <p:spPr>
          <a:xfrm>
            <a:off x="8479917" y="2719197"/>
            <a:ext cx="276606" cy="276606"/>
          </a:xfrm>
          <a:prstGeom prst="rect">
            <a:avLst/>
          </a:prstGeom>
        </p:spPr>
      </p:pic>
      <p:sp>
        <p:nvSpPr>
          <p:cNvPr id="20" name="Text 15"/>
          <p:cNvSpPr/>
          <p:nvPr/>
        </p:nvSpPr>
        <p:spPr>
          <a:xfrm>
            <a:off x="9006840" y="2615184"/>
            <a:ext cx="2651760" cy="411480"/>
          </a:xfrm>
          <a:prstGeom prst="rect">
            <a:avLst/>
          </a:prstGeom>
          <a:noFill/>
          <a:ln/>
        </p:spPr>
        <p:txBody>
          <a:bodyPr wrap="square" lIns="0" tIns="0" rIns="0" bIns="0" rtlCol="0" anchor="ctr"/>
          <a:lstStyle/>
          <a:p>
            <a:pPr marL="0" indent="0">
              <a:buNone/>
            </a:pPr>
            <a:r>
              <a:rPr lang="en-US" sz="1450" b="1" dirty="0">
                <a:solidFill>
                  <a:srgbClr val="1B2A4A"/>
                </a:solidFill>
                <a:latin typeface="Calibri" pitchFamily="34" charset="0"/>
                <a:ea typeface="Calibri" pitchFamily="34" charset="-122"/>
                <a:cs typeface="Calibri" pitchFamily="34" charset="-120"/>
              </a:rPr>
              <a:t>Design &amp; Transition</a:t>
            </a:r>
            <a:endParaRPr lang="en-US" sz="1450" dirty="0"/>
          </a:p>
        </p:txBody>
      </p:sp>
      <p:sp>
        <p:nvSpPr>
          <p:cNvPr id="21" name="Text 16"/>
          <p:cNvSpPr/>
          <p:nvPr/>
        </p:nvSpPr>
        <p:spPr>
          <a:xfrm>
            <a:off x="8366760" y="3218688"/>
            <a:ext cx="3200400" cy="960120"/>
          </a:xfrm>
          <a:prstGeom prst="rect">
            <a:avLst/>
          </a:prstGeom>
          <a:noFill/>
          <a:ln/>
        </p:spPr>
        <p:txBody>
          <a:bodyPr wrap="square" lIns="0" tIns="0" rIns="0" bIns="0" rtlCol="0" anchor="t"/>
          <a:lstStyle/>
          <a:p>
            <a:pPr marL="0" indent="0">
              <a:buNone/>
            </a:pPr>
            <a:r>
              <a:rPr lang="en-US" sz="1100" dirty="0">
                <a:solidFill>
                  <a:srgbClr val="3C4A5E"/>
                </a:solidFill>
                <a:latin typeface="Calibri" pitchFamily="34" charset="0"/>
                <a:ea typeface="Calibri" pitchFamily="34" charset="-122"/>
                <a:cs typeface="Calibri" pitchFamily="34" charset="-120"/>
              </a:rPr>
              <a:t>Concevoir des services qui répondent aux attentes qualité, coût et délai</a:t>
            </a:r>
            <a:endParaRPr lang="en-US" sz="1100" dirty="0"/>
          </a:p>
        </p:txBody>
      </p:sp>
      <p:sp>
        <p:nvSpPr>
          <p:cNvPr id="22" name="Shape 17"/>
          <p:cNvSpPr/>
          <p:nvPr/>
        </p:nvSpPr>
        <p:spPr>
          <a:xfrm>
            <a:off x="548640" y="4434840"/>
            <a:ext cx="3611880" cy="1874520"/>
          </a:xfrm>
          <a:prstGeom prst="roundRect">
            <a:avLst>
              <a:gd name="adj" fmla="val 3902"/>
            </a:avLst>
          </a:prstGeom>
          <a:solidFill>
            <a:srgbClr val="FFFFFF"/>
          </a:solidFill>
          <a:ln/>
          <a:effectLst>
            <a:outerShdw blurRad="127000" dist="50800" dir="5400000" algn="bl" rotWithShape="0">
              <a:srgbClr val="1B2A4A">
                <a:alpha val="10000"/>
              </a:srgbClr>
            </a:outerShdw>
          </a:effectLst>
        </p:spPr>
        <p:txBody>
          <a:bodyPr/>
          <a:lstStyle/>
          <a:p>
            <a:endParaRPr lang="fr-FR"/>
          </a:p>
        </p:txBody>
      </p:sp>
      <p:sp>
        <p:nvSpPr>
          <p:cNvPr id="23" name="Shape 18"/>
          <p:cNvSpPr/>
          <p:nvPr/>
        </p:nvSpPr>
        <p:spPr>
          <a:xfrm>
            <a:off x="777240" y="4663440"/>
            <a:ext cx="502920" cy="502920"/>
          </a:xfrm>
          <a:prstGeom prst="ellipse">
            <a:avLst/>
          </a:prstGeom>
          <a:solidFill>
            <a:srgbClr val="2E5C8A"/>
          </a:solidFill>
          <a:ln/>
        </p:spPr>
        <p:txBody>
          <a:bodyPr/>
          <a:lstStyle/>
          <a:p>
            <a:endParaRPr lang="fr-FR"/>
          </a:p>
        </p:txBody>
      </p:sp>
      <p:pic>
        <p:nvPicPr>
          <p:cNvPr id="24" name="Image 3" descr="preencoded.png"/>
          <p:cNvPicPr>
            <a:picLocks noChangeAspect="1"/>
          </p:cNvPicPr>
          <p:nvPr/>
        </p:nvPicPr>
        <p:blipFill>
          <a:blip r:embed="rId6"/>
          <a:stretch>
            <a:fillRect/>
          </a:stretch>
        </p:blipFill>
        <p:spPr>
          <a:xfrm>
            <a:off x="890397" y="4776597"/>
            <a:ext cx="276606" cy="276606"/>
          </a:xfrm>
          <a:prstGeom prst="rect">
            <a:avLst/>
          </a:prstGeom>
        </p:spPr>
      </p:pic>
      <p:sp>
        <p:nvSpPr>
          <p:cNvPr id="25" name="Text 19"/>
          <p:cNvSpPr/>
          <p:nvPr/>
        </p:nvSpPr>
        <p:spPr>
          <a:xfrm>
            <a:off x="1417320" y="4672584"/>
            <a:ext cx="2651760" cy="411480"/>
          </a:xfrm>
          <a:prstGeom prst="rect">
            <a:avLst/>
          </a:prstGeom>
          <a:noFill/>
          <a:ln/>
        </p:spPr>
        <p:txBody>
          <a:bodyPr wrap="square" lIns="0" tIns="0" rIns="0" bIns="0" rtlCol="0" anchor="ctr"/>
          <a:lstStyle/>
          <a:p>
            <a:pPr marL="0" indent="0">
              <a:buNone/>
            </a:pPr>
            <a:r>
              <a:rPr lang="en-US" sz="1450" b="1" dirty="0">
                <a:solidFill>
                  <a:srgbClr val="1B2A4A"/>
                </a:solidFill>
                <a:latin typeface="Calibri" pitchFamily="34" charset="0"/>
                <a:ea typeface="Calibri" pitchFamily="34" charset="-122"/>
                <a:cs typeface="Calibri" pitchFamily="34" charset="-120"/>
              </a:rPr>
              <a:t>Obtain / Build</a:t>
            </a:r>
            <a:endParaRPr lang="en-US" sz="1450" dirty="0"/>
          </a:p>
        </p:txBody>
      </p:sp>
      <p:sp>
        <p:nvSpPr>
          <p:cNvPr id="26" name="Text 20"/>
          <p:cNvSpPr/>
          <p:nvPr/>
        </p:nvSpPr>
        <p:spPr>
          <a:xfrm>
            <a:off x="777240" y="5276088"/>
            <a:ext cx="3200400" cy="960120"/>
          </a:xfrm>
          <a:prstGeom prst="rect">
            <a:avLst/>
          </a:prstGeom>
          <a:noFill/>
          <a:ln/>
        </p:spPr>
        <p:txBody>
          <a:bodyPr wrap="square" lIns="0" tIns="0" rIns="0" bIns="0" rtlCol="0" anchor="t"/>
          <a:lstStyle/>
          <a:p>
            <a:pPr marL="0" indent="0">
              <a:buNone/>
            </a:pPr>
            <a:r>
              <a:rPr lang="en-US" sz="1100" dirty="0">
                <a:solidFill>
                  <a:srgbClr val="3C4A5E"/>
                </a:solidFill>
                <a:latin typeface="Calibri" pitchFamily="34" charset="0"/>
                <a:ea typeface="Calibri" pitchFamily="34" charset="-122"/>
                <a:cs typeface="Calibri" pitchFamily="34" charset="-120"/>
              </a:rPr>
              <a:t>Acquérir ou développer les composants nécessaires aux services</a:t>
            </a:r>
            <a:endParaRPr lang="en-US" sz="1100" dirty="0"/>
          </a:p>
        </p:txBody>
      </p:sp>
      <p:sp>
        <p:nvSpPr>
          <p:cNvPr id="27" name="Shape 21"/>
          <p:cNvSpPr/>
          <p:nvPr/>
        </p:nvSpPr>
        <p:spPr>
          <a:xfrm>
            <a:off x="4343400" y="4434840"/>
            <a:ext cx="3611880" cy="1874520"/>
          </a:xfrm>
          <a:prstGeom prst="roundRect">
            <a:avLst>
              <a:gd name="adj" fmla="val 3902"/>
            </a:avLst>
          </a:prstGeom>
          <a:solidFill>
            <a:srgbClr val="FFFFFF"/>
          </a:solidFill>
          <a:ln/>
          <a:effectLst>
            <a:outerShdw blurRad="127000" dist="50800" dir="5400000" algn="bl" rotWithShape="0">
              <a:srgbClr val="1B2A4A">
                <a:alpha val="10000"/>
              </a:srgbClr>
            </a:outerShdw>
          </a:effectLst>
        </p:spPr>
        <p:txBody>
          <a:bodyPr/>
          <a:lstStyle/>
          <a:p>
            <a:endParaRPr lang="fr-FR"/>
          </a:p>
        </p:txBody>
      </p:sp>
      <p:sp>
        <p:nvSpPr>
          <p:cNvPr id="28" name="Shape 22"/>
          <p:cNvSpPr/>
          <p:nvPr/>
        </p:nvSpPr>
        <p:spPr>
          <a:xfrm>
            <a:off x="4572000" y="4663440"/>
            <a:ext cx="502920" cy="502920"/>
          </a:xfrm>
          <a:prstGeom prst="ellipse">
            <a:avLst/>
          </a:prstGeom>
          <a:solidFill>
            <a:srgbClr val="2E5C8A"/>
          </a:solidFill>
          <a:ln/>
        </p:spPr>
        <p:txBody>
          <a:bodyPr/>
          <a:lstStyle/>
          <a:p>
            <a:endParaRPr lang="fr-FR"/>
          </a:p>
        </p:txBody>
      </p:sp>
      <p:pic>
        <p:nvPicPr>
          <p:cNvPr id="29" name="Image 4" descr="preencoded.png"/>
          <p:cNvPicPr>
            <a:picLocks noChangeAspect="1"/>
          </p:cNvPicPr>
          <p:nvPr/>
        </p:nvPicPr>
        <p:blipFill>
          <a:blip r:embed="rId7"/>
          <a:stretch>
            <a:fillRect/>
          </a:stretch>
        </p:blipFill>
        <p:spPr>
          <a:xfrm>
            <a:off x="4685157" y="4776597"/>
            <a:ext cx="276606" cy="276606"/>
          </a:xfrm>
          <a:prstGeom prst="rect">
            <a:avLst/>
          </a:prstGeom>
        </p:spPr>
      </p:pic>
      <p:sp>
        <p:nvSpPr>
          <p:cNvPr id="30" name="Text 23"/>
          <p:cNvSpPr/>
          <p:nvPr/>
        </p:nvSpPr>
        <p:spPr>
          <a:xfrm>
            <a:off x="5212080" y="4672584"/>
            <a:ext cx="2651760" cy="411480"/>
          </a:xfrm>
          <a:prstGeom prst="rect">
            <a:avLst/>
          </a:prstGeom>
          <a:noFill/>
          <a:ln/>
        </p:spPr>
        <p:txBody>
          <a:bodyPr wrap="square" lIns="0" tIns="0" rIns="0" bIns="0" rtlCol="0" anchor="ctr"/>
          <a:lstStyle/>
          <a:p>
            <a:pPr marL="0" indent="0">
              <a:buNone/>
            </a:pPr>
            <a:r>
              <a:rPr lang="en-US" sz="1450" b="1" dirty="0">
                <a:solidFill>
                  <a:srgbClr val="1B2A4A"/>
                </a:solidFill>
                <a:latin typeface="Calibri" pitchFamily="34" charset="0"/>
                <a:ea typeface="Calibri" pitchFamily="34" charset="-122"/>
                <a:cs typeface="Calibri" pitchFamily="34" charset="-120"/>
              </a:rPr>
              <a:t>Deliver &amp; Support</a:t>
            </a:r>
            <a:endParaRPr lang="en-US" sz="1450" dirty="0"/>
          </a:p>
        </p:txBody>
      </p:sp>
      <p:sp>
        <p:nvSpPr>
          <p:cNvPr id="31" name="Text 24"/>
          <p:cNvSpPr/>
          <p:nvPr/>
        </p:nvSpPr>
        <p:spPr>
          <a:xfrm>
            <a:off x="4572000" y="5276088"/>
            <a:ext cx="3200400" cy="960120"/>
          </a:xfrm>
          <a:prstGeom prst="rect">
            <a:avLst/>
          </a:prstGeom>
          <a:noFill/>
          <a:ln/>
        </p:spPr>
        <p:txBody>
          <a:bodyPr wrap="square" lIns="0" tIns="0" rIns="0" bIns="0" rtlCol="0" anchor="t"/>
          <a:lstStyle/>
          <a:p>
            <a:pPr marL="0" indent="0">
              <a:buNone/>
            </a:pPr>
            <a:r>
              <a:rPr lang="en-US" sz="1100" dirty="0">
                <a:solidFill>
                  <a:srgbClr val="3C4A5E"/>
                </a:solidFill>
                <a:latin typeface="Calibri" pitchFamily="34" charset="0"/>
                <a:ea typeface="Calibri" pitchFamily="34" charset="-122"/>
                <a:cs typeface="Calibri" pitchFamily="34" charset="-120"/>
              </a:rPr>
              <a:t>Livrer les services au quotidien et garantir leur </a:t>
            </a:r>
            <a:r>
              <a:rPr lang="en-US" sz="1100" dirty="0" err="1">
                <a:solidFill>
                  <a:srgbClr val="3C4A5E"/>
                </a:solidFill>
                <a:latin typeface="Calibri" pitchFamily="34" charset="0"/>
                <a:ea typeface="Calibri" pitchFamily="34" charset="-122"/>
                <a:cs typeface="Calibri" pitchFamily="34" charset="-120"/>
              </a:rPr>
              <a:t>niveau</a:t>
            </a:r>
            <a:r>
              <a:rPr lang="en-US" sz="1100" dirty="0">
                <a:solidFill>
                  <a:srgbClr val="3C4A5E"/>
                </a:solidFill>
                <a:latin typeface="Calibri" pitchFamily="34" charset="0"/>
                <a:ea typeface="Calibri" pitchFamily="34" charset="-122"/>
                <a:cs typeface="Calibri" pitchFamily="34" charset="-120"/>
              </a:rPr>
              <a:t> convenu</a:t>
            </a:r>
            <a:endParaRPr lang="en-US" sz="1100" dirty="0"/>
          </a:p>
        </p:txBody>
      </p:sp>
      <p:sp>
        <p:nvSpPr>
          <p:cNvPr id="32" name="Shape 25"/>
          <p:cNvSpPr/>
          <p:nvPr/>
        </p:nvSpPr>
        <p:spPr>
          <a:xfrm>
            <a:off x="8138160" y="4434840"/>
            <a:ext cx="3611880" cy="1874520"/>
          </a:xfrm>
          <a:prstGeom prst="roundRect">
            <a:avLst>
              <a:gd name="adj" fmla="val 3902"/>
            </a:avLst>
          </a:prstGeom>
          <a:solidFill>
            <a:srgbClr val="FFFFFF"/>
          </a:solidFill>
          <a:ln/>
          <a:effectLst>
            <a:outerShdw blurRad="127000" dist="50800" dir="5400000" algn="bl" rotWithShape="0">
              <a:srgbClr val="1B2A4A">
                <a:alpha val="10000"/>
              </a:srgbClr>
            </a:outerShdw>
          </a:effectLst>
        </p:spPr>
        <p:txBody>
          <a:bodyPr/>
          <a:lstStyle/>
          <a:p>
            <a:endParaRPr lang="fr-FR"/>
          </a:p>
        </p:txBody>
      </p:sp>
      <p:sp>
        <p:nvSpPr>
          <p:cNvPr id="33" name="Shape 26"/>
          <p:cNvSpPr/>
          <p:nvPr/>
        </p:nvSpPr>
        <p:spPr>
          <a:xfrm>
            <a:off x="8366760" y="4663440"/>
            <a:ext cx="502920" cy="502920"/>
          </a:xfrm>
          <a:prstGeom prst="ellipse">
            <a:avLst/>
          </a:prstGeom>
          <a:solidFill>
            <a:srgbClr val="2E5C8A"/>
          </a:solidFill>
          <a:ln/>
        </p:spPr>
        <p:txBody>
          <a:bodyPr/>
          <a:lstStyle/>
          <a:p>
            <a:endParaRPr lang="fr-FR"/>
          </a:p>
        </p:txBody>
      </p:sp>
      <p:pic>
        <p:nvPicPr>
          <p:cNvPr id="34" name="Image 5" descr="preencoded.png"/>
          <p:cNvPicPr>
            <a:picLocks noChangeAspect="1"/>
          </p:cNvPicPr>
          <p:nvPr/>
        </p:nvPicPr>
        <p:blipFill>
          <a:blip r:embed="rId8"/>
          <a:stretch>
            <a:fillRect/>
          </a:stretch>
        </p:blipFill>
        <p:spPr>
          <a:xfrm>
            <a:off x="8479917" y="4776597"/>
            <a:ext cx="276606" cy="276606"/>
          </a:xfrm>
          <a:prstGeom prst="rect">
            <a:avLst/>
          </a:prstGeom>
        </p:spPr>
      </p:pic>
      <p:sp>
        <p:nvSpPr>
          <p:cNvPr id="35" name="Text 27"/>
          <p:cNvSpPr/>
          <p:nvPr/>
        </p:nvSpPr>
        <p:spPr>
          <a:xfrm>
            <a:off x="9006840" y="4672584"/>
            <a:ext cx="2651760" cy="411480"/>
          </a:xfrm>
          <a:prstGeom prst="rect">
            <a:avLst/>
          </a:prstGeom>
          <a:noFill/>
          <a:ln/>
        </p:spPr>
        <p:txBody>
          <a:bodyPr wrap="square" lIns="0" tIns="0" rIns="0" bIns="0" rtlCol="0" anchor="ctr"/>
          <a:lstStyle/>
          <a:p>
            <a:pPr marL="0" indent="0">
              <a:buNone/>
            </a:pPr>
            <a:r>
              <a:rPr lang="en-US" sz="1450" b="1" dirty="0">
                <a:solidFill>
                  <a:srgbClr val="1B2A4A"/>
                </a:solidFill>
                <a:latin typeface="Calibri" pitchFamily="34" charset="0"/>
                <a:ea typeface="Calibri" pitchFamily="34" charset="-122"/>
                <a:cs typeface="Calibri" pitchFamily="34" charset="-120"/>
              </a:rPr>
              <a:t>Improve</a:t>
            </a:r>
            <a:endParaRPr lang="en-US" sz="1450" dirty="0"/>
          </a:p>
        </p:txBody>
      </p:sp>
      <p:sp>
        <p:nvSpPr>
          <p:cNvPr id="36" name="Text 28"/>
          <p:cNvSpPr/>
          <p:nvPr/>
        </p:nvSpPr>
        <p:spPr>
          <a:xfrm>
            <a:off x="8366760" y="5276088"/>
            <a:ext cx="3200400" cy="960120"/>
          </a:xfrm>
          <a:prstGeom prst="rect">
            <a:avLst/>
          </a:prstGeom>
          <a:noFill/>
          <a:ln/>
        </p:spPr>
        <p:txBody>
          <a:bodyPr wrap="square" lIns="0" tIns="0" rIns="0" bIns="0" rtlCol="0" anchor="t"/>
          <a:lstStyle/>
          <a:p>
            <a:pPr marL="0" indent="0">
              <a:buNone/>
            </a:pPr>
            <a:r>
              <a:rPr lang="en-US" sz="1100" dirty="0">
                <a:solidFill>
                  <a:srgbClr val="3C4A5E"/>
                </a:solidFill>
                <a:latin typeface="Calibri" pitchFamily="34" charset="0"/>
                <a:ea typeface="Calibri" pitchFamily="34" charset="-122"/>
                <a:cs typeface="Calibri" pitchFamily="34" charset="-120"/>
              </a:rPr>
              <a:t>Assurer l'amélioration continue de tous les services et pratiques</a:t>
            </a:r>
            <a:endParaRPr lang="en-US" sz="1100" dirty="0"/>
          </a:p>
        </p:txBody>
      </p:sp>
      <p:sp>
        <p:nvSpPr>
          <p:cNvPr id="38" name="Text 0">
            <a:extLst>
              <a:ext uri="{FF2B5EF4-FFF2-40B4-BE49-F238E27FC236}">
                <a16:creationId xmlns:a16="http://schemas.microsoft.com/office/drawing/2014/main" id="{17AC9616-FB6E-91BA-FC2C-1F42FE5C8023}"/>
              </a:ext>
            </a:extLst>
          </p:cNvPr>
          <p:cNvSpPr/>
          <p:nvPr/>
        </p:nvSpPr>
        <p:spPr>
          <a:xfrm>
            <a:off x="3648075" y="914400"/>
            <a:ext cx="4490085" cy="320040"/>
          </a:xfrm>
          <a:prstGeom prst="rect">
            <a:avLst/>
          </a:prstGeom>
          <a:solidFill>
            <a:srgbClr val="C88800"/>
          </a:solidFill>
          <a:ln/>
        </p:spPr>
        <p:txBody>
          <a:bodyPr wrap="square" rtlCol="0" anchor="ctr"/>
          <a:lstStyle/>
          <a:p>
            <a:pPr algn="ctr"/>
            <a:r>
              <a:rPr lang="en-US" sz="1600" b="1" kern="0" spc="200" dirty="0">
                <a:latin typeface="Calibri" pitchFamily="34" charset="0"/>
                <a:ea typeface="Calibri" pitchFamily="34" charset="-122"/>
                <a:cs typeface="Calibri" pitchFamily="34" charset="-120"/>
              </a:rPr>
              <a:t>SERVICE VALUE CHAIN</a:t>
            </a:r>
            <a:endParaRPr lang="en-US" sz="1600" dirty="0"/>
          </a:p>
        </p:txBody>
      </p:sp>
    </p:spTree>
    <p:extLst>
      <p:ext uri="{BB962C8B-B14F-4D97-AF65-F5344CB8AC3E}">
        <p14:creationId xmlns:p14="http://schemas.microsoft.com/office/powerpoint/2010/main" val="32246045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480560" y="502158"/>
            <a:ext cx="7315200" cy="320040"/>
          </a:xfrm>
          <a:prstGeom prst="rect">
            <a:avLst/>
          </a:prstGeom>
          <a:noFill/>
          <a:ln/>
        </p:spPr>
        <p:txBody>
          <a:bodyPr wrap="square" rtlCol="0" anchor="ctr"/>
          <a:lstStyle/>
          <a:p>
            <a:pPr marL="0" indent="0">
              <a:buNone/>
            </a:pPr>
            <a:endParaRPr lang="en-US" sz="1200" dirty="0"/>
          </a:p>
        </p:txBody>
      </p:sp>
      <p:sp>
        <p:nvSpPr>
          <p:cNvPr id="3" name="Text 1"/>
          <p:cNvSpPr/>
          <p:nvPr/>
        </p:nvSpPr>
        <p:spPr>
          <a:xfrm>
            <a:off x="548640" y="6537960"/>
            <a:ext cx="4572000" cy="274320"/>
          </a:xfrm>
          <a:prstGeom prst="rect">
            <a:avLst/>
          </a:prstGeom>
          <a:noFill/>
          <a:ln/>
        </p:spPr>
        <p:txBody>
          <a:bodyPr wrap="square" rtlCol="0" anchor="ctr"/>
          <a:lstStyle/>
          <a:p>
            <a:pPr marL="0" indent="0">
              <a:buNone/>
            </a:pPr>
            <a:r>
              <a:rPr lang="en-US" sz="900" kern="0" spc="100" dirty="0">
                <a:solidFill>
                  <a:srgbClr val="748094"/>
                </a:solidFill>
                <a:latin typeface="Calibri" pitchFamily="34" charset="0"/>
                <a:ea typeface="Calibri" pitchFamily="34" charset="-122"/>
                <a:cs typeface="Calibri" pitchFamily="34" charset="-120"/>
              </a:rPr>
              <a:t>ITIL 4 — ELIOS 2026</a:t>
            </a:r>
            <a:endParaRPr lang="en-US" sz="900" dirty="0"/>
          </a:p>
        </p:txBody>
      </p:sp>
      <p:sp>
        <p:nvSpPr>
          <p:cNvPr id="5" name="Text 3"/>
          <p:cNvSpPr/>
          <p:nvPr/>
        </p:nvSpPr>
        <p:spPr>
          <a:xfrm>
            <a:off x="617220" y="982980"/>
            <a:ext cx="11064240" cy="1051560"/>
          </a:xfrm>
          <a:prstGeom prst="rect">
            <a:avLst/>
          </a:prstGeom>
          <a:noFill/>
          <a:ln/>
        </p:spPr>
        <p:txBody>
          <a:bodyPr wrap="square" lIns="0" tIns="0" rIns="0" bIns="0" rtlCol="0" anchor="t"/>
          <a:lstStyle/>
          <a:p>
            <a:pPr marL="0" indent="0" algn="l">
              <a:lnSpc>
                <a:spcPct val="105000"/>
              </a:lnSpc>
              <a:buNone/>
            </a:pPr>
            <a:r>
              <a:rPr lang="en-US" sz="2600" b="1" dirty="0">
                <a:solidFill>
                  <a:srgbClr val="1B2A4A"/>
                </a:solidFill>
                <a:latin typeface="Cambria" pitchFamily="34" charset="0"/>
                <a:ea typeface="Cambria" pitchFamily="34" charset="-122"/>
                <a:cs typeface="Cambria" pitchFamily="34" charset="-120"/>
              </a:rPr>
              <a:t>Trois familles de pratiques: la performance</a:t>
            </a:r>
            <a:endParaRPr lang="en-US" sz="2600" dirty="0"/>
          </a:p>
        </p:txBody>
      </p:sp>
      <p:sp>
        <p:nvSpPr>
          <p:cNvPr id="6" name="Text 4"/>
          <p:cNvSpPr/>
          <p:nvPr/>
        </p:nvSpPr>
        <p:spPr>
          <a:xfrm>
            <a:off x="548640" y="1783080"/>
            <a:ext cx="11064240" cy="365760"/>
          </a:xfrm>
          <a:prstGeom prst="rect">
            <a:avLst/>
          </a:prstGeom>
          <a:noFill/>
          <a:ln/>
        </p:spPr>
        <p:txBody>
          <a:bodyPr wrap="square" lIns="0" tIns="0" rIns="0" bIns="0" rtlCol="0" anchor="ctr"/>
          <a:lstStyle/>
          <a:p>
            <a:pPr marL="0" indent="0">
              <a:buNone/>
            </a:pPr>
            <a:r>
              <a:rPr lang="en-US" sz="1350" i="1" dirty="0">
                <a:solidFill>
                  <a:srgbClr val="2E5C8A"/>
                </a:solidFill>
                <a:latin typeface="Calibri" pitchFamily="34" charset="0"/>
                <a:ea typeface="Calibri" pitchFamily="34" charset="-122"/>
                <a:cs typeface="Calibri" pitchFamily="34" charset="-120"/>
              </a:rPr>
              <a:t>ITIL 4 ne prescrit pas de processus rigides — il propose des pratiques adaptables au contexte</a:t>
            </a:r>
            <a:endParaRPr lang="en-US" sz="1350" dirty="0"/>
          </a:p>
        </p:txBody>
      </p:sp>
      <p:sp>
        <p:nvSpPr>
          <p:cNvPr id="7" name="Shape 5"/>
          <p:cNvSpPr/>
          <p:nvPr/>
        </p:nvSpPr>
        <p:spPr>
          <a:xfrm>
            <a:off x="548640" y="2377440"/>
            <a:ext cx="3611880" cy="3566160"/>
          </a:xfrm>
          <a:prstGeom prst="roundRect">
            <a:avLst>
              <a:gd name="adj" fmla="val 2051"/>
            </a:avLst>
          </a:prstGeom>
          <a:solidFill>
            <a:srgbClr val="FFFFFF"/>
          </a:solidFill>
          <a:ln/>
          <a:effectLst>
            <a:outerShdw blurRad="127000" dist="50800" dir="5400000" algn="bl" rotWithShape="0">
              <a:srgbClr val="1B2A4A">
                <a:alpha val="10000"/>
              </a:srgbClr>
            </a:outerShdw>
          </a:effectLst>
        </p:spPr>
        <p:txBody>
          <a:bodyPr/>
          <a:lstStyle/>
          <a:p>
            <a:endParaRPr lang="fr-FR"/>
          </a:p>
        </p:txBody>
      </p:sp>
      <p:sp>
        <p:nvSpPr>
          <p:cNvPr id="8" name="Text 6"/>
          <p:cNvSpPr/>
          <p:nvPr/>
        </p:nvSpPr>
        <p:spPr>
          <a:xfrm>
            <a:off x="822960" y="2606040"/>
            <a:ext cx="3063240" cy="548640"/>
          </a:xfrm>
          <a:prstGeom prst="rect">
            <a:avLst/>
          </a:prstGeom>
          <a:noFill/>
          <a:ln/>
        </p:spPr>
        <p:txBody>
          <a:bodyPr wrap="square" lIns="0" tIns="0" rIns="0" bIns="0" rtlCol="0" anchor="ctr"/>
          <a:lstStyle/>
          <a:p>
            <a:pPr marL="0" indent="0">
              <a:buNone/>
            </a:pPr>
            <a:r>
              <a:rPr lang="en-US" sz="2400" b="1" dirty="0">
                <a:solidFill>
                  <a:srgbClr val="D4A24C"/>
                </a:solidFill>
                <a:latin typeface="Cambria" pitchFamily="34" charset="0"/>
                <a:ea typeface="Cambria" pitchFamily="34" charset="-122"/>
                <a:cs typeface="Cambria" pitchFamily="34" charset="-120"/>
              </a:rPr>
              <a:t>14 pratiques</a:t>
            </a:r>
            <a:endParaRPr lang="en-US" sz="2400" dirty="0"/>
          </a:p>
        </p:txBody>
      </p:sp>
      <p:sp>
        <p:nvSpPr>
          <p:cNvPr id="9" name="Text 7"/>
          <p:cNvSpPr/>
          <p:nvPr/>
        </p:nvSpPr>
        <p:spPr>
          <a:xfrm>
            <a:off x="822960" y="3154680"/>
            <a:ext cx="3063240" cy="640080"/>
          </a:xfrm>
          <a:prstGeom prst="rect">
            <a:avLst/>
          </a:prstGeom>
          <a:noFill/>
          <a:ln/>
        </p:spPr>
        <p:txBody>
          <a:bodyPr wrap="square" lIns="0" tIns="0" rIns="0" bIns="0" rtlCol="0" anchor="t"/>
          <a:lstStyle/>
          <a:p>
            <a:pPr marL="0" indent="0">
              <a:buNone/>
            </a:pPr>
            <a:r>
              <a:rPr lang="en-US" sz="1450" b="1" dirty="0">
                <a:solidFill>
                  <a:srgbClr val="1B2A4A"/>
                </a:solidFill>
                <a:latin typeface="Calibri" pitchFamily="34" charset="0"/>
                <a:ea typeface="Calibri" pitchFamily="34" charset="-122"/>
                <a:cs typeface="Calibri" pitchFamily="34" charset="-120"/>
              </a:rPr>
              <a:t>Pratiques de gestion générale</a:t>
            </a:r>
            <a:endParaRPr lang="en-US" sz="1450" dirty="0"/>
          </a:p>
        </p:txBody>
      </p:sp>
      <p:sp>
        <p:nvSpPr>
          <p:cNvPr id="10" name="Text 8"/>
          <p:cNvSpPr/>
          <p:nvPr/>
        </p:nvSpPr>
        <p:spPr>
          <a:xfrm>
            <a:off x="822960" y="3840480"/>
            <a:ext cx="3063240" cy="1920240"/>
          </a:xfrm>
          <a:prstGeom prst="rect">
            <a:avLst/>
          </a:prstGeom>
          <a:noFill/>
          <a:ln/>
        </p:spPr>
        <p:txBody>
          <a:bodyPr wrap="square" lIns="0" tIns="0" rIns="0" bIns="0" rtlCol="0" anchor="t"/>
          <a:lstStyle/>
          <a:p>
            <a:pPr marL="0" indent="0">
              <a:buNone/>
            </a:pPr>
            <a:r>
              <a:rPr lang="en-US" sz="1200" dirty="0">
                <a:solidFill>
                  <a:srgbClr val="3C4A5E"/>
                </a:solidFill>
                <a:latin typeface="Calibri" pitchFamily="34" charset="0"/>
                <a:ea typeface="Calibri" pitchFamily="34" charset="-122"/>
                <a:cs typeface="Calibri" pitchFamily="34" charset="-120"/>
              </a:rPr>
              <a:t>Issues du management d'entreprise : stratégie, risque, finance, ressources humaines, fournisseurs</a:t>
            </a:r>
            <a:endParaRPr lang="en-US" sz="1200" dirty="0"/>
          </a:p>
        </p:txBody>
      </p:sp>
      <p:sp>
        <p:nvSpPr>
          <p:cNvPr id="11" name="Shape 9"/>
          <p:cNvSpPr/>
          <p:nvPr/>
        </p:nvSpPr>
        <p:spPr>
          <a:xfrm>
            <a:off x="4343400" y="2377440"/>
            <a:ext cx="3611880" cy="3566160"/>
          </a:xfrm>
          <a:prstGeom prst="roundRect">
            <a:avLst>
              <a:gd name="adj" fmla="val 2051"/>
            </a:avLst>
          </a:prstGeom>
          <a:solidFill>
            <a:srgbClr val="FFFFFF"/>
          </a:solidFill>
          <a:ln/>
          <a:effectLst>
            <a:outerShdw blurRad="127000" dist="50800" dir="5400000" algn="bl" rotWithShape="0">
              <a:srgbClr val="1B2A4A">
                <a:alpha val="10000"/>
              </a:srgbClr>
            </a:outerShdw>
          </a:effectLst>
        </p:spPr>
        <p:txBody>
          <a:bodyPr/>
          <a:lstStyle/>
          <a:p>
            <a:endParaRPr lang="fr-FR"/>
          </a:p>
        </p:txBody>
      </p:sp>
      <p:sp>
        <p:nvSpPr>
          <p:cNvPr id="12" name="Text 10"/>
          <p:cNvSpPr/>
          <p:nvPr/>
        </p:nvSpPr>
        <p:spPr>
          <a:xfrm>
            <a:off x="4617720" y="2606040"/>
            <a:ext cx="3063240" cy="548640"/>
          </a:xfrm>
          <a:prstGeom prst="rect">
            <a:avLst/>
          </a:prstGeom>
          <a:noFill/>
          <a:ln/>
        </p:spPr>
        <p:txBody>
          <a:bodyPr wrap="square" lIns="0" tIns="0" rIns="0" bIns="0" rtlCol="0" anchor="ctr"/>
          <a:lstStyle/>
          <a:p>
            <a:pPr marL="0" indent="0">
              <a:buNone/>
            </a:pPr>
            <a:r>
              <a:rPr lang="en-US" sz="2400" b="1" dirty="0">
                <a:solidFill>
                  <a:srgbClr val="D4A24C"/>
                </a:solidFill>
                <a:latin typeface="Cambria" pitchFamily="34" charset="0"/>
                <a:ea typeface="Cambria" pitchFamily="34" charset="-122"/>
                <a:cs typeface="Cambria" pitchFamily="34" charset="-120"/>
              </a:rPr>
              <a:t>17 pratiques</a:t>
            </a:r>
            <a:endParaRPr lang="en-US" sz="2400" dirty="0"/>
          </a:p>
        </p:txBody>
      </p:sp>
      <p:sp>
        <p:nvSpPr>
          <p:cNvPr id="13" name="Text 11"/>
          <p:cNvSpPr/>
          <p:nvPr/>
        </p:nvSpPr>
        <p:spPr>
          <a:xfrm>
            <a:off x="4617720" y="3154680"/>
            <a:ext cx="3063240" cy="640080"/>
          </a:xfrm>
          <a:prstGeom prst="rect">
            <a:avLst/>
          </a:prstGeom>
          <a:noFill/>
          <a:ln/>
        </p:spPr>
        <p:txBody>
          <a:bodyPr wrap="square" lIns="0" tIns="0" rIns="0" bIns="0" rtlCol="0" anchor="t"/>
          <a:lstStyle/>
          <a:p>
            <a:pPr marL="0" indent="0">
              <a:buNone/>
            </a:pPr>
            <a:r>
              <a:rPr lang="en-US" sz="1450" b="1" dirty="0">
                <a:solidFill>
                  <a:srgbClr val="1B2A4A"/>
                </a:solidFill>
                <a:latin typeface="Calibri" pitchFamily="34" charset="0"/>
                <a:ea typeface="Calibri" pitchFamily="34" charset="-122"/>
                <a:cs typeface="Calibri" pitchFamily="34" charset="-120"/>
              </a:rPr>
              <a:t>Pratiques de gestion des services</a:t>
            </a:r>
            <a:endParaRPr lang="en-US" sz="1450" dirty="0"/>
          </a:p>
        </p:txBody>
      </p:sp>
      <p:sp>
        <p:nvSpPr>
          <p:cNvPr id="14" name="Text 12"/>
          <p:cNvSpPr/>
          <p:nvPr/>
        </p:nvSpPr>
        <p:spPr>
          <a:xfrm>
            <a:off x="4617720" y="3840480"/>
            <a:ext cx="3063240" cy="1920240"/>
          </a:xfrm>
          <a:prstGeom prst="rect">
            <a:avLst/>
          </a:prstGeom>
          <a:noFill/>
          <a:ln/>
        </p:spPr>
        <p:txBody>
          <a:bodyPr wrap="square" lIns="0" tIns="0" rIns="0" bIns="0" rtlCol="0" anchor="t"/>
          <a:lstStyle/>
          <a:p>
            <a:pPr marL="0" indent="0">
              <a:buNone/>
            </a:pPr>
            <a:r>
              <a:rPr lang="en-US" sz="1200" dirty="0">
                <a:solidFill>
                  <a:srgbClr val="3C4A5E"/>
                </a:solidFill>
                <a:latin typeface="Calibri" pitchFamily="34" charset="0"/>
                <a:ea typeface="Calibri" pitchFamily="34" charset="-122"/>
                <a:cs typeface="Calibri" pitchFamily="34" charset="-120"/>
              </a:rPr>
              <a:t>Spécifiques à la gestion des services : incidents, problèmes, changements, niveaux de service</a:t>
            </a:r>
            <a:endParaRPr lang="en-US" sz="1200" dirty="0"/>
          </a:p>
        </p:txBody>
      </p:sp>
      <p:sp>
        <p:nvSpPr>
          <p:cNvPr id="15" name="Shape 13"/>
          <p:cNvSpPr/>
          <p:nvPr/>
        </p:nvSpPr>
        <p:spPr>
          <a:xfrm>
            <a:off x="8138160" y="2377440"/>
            <a:ext cx="3611880" cy="3566160"/>
          </a:xfrm>
          <a:prstGeom prst="roundRect">
            <a:avLst>
              <a:gd name="adj" fmla="val 2051"/>
            </a:avLst>
          </a:prstGeom>
          <a:solidFill>
            <a:srgbClr val="FFFFFF"/>
          </a:solidFill>
          <a:ln/>
          <a:effectLst>
            <a:outerShdw blurRad="127000" dist="50800" dir="5400000" algn="bl" rotWithShape="0">
              <a:srgbClr val="1B2A4A">
                <a:alpha val="10000"/>
              </a:srgbClr>
            </a:outerShdw>
          </a:effectLst>
        </p:spPr>
        <p:txBody>
          <a:bodyPr/>
          <a:lstStyle/>
          <a:p>
            <a:endParaRPr lang="fr-FR"/>
          </a:p>
        </p:txBody>
      </p:sp>
      <p:sp>
        <p:nvSpPr>
          <p:cNvPr id="16" name="Text 14"/>
          <p:cNvSpPr/>
          <p:nvPr/>
        </p:nvSpPr>
        <p:spPr>
          <a:xfrm>
            <a:off x="8412480" y="2606040"/>
            <a:ext cx="3063240" cy="548640"/>
          </a:xfrm>
          <a:prstGeom prst="rect">
            <a:avLst/>
          </a:prstGeom>
          <a:noFill/>
          <a:ln/>
        </p:spPr>
        <p:txBody>
          <a:bodyPr wrap="square" lIns="0" tIns="0" rIns="0" bIns="0" rtlCol="0" anchor="ctr"/>
          <a:lstStyle/>
          <a:p>
            <a:pPr marL="0" indent="0">
              <a:buNone/>
            </a:pPr>
            <a:r>
              <a:rPr lang="en-US" sz="2400" b="1" dirty="0">
                <a:solidFill>
                  <a:srgbClr val="D4A24C"/>
                </a:solidFill>
                <a:latin typeface="Cambria" pitchFamily="34" charset="0"/>
                <a:ea typeface="Cambria" pitchFamily="34" charset="-122"/>
                <a:cs typeface="Cambria" pitchFamily="34" charset="-120"/>
              </a:rPr>
              <a:t>3 pratiques</a:t>
            </a:r>
            <a:endParaRPr lang="en-US" sz="2400" dirty="0"/>
          </a:p>
        </p:txBody>
      </p:sp>
      <p:sp>
        <p:nvSpPr>
          <p:cNvPr id="17" name="Text 15"/>
          <p:cNvSpPr/>
          <p:nvPr/>
        </p:nvSpPr>
        <p:spPr>
          <a:xfrm>
            <a:off x="8412480" y="3154680"/>
            <a:ext cx="3063240" cy="640080"/>
          </a:xfrm>
          <a:prstGeom prst="rect">
            <a:avLst/>
          </a:prstGeom>
          <a:noFill/>
          <a:ln/>
        </p:spPr>
        <p:txBody>
          <a:bodyPr wrap="square" lIns="0" tIns="0" rIns="0" bIns="0" rtlCol="0" anchor="t"/>
          <a:lstStyle/>
          <a:p>
            <a:pPr marL="0" indent="0">
              <a:buNone/>
            </a:pPr>
            <a:r>
              <a:rPr lang="en-US" sz="1450" b="1" dirty="0">
                <a:solidFill>
                  <a:srgbClr val="1B2A4A"/>
                </a:solidFill>
                <a:latin typeface="Calibri" pitchFamily="34" charset="0"/>
                <a:ea typeface="Calibri" pitchFamily="34" charset="-122"/>
                <a:cs typeface="Calibri" pitchFamily="34" charset="-120"/>
              </a:rPr>
              <a:t>Pratiques de gestion technique</a:t>
            </a:r>
            <a:endParaRPr lang="en-US" sz="1450" dirty="0"/>
          </a:p>
        </p:txBody>
      </p:sp>
      <p:sp>
        <p:nvSpPr>
          <p:cNvPr id="18" name="Text 16"/>
          <p:cNvSpPr/>
          <p:nvPr/>
        </p:nvSpPr>
        <p:spPr>
          <a:xfrm>
            <a:off x="8412480" y="3840480"/>
            <a:ext cx="3063240" cy="1920240"/>
          </a:xfrm>
          <a:prstGeom prst="rect">
            <a:avLst/>
          </a:prstGeom>
          <a:noFill/>
          <a:ln/>
        </p:spPr>
        <p:txBody>
          <a:bodyPr wrap="square" lIns="0" tIns="0" rIns="0" bIns="0" rtlCol="0" anchor="t"/>
          <a:lstStyle/>
          <a:p>
            <a:pPr marL="0" indent="0">
              <a:buNone/>
            </a:pPr>
            <a:r>
              <a:rPr lang="en-US" sz="1200" dirty="0">
                <a:solidFill>
                  <a:srgbClr val="3C4A5E"/>
                </a:solidFill>
                <a:latin typeface="Calibri" pitchFamily="34" charset="0"/>
                <a:ea typeface="Calibri" pitchFamily="34" charset="-122"/>
                <a:cs typeface="Calibri" pitchFamily="34" charset="-120"/>
              </a:rPr>
              <a:t>Adaptées du management technologique : déploiement, infrastructure, développement logiciel</a:t>
            </a:r>
            <a:endParaRPr lang="en-US" sz="1200" dirty="0"/>
          </a:p>
        </p:txBody>
      </p:sp>
      <p:sp>
        <p:nvSpPr>
          <p:cNvPr id="20" name="Text 0">
            <a:extLst>
              <a:ext uri="{FF2B5EF4-FFF2-40B4-BE49-F238E27FC236}">
                <a16:creationId xmlns:a16="http://schemas.microsoft.com/office/drawing/2014/main" id="{7DB61C0F-C2D1-2E18-EA62-EDDE62E00B6D}"/>
              </a:ext>
            </a:extLst>
          </p:cNvPr>
          <p:cNvSpPr/>
          <p:nvPr/>
        </p:nvSpPr>
        <p:spPr>
          <a:xfrm>
            <a:off x="3648075" y="1119759"/>
            <a:ext cx="4490085" cy="320040"/>
          </a:xfrm>
          <a:prstGeom prst="rect">
            <a:avLst/>
          </a:prstGeom>
          <a:solidFill>
            <a:srgbClr val="C88800"/>
          </a:solidFill>
          <a:ln/>
        </p:spPr>
        <p:txBody>
          <a:bodyPr wrap="square" rtlCol="0" anchor="ctr"/>
          <a:lstStyle/>
          <a:p>
            <a:pPr algn="ctr"/>
            <a:r>
              <a:rPr lang="en-US" sz="1600" b="1" kern="0" spc="200" dirty="0">
                <a:latin typeface="Calibri" pitchFamily="34" charset="0"/>
                <a:ea typeface="Calibri" pitchFamily="34" charset="-122"/>
                <a:cs typeface="Calibri" pitchFamily="34" charset="-120"/>
              </a:rPr>
              <a:t>LES PRATIQUES ITIL</a:t>
            </a:r>
            <a:endParaRPr lang="en-US" sz="1600" dirty="0"/>
          </a:p>
        </p:txBody>
      </p:sp>
    </p:spTree>
    <p:extLst>
      <p:ext uri="{BB962C8B-B14F-4D97-AF65-F5344CB8AC3E}">
        <p14:creationId xmlns:p14="http://schemas.microsoft.com/office/powerpoint/2010/main" val="23668235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4"/>
          <p:cNvSpPr/>
          <p:nvPr/>
        </p:nvSpPr>
        <p:spPr>
          <a:xfrm>
            <a:off x="1581150" y="1353312"/>
            <a:ext cx="7644765" cy="365760"/>
          </a:xfrm>
          <a:prstGeom prst="rect">
            <a:avLst/>
          </a:prstGeom>
          <a:noFill/>
          <a:ln/>
        </p:spPr>
        <p:txBody>
          <a:bodyPr wrap="square" lIns="0" tIns="0" rIns="0" bIns="0" rtlCol="0" anchor="ctr"/>
          <a:lstStyle/>
          <a:p>
            <a:pPr marL="0" indent="0">
              <a:buNone/>
            </a:pPr>
            <a:r>
              <a:rPr lang="en-US" sz="1350" i="1" dirty="0">
                <a:solidFill>
                  <a:schemeClr val="bg1"/>
                </a:solidFill>
                <a:latin typeface="Calibri" pitchFamily="34" charset="0"/>
                <a:ea typeface="Calibri" pitchFamily="34" charset="-122"/>
                <a:cs typeface="Calibri" pitchFamily="34" charset="-120"/>
              </a:rPr>
              <a:t>Un cycle simple, applicable à tout sujet, de la stratégie d'entreprise à un processus opérationnel local</a:t>
            </a:r>
            <a:endParaRPr lang="en-US" sz="1350" dirty="0">
              <a:solidFill>
                <a:schemeClr val="bg1"/>
              </a:solidFill>
            </a:endParaRPr>
          </a:p>
        </p:txBody>
      </p:sp>
      <p:sp>
        <p:nvSpPr>
          <p:cNvPr id="7" name="Shape 5"/>
          <p:cNvSpPr/>
          <p:nvPr/>
        </p:nvSpPr>
        <p:spPr>
          <a:xfrm>
            <a:off x="548640" y="2377440"/>
            <a:ext cx="3611880" cy="731520"/>
          </a:xfrm>
          <a:prstGeom prst="roundRect">
            <a:avLst>
              <a:gd name="adj" fmla="val 10000"/>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8" name="Shape 6"/>
          <p:cNvSpPr/>
          <p:nvPr/>
        </p:nvSpPr>
        <p:spPr>
          <a:xfrm>
            <a:off x="713232" y="2542032"/>
            <a:ext cx="384048" cy="384048"/>
          </a:xfrm>
          <a:prstGeom prst="ellipse">
            <a:avLst/>
          </a:prstGeom>
          <a:solidFill>
            <a:srgbClr val="2E5C8A"/>
          </a:solidFill>
          <a:ln/>
        </p:spPr>
        <p:txBody>
          <a:bodyPr/>
          <a:lstStyle/>
          <a:p>
            <a:endParaRPr lang="fr-FR"/>
          </a:p>
        </p:txBody>
      </p:sp>
      <p:sp>
        <p:nvSpPr>
          <p:cNvPr id="9" name="Text 7"/>
          <p:cNvSpPr/>
          <p:nvPr/>
        </p:nvSpPr>
        <p:spPr>
          <a:xfrm>
            <a:off x="713232" y="2542032"/>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10" name="Text 8"/>
          <p:cNvSpPr/>
          <p:nvPr/>
        </p:nvSpPr>
        <p:spPr>
          <a:xfrm>
            <a:off x="1234440" y="2377440"/>
            <a:ext cx="2743200" cy="731520"/>
          </a:xfrm>
          <a:prstGeom prst="rect">
            <a:avLst/>
          </a:prstGeom>
          <a:noFill/>
          <a:ln/>
        </p:spPr>
        <p:txBody>
          <a:bodyPr wrap="square" lIns="0" tIns="0" rIns="0" bIns="0" rtlCol="0" anchor="ctr"/>
          <a:lstStyle/>
          <a:p>
            <a:pPr marL="0" indent="0">
              <a:buNone/>
            </a:pPr>
            <a:r>
              <a:rPr lang="en-US" sz="1300" b="1" dirty="0">
                <a:solidFill>
                  <a:srgbClr val="1B2A4A"/>
                </a:solidFill>
                <a:latin typeface="Calibri" pitchFamily="34" charset="0"/>
                <a:ea typeface="Calibri" pitchFamily="34" charset="-122"/>
                <a:cs typeface="Calibri" pitchFamily="34" charset="-120"/>
              </a:rPr>
              <a:t>Quelle est la vision ?</a:t>
            </a:r>
            <a:endParaRPr lang="en-US" sz="1300" dirty="0"/>
          </a:p>
        </p:txBody>
      </p:sp>
      <p:sp>
        <p:nvSpPr>
          <p:cNvPr id="11" name="Shape 9"/>
          <p:cNvSpPr/>
          <p:nvPr/>
        </p:nvSpPr>
        <p:spPr>
          <a:xfrm>
            <a:off x="4343400" y="2377440"/>
            <a:ext cx="3611880" cy="731520"/>
          </a:xfrm>
          <a:prstGeom prst="roundRect">
            <a:avLst>
              <a:gd name="adj" fmla="val 10000"/>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12" name="Shape 10"/>
          <p:cNvSpPr/>
          <p:nvPr/>
        </p:nvSpPr>
        <p:spPr>
          <a:xfrm>
            <a:off x="4507992" y="2542032"/>
            <a:ext cx="384048" cy="384048"/>
          </a:xfrm>
          <a:prstGeom prst="ellipse">
            <a:avLst/>
          </a:prstGeom>
          <a:solidFill>
            <a:srgbClr val="2E5C8A"/>
          </a:solidFill>
          <a:ln/>
        </p:spPr>
        <p:txBody>
          <a:bodyPr/>
          <a:lstStyle/>
          <a:p>
            <a:endParaRPr lang="fr-FR"/>
          </a:p>
        </p:txBody>
      </p:sp>
      <p:sp>
        <p:nvSpPr>
          <p:cNvPr id="13" name="Text 11"/>
          <p:cNvSpPr/>
          <p:nvPr/>
        </p:nvSpPr>
        <p:spPr>
          <a:xfrm>
            <a:off x="4507992" y="2542032"/>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4" name="Text 12"/>
          <p:cNvSpPr/>
          <p:nvPr/>
        </p:nvSpPr>
        <p:spPr>
          <a:xfrm>
            <a:off x="5029200" y="2377440"/>
            <a:ext cx="2743200" cy="731520"/>
          </a:xfrm>
          <a:prstGeom prst="rect">
            <a:avLst/>
          </a:prstGeom>
          <a:noFill/>
          <a:ln/>
        </p:spPr>
        <p:txBody>
          <a:bodyPr wrap="square" lIns="0" tIns="0" rIns="0" bIns="0" rtlCol="0" anchor="ctr"/>
          <a:lstStyle/>
          <a:p>
            <a:pPr marL="0" indent="0">
              <a:buNone/>
            </a:pPr>
            <a:r>
              <a:rPr lang="en-US" sz="1300" b="1" dirty="0">
                <a:solidFill>
                  <a:srgbClr val="1B2A4A"/>
                </a:solidFill>
                <a:latin typeface="Calibri" pitchFamily="34" charset="0"/>
                <a:ea typeface="Calibri" pitchFamily="34" charset="-122"/>
                <a:cs typeface="Calibri" pitchFamily="34" charset="-120"/>
              </a:rPr>
              <a:t>Où sommes-nous maintenant ?</a:t>
            </a:r>
            <a:endParaRPr lang="en-US" sz="1300" dirty="0"/>
          </a:p>
        </p:txBody>
      </p:sp>
      <p:sp>
        <p:nvSpPr>
          <p:cNvPr id="15" name="Shape 13"/>
          <p:cNvSpPr/>
          <p:nvPr/>
        </p:nvSpPr>
        <p:spPr>
          <a:xfrm>
            <a:off x="548640" y="3291840"/>
            <a:ext cx="3611880" cy="731520"/>
          </a:xfrm>
          <a:prstGeom prst="roundRect">
            <a:avLst>
              <a:gd name="adj" fmla="val 10000"/>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16" name="Shape 14"/>
          <p:cNvSpPr/>
          <p:nvPr/>
        </p:nvSpPr>
        <p:spPr>
          <a:xfrm>
            <a:off x="713232" y="3456432"/>
            <a:ext cx="384048" cy="384048"/>
          </a:xfrm>
          <a:prstGeom prst="ellipse">
            <a:avLst/>
          </a:prstGeom>
          <a:solidFill>
            <a:srgbClr val="2E5C8A"/>
          </a:solidFill>
          <a:ln/>
        </p:spPr>
        <p:txBody>
          <a:bodyPr/>
          <a:lstStyle/>
          <a:p>
            <a:endParaRPr lang="fr-FR"/>
          </a:p>
        </p:txBody>
      </p:sp>
      <p:sp>
        <p:nvSpPr>
          <p:cNvPr id="17" name="Text 15"/>
          <p:cNvSpPr/>
          <p:nvPr/>
        </p:nvSpPr>
        <p:spPr>
          <a:xfrm>
            <a:off x="713232" y="3456432"/>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8" name="Text 16"/>
          <p:cNvSpPr/>
          <p:nvPr/>
        </p:nvSpPr>
        <p:spPr>
          <a:xfrm>
            <a:off x="1234440" y="3291840"/>
            <a:ext cx="2743200" cy="731520"/>
          </a:xfrm>
          <a:prstGeom prst="rect">
            <a:avLst/>
          </a:prstGeom>
          <a:noFill/>
          <a:ln/>
        </p:spPr>
        <p:txBody>
          <a:bodyPr wrap="square" lIns="0" tIns="0" rIns="0" bIns="0" rtlCol="0" anchor="ctr"/>
          <a:lstStyle/>
          <a:p>
            <a:pPr marL="0" indent="0">
              <a:buNone/>
            </a:pPr>
            <a:r>
              <a:rPr lang="en-US" sz="1300" b="1" dirty="0">
                <a:solidFill>
                  <a:srgbClr val="1B2A4A"/>
                </a:solidFill>
                <a:latin typeface="Calibri" pitchFamily="34" charset="0"/>
                <a:ea typeface="Calibri" pitchFamily="34" charset="-122"/>
                <a:cs typeface="Calibri" pitchFamily="34" charset="-120"/>
              </a:rPr>
              <a:t>Où voulons-nous être ?</a:t>
            </a:r>
            <a:endParaRPr lang="en-US" sz="1300" dirty="0"/>
          </a:p>
        </p:txBody>
      </p:sp>
      <p:sp>
        <p:nvSpPr>
          <p:cNvPr id="19" name="Shape 17"/>
          <p:cNvSpPr/>
          <p:nvPr/>
        </p:nvSpPr>
        <p:spPr>
          <a:xfrm>
            <a:off x="4343400" y="3291840"/>
            <a:ext cx="3611880" cy="731520"/>
          </a:xfrm>
          <a:prstGeom prst="roundRect">
            <a:avLst>
              <a:gd name="adj" fmla="val 10000"/>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20" name="Shape 18"/>
          <p:cNvSpPr/>
          <p:nvPr/>
        </p:nvSpPr>
        <p:spPr>
          <a:xfrm>
            <a:off x="4507992" y="3456432"/>
            <a:ext cx="384048" cy="384048"/>
          </a:xfrm>
          <a:prstGeom prst="ellipse">
            <a:avLst/>
          </a:prstGeom>
          <a:solidFill>
            <a:srgbClr val="2E5C8A"/>
          </a:solidFill>
          <a:ln/>
        </p:spPr>
        <p:txBody>
          <a:bodyPr/>
          <a:lstStyle/>
          <a:p>
            <a:endParaRPr lang="fr-FR"/>
          </a:p>
        </p:txBody>
      </p:sp>
      <p:sp>
        <p:nvSpPr>
          <p:cNvPr id="21" name="Text 19"/>
          <p:cNvSpPr/>
          <p:nvPr/>
        </p:nvSpPr>
        <p:spPr>
          <a:xfrm>
            <a:off x="4507992" y="3456432"/>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2" name="Text 20"/>
          <p:cNvSpPr/>
          <p:nvPr/>
        </p:nvSpPr>
        <p:spPr>
          <a:xfrm>
            <a:off x="5029200" y="3291840"/>
            <a:ext cx="2743200" cy="731520"/>
          </a:xfrm>
          <a:prstGeom prst="rect">
            <a:avLst/>
          </a:prstGeom>
          <a:noFill/>
          <a:ln/>
        </p:spPr>
        <p:txBody>
          <a:bodyPr wrap="square" lIns="0" tIns="0" rIns="0" bIns="0" rtlCol="0" anchor="ctr"/>
          <a:lstStyle/>
          <a:p>
            <a:pPr marL="0" indent="0">
              <a:buNone/>
            </a:pPr>
            <a:r>
              <a:rPr lang="en-US" sz="1300" b="1" dirty="0">
                <a:solidFill>
                  <a:srgbClr val="1B2A4A"/>
                </a:solidFill>
                <a:latin typeface="Calibri" pitchFamily="34" charset="0"/>
                <a:ea typeface="Calibri" pitchFamily="34" charset="-122"/>
                <a:cs typeface="Calibri" pitchFamily="34" charset="-120"/>
              </a:rPr>
              <a:t>Comment y arriver ?</a:t>
            </a:r>
            <a:endParaRPr lang="en-US" sz="1300" dirty="0"/>
          </a:p>
        </p:txBody>
      </p:sp>
      <p:sp>
        <p:nvSpPr>
          <p:cNvPr id="23" name="Shape 21"/>
          <p:cNvSpPr/>
          <p:nvPr/>
        </p:nvSpPr>
        <p:spPr>
          <a:xfrm>
            <a:off x="548640" y="4206240"/>
            <a:ext cx="3611880" cy="731520"/>
          </a:xfrm>
          <a:prstGeom prst="roundRect">
            <a:avLst>
              <a:gd name="adj" fmla="val 10000"/>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24" name="Shape 22"/>
          <p:cNvSpPr/>
          <p:nvPr/>
        </p:nvSpPr>
        <p:spPr>
          <a:xfrm>
            <a:off x="713232" y="4370832"/>
            <a:ext cx="384048" cy="384048"/>
          </a:xfrm>
          <a:prstGeom prst="ellipse">
            <a:avLst/>
          </a:prstGeom>
          <a:solidFill>
            <a:srgbClr val="2E5C8A"/>
          </a:solidFill>
          <a:ln/>
        </p:spPr>
        <p:txBody>
          <a:bodyPr/>
          <a:lstStyle/>
          <a:p>
            <a:endParaRPr lang="fr-FR"/>
          </a:p>
        </p:txBody>
      </p:sp>
      <p:sp>
        <p:nvSpPr>
          <p:cNvPr id="25" name="Text 23"/>
          <p:cNvSpPr/>
          <p:nvPr/>
        </p:nvSpPr>
        <p:spPr>
          <a:xfrm>
            <a:off x="713232" y="4370832"/>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6" name="Text 24"/>
          <p:cNvSpPr/>
          <p:nvPr/>
        </p:nvSpPr>
        <p:spPr>
          <a:xfrm>
            <a:off x="1234440" y="4206240"/>
            <a:ext cx="2743200" cy="731520"/>
          </a:xfrm>
          <a:prstGeom prst="rect">
            <a:avLst/>
          </a:prstGeom>
          <a:noFill/>
          <a:ln/>
        </p:spPr>
        <p:txBody>
          <a:bodyPr wrap="square" lIns="0" tIns="0" rIns="0" bIns="0" rtlCol="0" anchor="ctr"/>
          <a:lstStyle/>
          <a:p>
            <a:pPr marL="0" indent="0">
              <a:buNone/>
            </a:pPr>
            <a:r>
              <a:rPr lang="en-US" sz="1300" b="1" dirty="0">
                <a:solidFill>
                  <a:srgbClr val="1B2A4A"/>
                </a:solidFill>
                <a:latin typeface="Calibri" pitchFamily="34" charset="0"/>
                <a:ea typeface="Calibri" pitchFamily="34" charset="-122"/>
                <a:cs typeface="Calibri" pitchFamily="34" charset="-120"/>
              </a:rPr>
              <a:t>Agir</a:t>
            </a:r>
            <a:endParaRPr lang="en-US" sz="1300" dirty="0"/>
          </a:p>
        </p:txBody>
      </p:sp>
      <p:sp>
        <p:nvSpPr>
          <p:cNvPr id="27" name="Shape 25"/>
          <p:cNvSpPr/>
          <p:nvPr/>
        </p:nvSpPr>
        <p:spPr>
          <a:xfrm>
            <a:off x="4343400" y="4206240"/>
            <a:ext cx="3611880" cy="731520"/>
          </a:xfrm>
          <a:prstGeom prst="roundRect">
            <a:avLst>
              <a:gd name="adj" fmla="val 10000"/>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28" name="Shape 26"/>
          <p:cNvSpPr/>
          <p:nvPr/>
        </p:nvSpPr>
        <p:spPr>
          <a:xfrm>
            <a:off x="4507992" y="4370832"/>
            <a:ext cx="384048" cy="384048"/>
          </a:xfrm>
          <a:prstGeom prst="ellipse">
            <a:avLst/>
          </a:prstGeom>
          <a:solidFill>
            <a:srgbClr val="2E5C8A"/>
          </a:solidFill>
          <a:ln/>
        </p:spPr>
        <p:txBody>
          <a:bodyPr/>
          <a:lstStyle/>
          <a:p>
            <a:endParaRPr lang="fr-FR"/>
          </a:p>
        </p:txBody>
      </p:sp>
      <p:sp>
        <p:nvSpPr>
          <p:cNvPr id="29" name="Text 27"/>
          <p:cNvSpPr/>
          <p:nvPr/>
        </p:nvSpPr>
        <p:spPr>
          <a:xfrm>
            <a:off x="4507992" y="4370832"/>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6</a:t>
            </a:r>
            <a:endParaRPr lang="en-US" sz="1300" dirty="0"/>
          </a:p>
        </p:txBody>
      </p:sp>
      <p:sp>
        <p:nvSpPr>
          <p:cNvPr id="30" name="Text 28"/>
          <p:cNvSpPr/>
          <p:nvPr/>
        </p:nvSpPr>
        <p:spPr>
          <a:xfrm>
            <a:off x="5029200" y="4206240"/>
            <a:ext cx="2743200" cy="731520"/>
          </a:xfrm>
          <a:prstGeom prst="rect">
            <a:avLst/>
          </a:prstGeom>
          <a:noFill/>
          <a:ln/>
        </p:spPr>
        <p:txBody>
          <a:bodyPr wrap="square" lIns="0" tIns="0" rIns="0" bIns="0" rtlCol="0" anchor="ctr"/>
          <a:lstStyle/>
          <a:p>
            <a:pPr marL="0" indent="0">
              <a:buNone/>
            </a:pPr>
            <a:r>
              <a:rPr lang="en-US" sz="1300" b="1" dirty="0">
                <a:solidFill>
                  <a:srgbClr val="1B2A4A"/>
                </a:solidFill>
                <a:latin typeface="Calibri" pitchFamily="34" charset="0"/>
                <a:ea typeface="Calibri" pitchFamily="34" charset="-122"/>
                <a:cs typeface="Calibri" pitchFamily="34" charset="-120"/>
              </a:rPr>
              <a:t>Sommes-nous arrivés ?</a:t>
            </a:r>
            <a:endParaRPr lang="en-US" sz="1300" dirty="0"/>
          </a:p>
        </p:txBody>
      </p:sp>
      <p:sp>
        <p:nvSpPr>
          <p:cNvPr id="31" name="Shape 29"/>
          <p:cNvSpPr/>
          <p:nvPr/>
        </p:nvSpPr>
        <p:spPr>
          <a:xfrm>
            <a:off x="548640" y="5120640"/>
            <a:ext cx="11064240" cy="731520"/>
          </a:xfrm>
          <a:prstGeom prst="roundRect">
            <a:avLst>
              <a:gd name="adj" fmla="val 10000"/>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32" name="Shape 30"/>
          <p:cNvSpPr/>
          <p:nvPr/>
        </p:nvSpPr>
        <p:spPr>
          <a:xfrm>
            <a:off x="713232" y="5285232"/>
            <a:ext cx="384048" cy="384048"/>
          </a:xfrm>
          <a:prstGeom prst="ellipse">
            <a:avLst/>
          </a:prstGeom>
          <a:solidFill>
            <a:srgbClr val="2E5C8A"/>
          </a:solidFill>
          <a:ln/>
        </p:spPr>
        <p:txBody>
          <a:bodyPr/>
          <a:lstStyle/>
          <a:p>
            <a:endParaRPr lang="fr-FR"/>
          </a:p>
        </p:txBody>
      </p:sp>
      <p:sp>
        <p:nvSpPr>
          <p:cNvPr id="33" name="Text 31"/>
          <p:cNvSpPr/>
          <p:nvPr/>
        </p:nvSpPr>
        <p:spPr>
          <a:xfrm>
            <a:off x="713232" y="5285232"/>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7</a:t>
            </a:r>
            <a:endParaRPr lang="en-US" sz="1300" dirty="0"/>
          </a:p>
        </p:txBody>
      </p:sp>
      <p:sp>
        <p:nvSpPr>
          <p:cNvPr id="34" name="Text 32"/>
          <p:cNvSpPr/>
          <p:nvPr/>
        </p:nvSpPr>
        <p:spPr>
          <a:xfrm>
            <a:off x="1234440" y="5120640"/>
            <a:ext cx="10195560" cy="731520"/>
          </a:xfrm>
          <a:prstGeom prst="rect">
            <a:avLst/>
          </a:prstGeom>
          <a:noFill/>
          <a:ln/>
        </p:spPr>
        <p:txBody>
          <a:bodyPr wrap="square" lIns="0" tIns="0" rIns="0" bIns="0" rtlCol="0" anchor="ctr"/>
          <a:lstStyle/>
          <a:p>
            <a:pPr marL="0" indent="0">
              <a:buNone/>
            </a:pPr>
            <a:r>
              <a:rPr lang="en-US" sz="1300" b="1" dirty="0">
                <a:solidFill>
                  <a:srgbClr val="1B2A4A"/>
                </a:solidFill>
                <a:latin typeface="Calibri" pitchFamily="34" charset="0"/>
                <a:ea typeface="Calibri" pitchFamily="34" charset="-122"/>
                <a:cs typeface="Calibri" pitchFamily="34" charset="-120"/>
              </a:rPr>
              <a:t>Comment maintenir l'élan ?</a:t>
            </a:r>
            <a:endParaRPr lang="en-US" sz="1300" dirty="0"/>
          </a:p>
        </p:txBody>
      </p:sp>
      <p:sp>
        <p:nvSpPr>
          <p:cNvPr id="38" name="Text 0">
            <a:extLst>
              <a:ext uri="{FF2B5EF4-FFF2-40B4-BE49-F238E27FC236}">
                <a16:creationId xmlns:a16="http://schemas.microsoft.com/office/drawing/2014/main" id="{EAA69C00-EFDF-0870-5504-DE9CA3FC779F}"/>
              </a:ext>
            </a:extLst>
          </p:cNvPr>
          <p:cNvSpPr/>
          <p:nvPr/>
        </p:nvSpPr>
        <p:spPr>
          <a:xfrm>
            <a:off x="3749675" y="644652"/>
            <a:ext cx="4490085" cy="320040"/>
          </a:xfrm>
          <a:prstGeom prst="rect">
            <a:avLst/>
          </a:prstGeom>
          <a:solidFill>
            <a:srgbClr val="C88800"/>
          </a:solidFill>
          <a:ln/>
        </p:spPr>
        <p:txBody>
          <a:bodyPr wrap="square" rtlCol="0" anchor="ctr"/>
          <a:lstStyle/>
          <a:p>
            <a:pPr algn="ctr"/>
            <a:r>
              <a:rPr lang="en-US" sz="1600" dirty="0"/>
              <a:t>Amelioration continue</a:t>
            </a:r>
          </a:p>
        </p:txBody>
      </p:sp>
    </p:spTree>
    <p:extLst>
      <p:ext uri="{BB962C8B-B14F-4D97-AF65-F5344CB8AC3E}">
        <p14:creationId xmlns:p14="http://schemas.microsoft.com/office/powerpoint/2010/main" val="2743095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48640" y="6537960"/>
            <a:ext cx="4572000" cy="274320"/>
          </a:xfrm>
          <a:prstGeom prst="rect">
            <a:avLst/>
          </a:prstGeom>
          <a:noFill/>
          <a:ln/>
        </p:spPr>
        <p:txBody>
          <a:bodyPr wrap="square" rtlCol="0" anchor="ctr"/>
          <a:lstStyle/>
          <a:p>
            <a:pPr marL="0" indent="0">
              <a:buNone/>
            </a:pPr>
            <a:r>
              <a:rPr lang="en-US" sz="900" kern="0" spc="100" dirty="0">
                <a:solidFill>
                  <a:srgbClr val="748094"/>
                </a:solidFill>
                <a:latin typeface="Calibri" pitchFamily="34" charset="0"/>
                <a:ea typeface="Calibri" pitchFamily="34" charset="-122"/>
                <a:cs typeface="Calibri" pitchFamily="34" charset="-120"/>
              </a:rPr>
              <a:t>ITIL 4 — ELIOS 2026</a:t>
            </a:r>
            <a:endParaRPr lang="en-US" sz="900" dirty="0"/>
          </a:p>
        </p:txBody>
      </p:sp>
      <p:sp>
        <p:nvSpPr>
          <p:cNvPr id="5" name="Text 3"/>
          <p:cNvSpPr/>
          <p:nvPr/>
        </p:nvSpPr>
        <p:spPr>
          <a:xfrm>
            <a:off x="548640" y="640080"/>
            <a:ext cx="11064240" cy="1051560"/>
          </a:xfrm>
          <a:prstGeom prst="rect">
            <a:avLst/>
          </a:prstGeom>
          <a:noFill/>
          <a:ln/>
        </p:spPr>
        <p:txBody>
          <a:bodyPr wrap="square" lIns="0" tIns="0" rIns="0" bIns="0" rtlCol="0" anchor="t"/>
          <a:lstStyle/>
          <a:p>
            <a:pPr marL="0" indent="0" algn="l">
              <a:lnSpc>
                <a:spcPct val="105000"/>
              </a:lnSpc>
              <a:buNone/>
            </a:pPr>
            <a:r>
              <a:rPr lang="en-US" sz="2600" b="1" dirty="0">
                <a:solidFill>
                  <a:srgbClr val="1B2A4A"/>
                </a:solidFill>
                <a:latin typeface="Cambria" pitchFamily="34" charset="0"/>
                <a:ea typeface="Cambria" pitchFamily="34" charset="-122"/>
                <a:cs typeface="Cambria" pitchFamily="34" charset="-120"/>
              </a:rPr>
              <a:t>ITIL au centre d'un écosystème de référentiels complémentaires</a:t>
            </a:r>
            <a:endParaRPr lang="en-US" sz="2600" dirty="0"/>
          </a:p>
        </p:txBody>
      </p:sp>
      <p:sp>
        <p:nvSpPr>
          <p:cNvPr id="6" name="Text 4"/>
          <p:cNvSpPr/>
          <p:nvPr/>
        </p:nvSpPr>
        <p:spPr>
          <a:xfrm>
            <a:off x="1815465" y="1308735"/>
            <a:ext cx="8138160" cy="365760"/>
          </a:xfrm>
          <a:prstGeom prst="rect">
            <a:avLst/>
          </a:prstGeom>
          <a:noFill/>
          <a:ln/>
        </p:spPr>
        <p:txBody>
          <a:bodyPr wrap="square" lIns="0" tIns="0" rIns="0" bIns="0" rtlCol="0" anchor="ctr"/>
          <a:lstStyle/>
          <a:p>
            <a:pPr marL="0" indent="0" algn="ctr">
              <a:buNone/>
            </a:pPr>
            <a:r>
              <a:rPr lang="en-US" sz="1350" i="1" dirty="0">
                <a:solidFill>
                  <a:schemeClr val="bg1"/>
                </a:solidFill>
                <a:latin typeface="Calibri" pitchFamily="34" charset="0"/>
                <a:ea typeface="Calibri" pitchFamily="34" charset="-122"/>
                <a:cs typeface="Calibri" pitchFamily="34" charset="-120"/>
              </a:rPr>
              <a:t>Chaque référentiel répond à une question différente — ITIL articule leur application opérationnelle au quotidien</a:t>
            </a:r>
            <a:endParaRPr lang="en-US" sz="1350" dirty="0">
              <a:solidFill>
                <a:schemeClr val="bg1"/>
              </a:solidFill>
            </a:endParaRPr>
          </a:p>
        </p:txBody>
      </p:sp>
      <p:graphicFrame>
        <p:nvGraphicFramePr>
          <p:cNvPr id="64" name="Table 0"/>
          <p:cNvGraphicFramePr>
            <a:graphicFrameLocks noGrp="1"/>
          </p:cNvGraphicFramePr>
          <p:nvPr>
            <p:extLst>
              <p:ext uri="{D42A27DB-BD31-4B8C-83A1-F6EECF244321}">
                <p14:modId xmlns:p14="http://schemas.microsoft.com/office/powerpoint/2010/main" val="826366030"/>
              </p:ext>
            </p:extLst>
          </p:nvPr>
        </p:nvGraphicFramePr>
        <p:xfrm>
          <a:off x="685800" y="1855470"/>
          <a:ext cx="11064240" cy="4206240"/>
        </p:xfrm>
        <a:graphic>
          <a:graphicData uri="http://schemas.openxmlformats.org/drawingml/2006/table">
            <a:tbl>
              <a:tblPr/>
              <a:tblGrid>
                <a:gridCol w="2560320">
                  <a:extLst>
                    <a:ext uri="{9D8B030D-6E8A-4147-A177-3AD203B41FA5}">
                      <a16:colId xmlns:a16="http://schemas.microsoft.com/office/drawing/2014/main" val="20000"/>
                    </a:ext>
                  </a:extLst>
                </a:gridCol>
                <a:gridCol w="8503920">
                  <a:extLst>
                    <a:ext uri="{9D8B030D-6E8A-4147-A177-3AD203B41FA5}">
                      <a16:colId xmlns:a16="http://schemas.microsoft.com/office/drawing/2014/main" val="20001"/>
                    </a:ext>
                  </a:extLst>
                </a:gridCol>
              </a:tblGrid>
              <a:tr h="457200">
                <a:tc>
                  <a:txBody>
                    <a:bodyPr/>
                    <a:lstStyle/>
                    <a:p>
                      <a:pPr marL="0" indent="0">
                        <a:buNone/>
                      </a:pPr>
                      <a:r>
                        <a:rPr lang="en-US" sz="1800" b="1" dirty="0">
                          <a:solidFill>
                            <a:schemeClr val="bg1"/>
                          </a:solidFill>
                          <a:latin typeface="Verdena"/>
                          <a:ea typeface="Calibri" pitchFamily="34" charset="-122"/>
                          <a:cs typeface="Calibri" pitchFamily="34" charset="-120"/>
                        </a:rPr>
                        <a:t>Référentiel</a:t>
                      </a:r>
                      <a:endParaRPr lang="en-US" sz="1800" dirty="0">
                        <a:solidFill>
                          <a:schemeClr val="bg1"/>
                        </a:solidFill>
                        <a:latin typeface="Verdena"/>
                        <a:ea typeface="Calibri" charset="0"/>
                        <a:cs typeface="Calibri" charset="0"/>
                      </a:endParaRPr>
                    </a:p>
                  </a:txBody>
                  <a:tcPr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1B2A4A"/>
                    </a:solidFill>
                  </a:tcPr>
                </a:tc>
                <a:tc>
                  <a:txBody>
                    <a:bodyPr/>
                    <a:lstStyle/>
                    <a:p>
                      <a:pPr marL="0" indent="0">
                        <a:buNone/>
                      </a:pPr>
                      <a:r>
                        <a:rPr lang="en-US" sz="1800" b="1" dirty="0">
                          <a:solidFill>
                            <a:schemeClr val="bg1"/>
                          </a:solidFill>
                          <a:latin typeface="Verdena"/>
                          <a:ea typeface="Calibri" pitchFamily="34" charset="-122"/>
                          <a:cs typeface="Calibri" pitchFamily="34" charset="-120"/>
                        </a:rPr>
                        <a:t>Question à laquelle il répond</a:t>
                      </a:r>
                      <a:endParaRPr lang="en-US" sz="1800" dirty="0">
                        <a:solidFill>
                          <a:schemeClr val="bg1"/>
                        </a:solidFill>
                        <a:latin typeface="Verdena"/>
                        <a:ea typeface="Calibri" charset="0"/>
                        <a:cs typeface="Calibri" charset="0"/>
                      </a:endParaRPr>
                    </a:p>
                  </a:txBody>
                  <a:tcPr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1B2A4A"/>
                    </a:solidFill>
                  </a:tcPr>
                </a:tc>
                <a:extLst>
                  <a:ext uri="{0D108BD9-81ED-4DB2-BD59-A6C34878D82A}">
                    <a16:rowId xmlns:a16="http://schemas.microsoft.com/office/drawing/2014/main" val="10000"/>
                  </a:ext>
                </a:extLst>
              </a:tr>
              <a:tr h="457200">
                <a:tc>
                  <a:txBody>
                    <a:bodyPr/>
                    <a:lstStyle/>
                    <a:p>
                      <a:pPr marL="0" indent="0">
                        <a:buNone/>
                      </a:pPr>
                      <a:r>
                        <a:rPr lang="en-US" sz="1800" dirty="0">
                          <a:solidFill>
                            <a:schemeClr val="bg1"/>
                          </a:solidFill>
                          <a:latin typeface="Verdena"/>
                          <a:ea typeface="Calibri" pitchFamily="34" charset="-122"/>
                          <a:cs typeface="Calibri" pitchFamily="34" charset="-120"/>
                        </a:rPr>
                        <a:t>COBIT</a:t>
                      </a:r>
                      <a:endParaRPr lang="en-US" sz="1800" dirty="0">
                        <a:solidFill>
                          <a:schemeClr val="bg1"/>
                        </a:solidFill>
                        <a:latin typeface="Verdena"/>
                        <a:ea typeface="Calibri" charset="0"/>
                        <a:cs typeface="Calibri" charset="0"/>
                      </a:endParaRPr>
                    </a:p>
                  </a:txBody>
                  <a:tcPr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tcPr>
                </a:tc>
                <a:tc>
                  <a:txBody>
                    <a:bodyPr/>
                    <a:lstStyle/>
                    <a:p>
                      <a:pPr marL="0" indent="0">
                        <a:buNone/>
                      </a:pPr>
                      <a:r>
                        <a:rPr lang="en-US" sz="1800" dirty="0">
                          <a:solidFill>
                            <a:schemeClr val="bg1"/>
                          </a:solidFill>
                          <a:latin typeface="Verdena"/>
                          <a:ea typeface="Calibri" pitchFamily="34" charset="-122"/>
                          <a:cs typeface="Calibri" pitchFamily="34" charset="-120"/>
                        </a:rPr>
                        <a:t>Comment gouverner l'IT au </a:t>
                      </a:r>
                      <a:r>
                        <a:rPr lang="en-US" sz="1800" dirty="0" err="1">
                          <a:solidFill>
                            <a:schemeClr val="bg1"/>
                          </a:solidFill>
                          <a:latin typeface="Verdena"/>
                          <a:ea typeface="Calibri" pitchFamily="34" charset="-122"/>
                          <a:cs typeface="Calibri" pitchFamily="34" charset="-120"/>
                        </a:rPr>
                        <a:t>niveau</a:t>
                      </a:r>
                      <a:r>
                        <a:rPr lang="en-US" sz="1800" dirty="0">
                          <a:solidFill>
                            <a:schemeClr val="bg1"/>
                          </a:solidFill>
                          <a:latin typeface="Verdena"/>
                          <a:ea typeface="Calibri" pitchFamily="34" charset="-122"/>
                          <a:cs typeface="Calibri" pitchFamily="34" charset="-120"/>
                        </a:rPr>
                        <a:t> du Conseil d'Administration et de la direction générale ?</a:t>
                      </a:r>
                      <a:endParaRPr lang="en-US" sz="1800" dirty="0">
                        <a:solidFill>
                          <a:schemeClr val="bg1"/>
                        </a:solidFill>
                        <a:latin typeface="Verdena"/>
                        <a:ea typeface="Calibri" charset="0"/>
                        <a:cs typeface="Calibri" charset="0"/>
                      </a:endParaRPr>
                    </a:p>
                  </a:txBody>
                  <a:tcPr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1"/>
                  </a:ext>
                </a:extLst>
              </a:tr>
              <a:tr h="457200">
                <a:tc>
                  <a:txBody>
                    <a:bodyPr/>
                    <a:lstStyle/>
                    <a:p>
                      <a:pPr marL="0" indent="0">
                        <a:buNone/>
                      </a:pPr>
                      <a:r>
                        <a:rPr lang="en-US" sz="1800" dirty="0">
                          <a:solidFill>
                            <a:schemeClr val="bg1"/>
                          </a:solidFill>
                          <a:latin typeface="Verdena"/>
                          <a:ea typeface="Calibri" pitchFamily="34" charset="-122"/>
                          <a:cs typeface="Calibri" pitchFamily="34" charset="-120"/>
                        </a:rPr>
                        <a:t>ISO/IEC 20000</a:t>
                      </a:r>
                      <a:endParaRPr lang="en-US" sz="1800" dirty="0">
                        <a:solidFill>
                          <a:schemeClr val="bg1"/>
                        </a:solidFill>
                        <a:latin typeface="Verdena"/>
                        <a:ea typeface="Calibri" charset="0"/>
                        <a:cs typeface="Calibri" charset="0"/>
                      </a:endParaRPr>
                    </a:p>
                  </a:txBody>
                  <a:tcPr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tcPr>
                </a:tc>
                <a:tc>
                  <a:txBody>
                    <a:bodyPr/>
                    <a:lstStyle/>
                    <a:p>
                      <a:pPr marL="0" indent="0">
                        <a:buNone/>
                      </a:pPr>
                      <a:r>
                        <a:rPr lang="en-US" sz="1800" dirty="0">
                          <a:solidFill>
                            <a:schemeClr val="bg1"/>
                          </a:solidFill>
                          <a:latin typeface="Verdena"/>
                          <a:ea typeface="Calibri" pitchFamily="34" charset="-122"/>
                          <a:cs typeface="Calibri" pitchFamily="34" charset="-120"/>
                        </a:rPr>
                        <a:t>Comment certifier formellement un système de management des services IT ?</a:t>
                      </a:r>
                      <a:endParaRPr lang="en-US" sz="1800" dirty="0">
                        <a:solidFill>
                          <a:schemeClr val="bg1"/>
                        </a:solidFill>
                        <a:latin typeface="Verdena"/>
                        <a:ea typeface="Calibri" charset="0"/>
                        <a:cs typeface="Calibri" charset="0"/>
                      </a:endParaRPr>
                    </a:p>
                  </a:txBody>
                  <a:tcPr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2"/>
                  </a:ext>
                </a:extLst>
              </a:tr>
              <a:tr h="457200">
                <a:tc>
                  <a:txBody>
                    <a:bodyPr/>
                    <a:lstStyle/>
                    <a:p>
                      <a:pPr marL="0" indent="0">
                        <a:buNone/>
                      </a:pPr>
                      <a:r>
                        <a:rPr lang="en-US" sz="1800" dirty="0">
                          <a:solidFill>
                            <a:schemeClr val="bg1"/>
                          </a:solidFill>
                          <a:latin typeface="Verdena"/>
                          <a:ea typeface="Calibri" pitchFamily="34" charset="-122"/>
                          <a:cs typeface="Calibri" pitchFamily="34" charset="-120"/>
                        </a:rPr>
                        <a:t>ISO/IEC 27001</a:t>
                      </a:r>
                      <a:endParaRPr lang="en-US" sz="1800" dirty="0">
                        <a:solidFill>
                          <a:schemeClr val="bg1"/>
                        </a:solidFill>
                        <a:latin typeface="Verdena"/>
                        <a:ea typeface="Calibri" charset="0"/>
                        <a:cs typeface="Calibri" charset="0"/>
                      </a:endParaRPr>
                    </a:p>
                  </a:txBody>
                  <a:tcPr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tcPr>
                </a:tc>
                <a:tc>
                  <a:txBody>
                    <a:bodyPr/>
                    <a:lstStyle/>
                    <a:p>
                      <a:pPr marL="0" indent="0">
                        <a:buNone/>
                      </a:pPr>
                      <a:r>
                        <a:rPr lang="en-US" sz="1800" dirty="0">
                          <a:solidFill>
                            <a:schemeClr val="bg1"/>
                          </a:solidFill>
                          <a:latin typeface="Verdena"/>
                          <a:ea typeface="Calibri" pitchFamily="34" charset="-122"/>
                          <a:cs typeface="Calibri" pitchFamily="34" charset="-120"/>
                        </a:rPr>
                        <a:t>Comment structurer et certifier la sécurité de l'information ?</a:t>
                      </a:r>
                      <a:endParaRPr lang="en-US" sz="1800" dirty="0">
                        <a:solidFill>
                          <a:schemeClr val="bg1"/>
                        </a:solidFill>
                        <a:latin typeface="Verdena"/>
                        <a:ea typeface="Calibri" charset="0"/>
                        <a:cs typeface="Calibri" charset="0"/>
                      </a:endParaRPr>
                    </a:p>
                  </a:txBody>
                  <a:tcPr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3"/>
                  </a:ext>
                </a:extLst>
              </a:tr>
              <a:tr h="457200">
                <a:tc>
                  <a:txBody>
                    <a:bodyPr/>
                    <a:lstStyle/>
                    <a:p>
                      <a:pPr marL="0" indent="0">
                        <a:buNone/>
                      </a:pPr>
                      <a:r>
                        <a:rPr lang="en-US" sz="1800" dirty="0">
                          <a:solidFill>
                            <a:schemeClr val="bg1"/>
                          </a:solidFill>
                          <a:latin typeface="Verdena"/>
                          <a:ea typeface="Calibri" pitchFamily="34" charset="-122"/>
                          <a:cs typeface="Calibri" pitchFamily="34" charset="-120"/>
                        </a:rPr>
                        <a:t>ISO 9001</a:t>
                      </a:r>
                      <a:endParaRPr lang="en-US" sz="1800" dirty="0">
                        <a:solidFill>
                          <a:schemeClr val="bg1"/>
                        </a:solidFill>
                        <a:latin typeface="Verdena"/>
                        <a:ea typeface="Calibri" charset="0"/>
                        <a:cs typeface="Calibri" charset="0"/>
                      </a:endParaRPr>
                    </a:p>
                  </a:txBody>
                  <a:tcPr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tcPr>
                </a:tc>
                <a:tc>
                  <a:txBody>
                    <a:bodyPr/>
                    <a:lstStyle/>
                    <a:p>
                      <a:pPr marL="0" indent="0">
                        <a:buNone/>
                      </a:pPr>
                      <a:r>
                        <a:rPr lang="en-US" sz="1800" dirty="0">
                          <a:solidFill>
                            <a:schemeClr val="bg1"/>
                          </a:solidFill>
                          <a:latin typeface="Verdena"/>
                          <a:ea typeface="Calibri" pitchFamily="34" charset="-122"/>
                          <a:cs typeface="Calibri" pitchFamily="34" charset="-120"/>
                        </a:rPr>
                        <a:t>Comment garantir un système de management de la qualité reconnu internationalement ?</a:t>
                      </a:r>
                      <a:endParaRPr lang="en-US" sz="1800" dirty="0">
                        <a:solidFill>
                          <a:schemeClr val="bg1"/>
                        </a:solidFill>
                        <a:latin typeface="Verdena"/>
                        <a:ea typeface="Calibri" charset="0"/>
                        <a:cs typeface="Calibri" charset="0"/>
                      </a:endParaRPr>
                    </a:p>
                  </a:txBody>
                  <a:tcPr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4"/>
                  </a:ext>
                </a:extLst>
              </a:tr>
              <a:tr h="457200">
                <a:tc>
                  <a:txBody>
                    <a:bodyPr/>
                    <a:lstStyle/>
                    <a:p>
                      <a:pPr marL="0" indent="0">
                        <a:buNone/>
                      </a:pPr>
                      <a:r>
                        <a:rPr lang="en-US" sz="1800" dirty="0">
                          <a:solidFill>
                            <a:schemeClr val="bg1"/>
                          </a:solidFill>
                          <a:latin typeface="Verdena"/>
                          <a:ea typeface="Calibri" pitchFamily="34" charset="-122"/>
                          <a:cs typeface="Calibri" pitchFamily="34" charset="-120"/>
                        </a:rPr>
                        <a:t>PRINCE2 / PMI</a:t>
                      </a:r>
                      <a:endParaRPr lang="en-US" sz="1800" dirty="0">
                        <a:solidFill>
                          <a:schemeClr val="bg1"/>
                        </a:solidFill>
                        <a:latin typeface="Verdena"/>
                        <a:ea typeface="Calibri" charset="0"/>
                        <a:cs typeface="Calibri" charset="0"/>
                      </a:endParaRPr>
                    </a:p>
                  </a:txBody>
                  <a:tcPr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tcPr>
                </a:tc>
                <a:tc>
                  <a:txBody>
                    <a:bodyPr/>
                    <a:lstStyle/>
                    <a:p>
                      <a:pPr marL="0" indent="0">
                        <a:buNone/>
                      </a:pPr>
                      <a:r>
                        <a:rPr lang="en-US" sz="1800" dirty="0">
                          <a:solidFill>
                            <a:schemeClr val="bg1"/>
                          </a:solidFill>
                          <a:latin typeface="Verdena"/>
                          <a:ea typeface="Calibri" pitchFamily="34" charset="-122"/>
                          <a:cs typeface="Calibri" pitchFamily="34" charset="-120"/>
                        </a:rPr>
                        <a:t>Comment piloter un projet de bout en bout, avec jalons et livrables précis ?</a:t>
                      </a:r>
                      <a:endParaRPr lang="en-US" sz="1800" dirty="0">
                        <a:solidFill>
                          <a:schemeClr val="bg1"/>
                        </a:solidFill>
                        <a:latin typeface="Verdena"/>
                        <a:ea typeface="Calibri" charset="0"/>
                        <a:cs typeface="Calibri" charset="0"/>
                      </a:endParaRPr>
                    </a:p>
                  </a:txBody>
                  <a:tcPr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5"/>
                  </a:ext>
                </a:extLst>
              </a:tr>
              <a:tr h="457200">
                <a:tc>
                  <a:txBody>
                    <a:bodyPr/>
                    <a:lstStyle/>
                    <a:p>
                      <a:pPr marL="0" indent="0">
                        <a:buNone/>
                      </a:pPr>
                      <a:r>
                        <a:rPr lang="en-US" sz="1800" dirty="0">
                          <a:solidFill>
                            <a:schemeClr val="bg1"/>
                          </a:solidFill>
                          <a:latin typeface="Verdena"/>
                          <a:ea typeface="Calibri" pitchFamily="34" charset="-122"/>
                          <a:cs typeface="Calibri" pitchFamily="34" charset="-120"/>
                        </a:rPr>
                        <a:t>Agile / Scrum / SAFe</a:t>
                      </a:r>
                      <a:endParaRPr lang="en-US" sz="1800" dirty="0">
                        <a:solidFill>
                          <a:schemeClr val="bg1"/>
                        </a:solidFill>
                        <a:latin typeface="Verdena"/>
                        <a:ea typeface="Calibri" charset="0"/>
                        <a:cs typeface="Calibri" charset="0"/>
                      </a:endParaRPr>
                    </a:p>
                  </a:txBody>
                  <a:tcPr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tcPr>
                </a:tc>
                <a:tc>
                  <a:txBody>
                    <a:bodyPr/>
                    <a:lstStyle/>
                    <a:p>
                      <a:pPr marL="0" indent="0">
                        <a:buNone/>
                      </a:pPr>
                      <a:r>
                        <a:rPr lang="en-US" sz="1800" dirty="0">
                          <a:solidFill>
                            <a:schemeClr val="bg1"/>
                          </a:solidFill>
                          <a:latin typeface="Verdena"/>
                          <a:ea typeface="Calibri" pitchFamily="34" charset="-122"/>
                          <a:cs typeface="Calibri" pitchFamily="34" charset="-120"/>
                        </a:rPr>
                        <a:t>Comment développer des produits rapidement avec un retour d'expérience continu ?</a:t>
                      </a:r>
                      <a:endParaRPr lang="en-US" sz="1800" dirty="0">
                        <a:solidFill>
                          <a:schemeClr val="bg1"/>
                        </a:solidFill>
                        <a:latin typeface="Verdena"/>
                        <a:ea typeface="Calibri" charset="0"/>
                        <a:cs typeface="Calibri" charset="0"/>
                      </a:endParaRPr>
                    </a:p>
                  </a:txBody>
                  <a:tcPr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6"/>
                  </a:ext>
                </a:extLst>
              </a:tr>
              <a:tr h="457200">
                <a:tc>
                  <a:txBody>
                    <a:bodyPr/>
                    <a:lstStyle/>
                    <a:p>
                      <a:pPr marL="0" indent="0">
                        <a:buNone/>
                      </a:pPr>
                      <a:r>
                        <a:rPr lang="en-US" sz="1800" dirty="0">
                          <a:solidFill>
                            <a:schemeClr val="bg1"/>
                          </a:solidFill>
                          <a:latin typeface="Verdena"/>
                          <a:ea typeface="Calibri" pitchFamily="34" charset="-122"/>
                          <a:cs typeface="Calibri" pitchFamily="34" charset="-120"/>
                        </a:rPr>
                        <a:t>DevOps / Lean</a:t>
                      </a:r>
                      <a:endParaRPr lang="en-US" sz="1800" dirty="0">
                        <a:solidFill>
                          <a:schemeClr val="bg1"/>
                        </a:solidFill>
                        <a:latin typeface="Verdena"/>
                        <a:ea typeface="Calibri" charset="0"/>
                        <a:cs typeface="Calibri" charset="0"/>
                      </a:endParaRPr>
                    </a:p>
                  </a:txBody>
                  <a:tcPr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tcPr>
                </a:tc>
                <a:tc>
                  <a:txBody>
                    <a:bodyPr/>
                    <a:lstStyle/>
                    <a:p>
                      <a:pPr marL="0" indent="0">
                        <a:buNone/>
                      </a:pPr>
                      <a:r>
                        <a:rPr lang="en-US" sz="1800" dirty="0">
                          <a:solidFill>
                            <a:schemeClr val="bg1"/>
                          </a:solidFill>
                          <a:latin typeface="Verdena"/>
                          <a:ea typeface="Calibri" pitchFamily="34" charset="-122"/>
                          <a:cs typeface="Calibri" pitchFamily="34" charset="-120"/>
                        </a:rPr>
                        <a:t>Comment fluidifier le flux entre développement et exploitation, en éliminant le gaspillage ?</a:t>
                      </a:r>
                      <a:endParaRPr lang="en-US" sz="1800" dirty="0">
                        <a:solidFill>
                          <a:schemeClr val="bg1"/>
                        </a:solidFill>
                        <a:latin typeface="Verdena"/>
                        <a:ea typeface="Calibri" charset="0"/>
                        <a:cs typeface="Calibri" charset="0"/>
                      </a:endParaRPr>
                    </a:p>
                  </a:txBody>
                  <a:tcPr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10" name="Text 0">
            <a:extLst>
              <a:ext uri="{FF2B5EF4-FFF2-40B4-BE49-F238E27FC236}">
                <a16:creationId xmlns:a16="http://schemas.microsoft.com/office/drawing/2014/main" id="{7825FA13-B809-D604-8A53-F5003C58C81B}"/>
              </a:ext>
            </a:extLst>
          </p:cNvPr>
          <p:cNvSpPr/>
          <p:nvPr/>
        </p:nvSpPr>
        <p:spPr>
          <a:xfrm>
            <a:off x="3648075" y="746760"/>
            <a:ext cx="4490085" cy="320040"/>
          </a:xfrm>
          <a:prstGeom prst="rect">
            <a:avLst/>
          </a:prstGeom>
          <a:solidFill>
            <a:srgbClr val="C88800"/>
          </a:solidFill>
          <a:ln/>
        </p:spPr>
        <p:txBody>
          <a:bodyPr wrap="square" rtlCol="0" anchor="ctr"/>
          <a:lstStyle/>
          <a:p>
            <a:pPr algn="ctr"/>
            <a:r>
              <a:rPr lang="en-US" sz="1600" dirty="0"/>
              <a:t>Governance</a:t>
            </a:r>
          </a:p>
        </p:txBody>
      </p:sp>
    </p:spTree>
    <p:extLst>
      <p:ext uri="{BB962C8B-B14F-4D97-AF65-F5344CB8AC3E}">
        <p14:creationId xmlns:p14="http://schemas.microsoft.com/office/powerpoint/2010/main" val="3023616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48640" y="6537960"/>
            <a:ext cx="4572000" cy="274320"/>
          </a:xfrm>
          <a:prstGeom prst="rect">
            <a:avLst/>
          </a:prstGeom>
          <a:noFill/>
          <a:ln/>
        </p:spPr>
        <p:txBody>
          <a:bodyPr wrap="square" rtlCol="0" anchor="ctr"/>
          <a:lstStyle/>
          <a:p>
            <a:pPr marL="0" indent="0">
              <a:buNone/>
            </a:pPr>
            <a:r>
              <a:rPr lang="en-US" sz="900" kern="0" spc="100" dirty="0">
                <a:solidFill>
                  <a:srgbClr val="748094"/>
                </a:solidFill>
                <a:latin typeface="Calibri" pitchFamily="34" charset="0"/>
                <a:ea typeface="Calibri" pitchFamily="34" charset="-122"/>
                <a:cs typeface="Calibri" pitchFamily="34" charset="-120"/>
              </a:rPr>
              <a:t>ITIL 4 — ELIOS 2026</a:t>
            </a:r>
            <a:endParaRPr lang="en-US" sz="900" dirty="0"/>
          </a:p>
        </p:txBody>
      </p:sp>
      <p:sp>
        <p:nvSpPr>
          <p:cNvPr id="6" name="Text 4"/>
          <p:cNvSpPr/>
          <p:nvPr/>
        </p:nvSpPr>
        <p:spPr>
          <a:xfrm>
            <a:off x="1805940" y="1481328"/>
            <a:ext cx="7395210" cy="365760"/>
          </a:xfrm>
          <a:prstGeom prst="rect">
            <a:avLst/>
          </a:prstGeom>
          <a:noFill/>
          <a:ln/>
        </p:spPr>
        <p:txBody>
          <a:bodyPr wrap="square" lIns="0" tIns="0" rIns="0" bIns="0" rtlCol="0" anchor="ctr"/>
          <a:lstStyle/>
          <a:p>
            <a:pPr marL="0" indent="0">
              <a:buNone/>
            </a:pPr>
            <a:endParaRPr lang="en-US" sz="1350" dirty="0">
              <a:solidFill>
                <a:schemeClr val="bg1"/>
              </a:solidFill>
            </a:endParaRPr>
          </a:p>
        </p:txBody>
      </p:sp>
      <p:sp>
        <p:nvSpPr>
          <p:cNvPr id="7" name="Shape 5"/>
          <p:cNvSpPr/>
          <p:nvPr/>
        </p:nvSpPr>
        <p:spPr>
          <a:xfrm>
            <a:off x="548640" y="2377440"/>
            <a:ext cx="11064240" cy="841248"/>
          </a:xfrm>
          <a:prstGeom prst="roundRect">
            <a:avLst>
              <a:gd name="adj" fmla="val 8696"/>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8" name="Text 6"/>
          <p:cNvSpPr/>
          <p:nvPr/>
        </p:nvSpPr>
        <p:spPr>
          <a:xfrm>
            <a:off x="777240" y="2377440"/>
            <a:ext cx="3017520" cy="841248"/>
          </a:xfrm>
          <a:prstGeom prst="rect">
            <a:avLst/>
          </a:prstGeom>
          <a:noFill/>
          <a:ln/>
        </p:spPr>
        <p:txBody>
          <a:bodyPr wrap="square" lIns="0" tIns="0" rIns="0" bIns="0" rtlCol="0" anchor="ctr"/>
          <a:lstStyle/>
          <a:p>
            <a:pPr marL="0" indent="0">
              <a:buNone/>
            </a:pPr>
            <a:r>
              <a:rPr lang="en-US" sz="1250" b="1" dirty="0">
                <a:solidFill>
                  <a:srgbClr val="1B2A4A"/>
                </a:solidFill>
                <a:latin typeface="Calibri" pitchFamily="34" charset="0"/>
                <a:ea typeface="Calibri" pitchFamily="34" charset="-122"/>
                <a:cs typeface="Calibri" pitchFamily="34" charset="-120"/>
              </a:rPr>
              <a:t>Niveau du chief manager Project </a:t>
            </a:r>
            <a:endParaRPr lang="en-US" sz="1250" dirty="0"/>
          </a:p>
        </p:txBody>
      </p:sp>
      <p:sp>
        <p:nvSpPr>
          <p:cNvPr id="9" name="Text 7"/>
          <p:cNvSpPr/>
          <p:nvPr/>
        </p:nvSpPr>
        <p:spPr>
          <a:xfrm>
            <a:off x="3931920" y="2377440"/>
            <a:ext cx="1828800" cy="841248"/>
          </a:xfrm>
          <a:prstGeom prst="rect">
            <a:avLst/>
          </a:prstGeom>
          <a:noFill/>
          <a:ln/>
        </p:spPr>
        <p:txBody>
          <a:bodyPr wrap="square" lIns="0" tIns="0" rIns="0" bIns="0" rtlCol="0" anchor="ctr"/>
          <a:lstStyle/>
          <a:p>
            <a:pPr marL="0" indent="0">
              <a:buNone/>
            </a:pPr>
            <a:r>
              <a:rPr lang="en-US" sz="1300" b="1" dirty="0">
                <a:solidFill>
                  <a:srgbClr val="2E5C8A"/>
                </a:solidFill>
                <a:latin typeface="Calibri" pitchFamily="34" charset="0"/>
                <a:ea typeface="Calibri" pitchFamily="34" charset="-122"/>
                <a:cs typeface="Calibri" pitchFamily="34" charset="-120"/>
              </a:rPr>
              <a:t>COBIT</a:t>
            </a:r>
            <a:endParaRPr lang="en-US" sz="1300" dirty="0"/>
          </a:p>
        </p:txBody>
      </p:sp>
      <p:sp>
        <p:nvSpPr>
          <p:cNvPr id="10" name="Text 8"/>
          <p:cNvSpPr/>
          <p:nvPr/>
        </p:nvSpPr>
        <p:spPr>
          <a:xfrm>
            <a:off x="5943600" y="2377440"/>
            <a:ext cx="5440680" cy="841248"/>
          </a:xfrm>
          <a:prstGeom prst="rect">
            <a:avLst/>
          </a:prstGeom>
          <a:noFill/>
          <a:ln/>
        </p:spPr>
        <p:txBody>
          <a:bodyPr wrap="square" lIns="0" tIns="0" rIns="0" bIns="0" rtlCol="0" anchor="ctr"/>
          <a:lstStyle/>
          <a:p>
            <a:pPr marL="0" indent="0">
              <a:buNone/>
            </a:pPr>
            <a:r>
              <a:rPr lang="en-US" sz="1150" dirty="0">
                <a:solidFill>
                  <a:srgbClr val="3C4A5E"/>
                </a:solidFill>
                <a:latin typeface="Calibri" pitchFamily="34" charset="0"/>
                <a:ea typeface="Calibri" pitchFamily="34" charset="-122"/>
                <a:cs typeface="Calibri" pitchFamily="34" charset="-120"/>
              </a:rPr>
              <a:t>Pour la gouvernance </a:t>
            </a:r>
            <a:r>
              <a:rPr lang="en-US" sz="1150" dirty="0" err="1">
                <a:solidFill>
                  <a:srgbClr val="3C4A5E"/>
                </a:solidFill>
                <a:latin typeface="Calibri" pitchFamily="34" charset="0"/>
                <a:ea typeface="Calibri" pitchFamily="34" charset="-122"/>
                <a:cs typeface="Calibri" pitchFamily="34" charset="-120"/>
              </a:rPr>
              <a:t>globale</a:t>
            </a:r>
            <a:r>
              <a:rPr lang="en-US" sz="1150" dirty="0">
                <a:solidFill>
                  <a:srgbClr val="3C4A5E"/>
                </a:solidFill>
                <a:latin typeface="Calibri" pitchFamily="34" charset="0"/>
                <a:ea typeface="Calibri" pitchFamily="34" charset="-122"/>
                <a:cs typeface="Calibri" pitchFamily="34" charset="-120"/>
              </a:rPr>
              <a:t>  et de la création de valeur IT</a:t>
            </a:r>
            <a:endParaRPr lang="en-US" sz="1150" dirty="0"/>
          </a:p>
        </p:txBody>
      </p:sp>
      <p:sp>
        <p:nvSpPr>
          <p:cNvPr id="11" name="Shape 9"/>
          <p:cNvSpPr/>
          <p:nvPr/>
        </p:nvSpPr>
        <p:spPr>
          <a:xfrm>
            <a:off x="548640" y="3364992"/>
            <a:ext cx="11064240" cy="841248"/>
          </a:xfrm>
          <a:prstGeom prst="roundRect">
            <a:avLst>
              <a:gd name="adj" fmla="val 8696"/>
            </a:avLst>
          </a:prstGeom>
          <a:solidFill>
            <a:srgbClr val="FFFFFF"/>
          </a:solidFill>
          <a:ln/>
          <a:effectLst>
            <a:outerShdw blurRad="101600" dist="38100" dir="2700000" algn="bl" rotWithShape="0">
              <a:srgbClr val="1B2A4A">
                <a:alpha val="12000"/>
              </a:srgbClr>
            </a:outerShdw>
          </a:effectLst>
        </p:spPr>
        <p:txBody>
          <a:bodyPr/>
          <a:lstStyle/>
          <a:p>
            <a:endParaRPr lang="fr-FR" dirty="0"/>
          </a:p>
        </p:txBody>
      </p:sp>
      <p:sp>
        <p:nvSpPr>
          <p:cNvPr id="12" name="Text 10"/>
          <p:cNvSpPr/>
          <p:nvPr/>
        </p:nvSpPr>
        <p:spPr>
          <a:xfrm>
            <a:off x="777240" y="3364992"/>
            <a:ext cx="3017520" cy="841248"/>
          </a:xfrm>
          <a:prstGeom prst="rect">
            <a:avLst/>
          </a:prstGeom>
          <a:noFill/>
          <a:ln/>
        </p:spPr>
        <p:txBody>
          <a:bodyPr wrap="square" lIns="0" tIns="0" rIns="0" bIns="0" rtlCol="0" anchor="ctr"/>
          <a:lstStyle/>
          <a:p>
            <a:pPr marL="0" indent="0">
              <a:buNone/>
            </a:pPr>
            <a:r>
              <a:rPr lang="en-US" sz="1250" b="1" dirty="0">
                <a:solidFill>
                  <a:srgbClr val="1B2A4A"/>
                </a:solidFill>
                <a:latin typeface="Calibri" pitchFamily="34" charset="0"/>
                <a:ea typeface="Calibri" pitchFamily="34" charset="-122"/>
                <a:cs typeface="Calibri" pitchFamily="34" charset="-120"/>
              </a:rPr>
              <a:t>Niveau Services, ZONES HELIOS, </a:t>
            </a:r>
            <a:r>
              <a:rPr lang="en-US" sz="1250" b="1" dirty="0" err="1">
                <a:solidFill>
                  <a:srgbClr val="1B2A4A"/>
                </a:solidFill>
                <a:latin typeface="Calibri" pitchFamily="34" charset="0"/>
                <a:ea typeface="Calibri" pitchFamily="34" charset="-122"/>
                <a:cs typeface="Calibri" pitchFamily="34" charset="-120"/>
              </a:rPr>
              <a:t>bureaux</a:t>
            </a:r>
            <a:r>
              <a:rPr lang="en-US" sz="1250" b="1" dirty="0">
                <a:solidFill>
                  <a:srgbClr val="1B2A4A"/>
                </a:solidFill>
                <a:latin typeface="Calibri" pitchFamily="34" charset="0"/>
                <a:ea typeface="Calibri" pitchFamily="34" charset="-122"/>
                <a:cs typeface="Calibri" pitchFamily="34" charset="-120"/>
              </a:rPr>
              <a:t> cellules et stations  </a:t>
            </a:r>
            <a:endParaRPr lang="en-US" sz="1250" dirty="0"/>
          </a:p>
        </p:txBody>
      </p:sp>
      <p:sp>
        <p:nvSpPr>
          <p:cNvPr id="13" name="Text 11"/>
          <p:cNvSpPr/>
          <p:nvPr/>
        </p:nvSpPr>
        <p:spPr>
          <a:xfrm>
            <a:off x="3931920" y="3364992"/>
            <a:ext cx="1828800" cy="841248"/>
          </a:xfrm>
          <a:prstGeom prst="rect">
            <a:avLst/>
          </a:prstGeom>
          <a:noFill/>
          <a:ln/>
        </p:spPr>
        <p:txBody>
          <a:bodyPr wrap="square" lIns="0" tIns="0" rIns="0" bIns="0" rtlCol="0" anchor="ctr"/>
          <a:lstStyle/>
          <a:p>
            <a:pPr marL="0" indent="0">
              <a:buNone/>
            </a:pPr>
            <a:r>
              <a:rPr lang="en-US" sz="1300" b="1" dirty="0">
                <a:solidFill>
                  <a:srgbClr val="2E5C8A"/>
                </a:solidFill>
                <a:latin typeface="Calibri" pitchFamily="34" charset="0"/>
                <a:ea typeface="Calibri" pitchFamily="34" charset="-122"/>
                <a:cs typeface="Calibri" pitchFamily="34" charset="-120"/>
              </a:rPr>
              <a:t>ITIL 4 &amp; Agile &amp;  Lean </a:t>
            </a:r>
            <a:endParaRPr lang="en-US" sz="1300" dirty="0"/>
          </a:p>
        </p:txBody>
      </p:sp>
      <p:sp>
        <p:nvSpPr>
          <p:cNvPr id="14" name="Text 12"/>
          <p:cNvSpPr/>
          <p:nvPr/>
        </p:nvSpPr>
        <p:spPr>
          <a:xfrm>
            <a:off x="5943600" y="3364992"/>
            <a:ext cx="5440680" cy="841248"/>
          </a:xfrm>
          <a:prstGeom prst="rect">
            <a:avLst/>
          </a:prstGeom>
          <a:noFill/>
          <a:ln/>
        </p:spPr>
        <p:txBody>
          <a:bodyPr wrap="square" lIns="0" tIns="0" rIns="0" bIns="0" rtlCol="0" anchor="ctr"/>
          <a:lstStyle/>
          <a:p>
            <a:pPr marL="0" indent="0">
              <a:buNone/>
            </a:pPr>
            <a:r>
              <a:rPr lang="en-US" sz="1150" dirty="0">
                <a:solidFill>
                  <a:srgbClr val="3C4A5E"/>
                </a:solidFill>
                <a:latin typeface="Calibri" pitchFamily="34" charset="0"/>
                <a:ea typeface="Calibri" pitchFamily="34" charset="-122"/>
                <a:cs typeface="Calibri" pitchFamily="34" charset="-120"/>
              </a:rPr>
              <a:t>Pour la gestion opérationnelle des services , pour brisser les silos et </a:t>
            </a:r>
            <a:r>
              <a:rPr lang="en-US" sz="1150" dirty="0" err="1">
                <a:solidFill>
                  <a:srgbClr val="3C4A5E"/>
                </a:solidFill>
                <a:latin typeface="Calibri" pitchFamily="34" charset="0"/>
                <a:ea typeface="Calibri" pitchFamily="34" charset="-122"/>
                <a:cs typeface="Calibri" pitchFamily="34" charset="-120"/>
              </a:rPr>
              <a:t>favoriser</a:t>
            </a:r>
            <a:r>
              <a:rPr lang="en-US" sz="1150" dirty="0">
                <a:solidFill>
                  <a:srgbClr val="3C4A5E"/>
                </a:solidFill>
                <a:latin typeface="Calibri" pitchFamily="34" charset="0"/>
                <a:ea typeface="Calibri" pitchFamily="34" charset="-122"/>
                <a:cs typeface="Calibri" pitchFamily="34" charset="-120"/>
              </a:rPr>
              <a:t>  l'amélioration continue</a:t>
            </a:r>
            <a:endParaRPr lang="en-US" sz="1150" dirty="0"/>
          </a:p>
        </p:txBody>
      </p:sp>
      <p:sp>
        <p:nvSpPr>
          <p:cNvPr id="15" name="Shape 13"/>
          <p:cNvSpPr/>
          <p:nvPr/>
        </p:nvSpPr>
        <p:spPr>
          <a:xfrm>
            <a:off x="548640" y="4352544"/>
            <a:ext cx="11064240" cy="841248"/>
          </a:xfrm>
          <a:prstGeom prst="roundRect">
            <a:avLst>
              <a:gd name="adj" fmla="val 8696"/>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16" name="Text 14"/>
          <p:cNvSpPr/>
          <p:nvPr/>
        </p:nvSpPr>
        <p:spPr>
          <a:xfrm>
            <a:off x="777240" y="4352544"/>
            <a:ext cx="3017520" cy="841248"/>
          </a:xfrm>
          <a:prstGeom prst="rect">
            <a:avLst/>
          </a:prstGeom>
          <a:noFill/>
          <a:ln/>
        </p:spPr>
        <p:txBody>
          <a:bodyPr wrap="square" lIns="0" tIns="0" rIns="0" bIns="0" rtlCol="0" anchor="ctr"/>
          <a:lstStyle/>
          <a:p>
            <a:pPr marL="0" indent="0">
              <a:buNone/>
            </a:pPr>
            <a:r>
              <a:rPr lang="en-US" sz="1250" b="1" dirty="0">
                <a:solidFill>
                  <a:srgbClr val="1B2A4A"/>
                </a:solidFill>
                <a:latin typeface="Calibri" pitchFamily="34" charset="0"/>
                <a:ea typeface="Calibri" pitchFamily="34" charset="-122"/>
                <a:cs typeface="Calibri" pitchFamily="34" charset="-120"/>
              </a:rPr>
              <a:t>Niveau équipes de développement</a:t>
            </a:r>
            <a:endParaRPr lang="en-US" sz="1250" dirty="0"/>
          </a:p>
        </p:txBody>
      </p:sp>
      <p:sp>
        <p:nvSpPr>
          <p:cNvPr id="17" name="Text 15"/>
          <p:cNvSpPr/>
          <p:nvPr/>
        </p:nvSpPr>
        <p:spPr>
          <a:xfrm>
            <a:off x="3931920" y="4352544"/>
            <a:ext cx="1828800" cy="841248"/>
          </a:xfrm>
          <a:prstGeom prst="rect">
            <a:avLst/>
          </a:prstGeom>
          <a:noFill/>
          <a:ln/>
        </p:spPr>
        <p:txBody>
          <a:bodyPr wrap="square" lIns="0" tIns="0" rIns="0" bIns="0" rtlCol="0" anchor="ctr"/>
          <a:lstStyle/>
          <a:p>
            <a:pPr marL="0" indent="0">
              <a:buNone/>
            </a:pPr>
            <a:r>
              <a:rPr lang="en-US" sz="1300" b="1" dirty="0">
                <a:solidFill>
                  <a:srgbClr val="2E5C8A"/>
                </a:solidFill>
                <a:latin typeface="Calibri" pitchFamily="34" charset="0"/>
                <a:ea typeface="Calibri" pitchFamily="34" charset="-122"/>
                <a:cs typeface="Calibri" pitchFamily="34" charset="-120"/>
              </a:rPr>
              <a:t>Agile &amp; DevOps</a:t>
            </a:r>
            <a:endParaRPr lang="en-US" sz="1300" dirty="0"/>
          </a:p>
        </p:txBody>
      </p:sp>
      <p:sp>
        <p:nvSpPr>
          <p:cNvPr id="18" name="Text 16"/>
          <p:cNvSpPr/>
          <p:nvPr/>
        </p:nvSpPr>
        <p:spPr>
          <a:xfrm>
            <a:off x="5943600" y="4352544"/>
            <a:ext cx="5440680" cy="841248"/>
          </a:xfrm>
          <a:prstGeom prst="rect">
            <a:avLst/>
          </a:prstGeom>
          <a:noFill/>
          <a:ln/>
        </p:spPr>
        <p:txBody>
          <a:bodyPr wrap="square" lIns="0" tIns="0" rIns="0" bIns="0" rtlCol="0" anchor="ctr"/>
          <a:lstStyle/>
          <a:p>
            <a:pPr marL="0" indent="0">
              <a:buNone/>
            </a:pPr>
            <a:r>
              <a:rPr lang="en-US" sz="1150" dirty="0">
                <a:solidFill>
                  <a:srgbClr val="3C4A5E"/>
                </a:solidFill>
                <a:latin typeface="Calibri" pitchFamily="34" charset="0"/>
                <a:ea typeface="Calibri" pitchFamily="34" charset="-122"/>
                <a:cs typeface="Calibri" pitchFamily="34" charset="-120"/>
              </a:rPr>
              <a:t>Pour la rapidité d'itération et l'intégration continue des évolutions</a:t>
            </a:r>
            <a:endParaRPr lang="en-US" sz="1150" dirty="0"/>
          </a:p>
        </p:txBody>
      </p:sp>
      <p:sp>
        <p:nvSpPr>
          <p:cNvPr id="19" name="Shape 17"/>
          <p:cNvSpPr/>
          <p:nvPr/>
        </p:nvSpPr>
        <p:spPr>
          <a:xfrm>
            <a:off x="548640" y="5340096"/>
            <a:ext cx="11064240" cy="841248"/>
          </a:xfrm>
          <a:prstGeom prst="roundRect">
            <a:avLst>
              <a:gd name="adj" fmla="val 8696"/>
            </a:avLst>
          </a:prstGeom>
          <a:solidFill>
            <a:srgbClr val="FFFFFF"/>
          </a:solidFill>
          <a:ln/>
          <a:effectLst>
            <a:outerShdw blurRad="101600" dist="38100" dir="2700000" algn="bl" rotWithShape="0">
              <a:srgbClr val="1B2A4A">
                <a:alpha val="12000"/>
              </a:srgbClr>
            </a:outerShdw>
          </a:effectLst>
        </p:spPr>
        <p:txBody>
          <a:bodyPr/>
          <a:lstStyle/>
          <a:p>
            <a:endParaRPr lang="fr-FR"/>
          </a:p>
        </p:txBody>
      </p:sp>
      <p:sp>
        <p:nvSpPr>
          <p:cNvPr id="20" name="Text 18"/>
          <p:cNvSpPr/>
          <p:nvPr/>
        </p:nvSpPr>
        <p:spPr>
          <a:xfrm>
            <a:off x="777240" y="5340096"/>
            <a:ext cx="3017520" cy="841248"/>
          </a:xfrm>
          <a:prstGeom prst="rect">
            <a:avLst/>
          </a:prstGeom>
          <a:noFill/>
          <a:ln/>
        </p:spPr>
        <p:txBody>
          <a:bodyPr wrap="square" lIns="0" tIns="0" rIns="0" bIns="0" rtlCol="0" anchor="ctr"/>
          <a:lstStyle/>
          <a:p>
            <a:pPr marL="0" indent="0">
              <a:buNone/>
            </a:pPr>
            <a:r>
              <a:rPr lang="en-US" sz="1250" b="1" dirty="0">
                <a:solidFill>
                  <a:srgbClr val="1B2A4A"/>
                </a:solidFill>
                <a:latin typeface="Calibri" pitchFamily="34" charset="0"/>
                <a:ea typeface="Calibri" pitchFamily="34" charset="-122"/>
                <a:cs typeface="Calibri" pitchFamily="34" charset="-120"/>
              </a:rPr>
              <a:t>Niveau conformité et sécurité</a:t>
            </a:r>
            <a:endParaRPr lang="en-US" sz="1250" dirty="0"/>
          </a:p>
        </p:txBody>
      </p:sp>
      <p:sp>
        <p:nvSpPr>
          <p:cNvPr id="21" name="Text 19"/>
          <p:cNvSpPr/>
          <p:nvPr/>
        </p:nvSpPr>
        <p:spPr>
          <a:xfrm>
            <a:off x="3931920" y="5340096"/>
            <a:ext cx="1828800" cy="841248"/>
          </a:xfrm>
          <a:prstGeom prst="rect">
            <a:avLst/>
          </a:prstGeom>
          <a:noFill/>
          <a:ln/>
        </p:spPr>
        <p:txBody>
          <a:bodyPr wrap="square" lIns="0" tIns="0" rIns="0" bIns="0" rtlCol="0" anchor="ctr"/>
          <a:lstStyle/>
          <a:p>
            <a:pPr marL="0" indent="0">
              <a:buNone/>
            </a:pPr>
            <a:r>
              <a:rPr lang="en-US" sz="1300" b="1" dirty="0">
                <a:solidFill>
                  <a:srgbClr val="2E5C8A"/>
                </a:solidFill>
                <a:latin typeface="Calibri" pitchFamily="34" charset="0"/>
                <a:ea typeface="Calibri" pitchFamily="34" charset="-122"/>
                <a:cs typeface="Calibri" pitchFamily="34" charset="-120"/>
              </a:rPr>
              <a:t>ISO 27001 / 20000</a:t>
            </a:r>
            <a:endParaRPr lang="en-US" sz="1300" dirty="0"/>
          </a:p>
        </p:txBody>
      </p:sp>
      <p:sp>
        <p:nvSpPr>
          <p:cNvPr id="22" name="Text 20"/>
          <p:cNvSpPr/>
          <p:nvPr/>
        </p:nvSpPr>
        <p:spPr>
          <a:xfrm>
            <a:off x="5943600" y="5340096"/>
            <a:ext cx="5440680" cy="841248"/>
          </a:xfrm>
          <a:prstGeom prst="rect">
            <a:avLst/>
          </a:prstGeom>
          <a:noFill/>
          <a:ln/>
        </p:spPr>
        <p:txBody>
          <a:bodyPr wrap="square" lIns="0" tIns="0" rIns="0" bIns="0" rtlCol="0" anchor="ctr"/>
          <a:lstStyle/>
          <a:p>
            <a:pPr marL="0" indent="0">
              <a:buNone/>
            </a:pPr>
            <a:r>
              <a:rPr lang="en-US" sz="1150" dirty="0">
                <a:solidFill>
                  <a:srgbClr val="3C4A5E"/>
                </a:solidFill>
                <a:latin typeface="Calibri" pitchFamily="34" charset="0"/>
                <a:ea typeface="Calibri" pitchFamily="34" charset="-122"/>
                <a:cs typeface="Calibri" pitchFamily="34" charset="-120"/>
              </a:rPr>
              <a:t>Pour démontrer formellement la maîtrise des risques aux parties prenantes externes</a:t>
            </a:r>
            <a:endParaRPr lang="en-US" sz="1150" dirty="0"/>
          </a:p>
        </p:txBody>
      </p:sp>
      <p:sp>
        <p:nvSpPr>
          <p:cNvPr id="24" name="Text 0">
            <a:extLst>
              <a:ext uri="{FF2B5EF4-FFF2-40B4-BE49-F238E27FC236}">
                <a16:creationId xmlns:a16="http://schemas.microsoft.com/office/drawing/2014/main" id="{CA8A3115-F523-097B-4505-CFF27C962802}"/>
              </a:ext>
            </a:extLst>
          </p:cNvPr>
          <p:cNvSpPr/>
          <p:nvPr/>
        </p:nvSpPr>
        <p:spPr>
          <a:xfrm>
            <a:off x="1805940" y="1097280"/>
            <a:ext cx="8920480" cy="734568"/>
          </a:xfrm>
          <a:prstGeom prst="rect">
            <a:avLst/>
          </a:prstGeom>
          <a:solidFill>
            <a:srgbClr val="C88800"/>
          </a:solidFill>
          <a:ln/>
        </p:spPr>
        <p:txBody>
          <a:bodyPr wrap="square" rtlCol="0" anchor="ctr"/>
          <a:lstStyle/>
          <a:p>
            <a:r>
              <a:rPr lang="en-US" sz="1600" i="1" dirty="0" err="1">
                <a:latin typeface="Calibri" pitchFamily="34" charset="0"/>
                <a:ea typeface="Calibri" pitchFamily="34" charset="-122"/>
                <a:cs typeface="Calibri" pitchFamily="34" charset="-120"/>
              </a:rPr>
              <a:t>Exemple</a:t>
            </a:r>
            <a:r>
              <a:rPr lang="en-US" sz="1600" i="1" dirty="0">
                <a:latin typeface="Calibri" pitchFamily="34" charset="0"/>
                <a:ea typeface="Calibri" pitchFamily="34" charset="-122"/>
                <a:cs typeface="Calibri" pitchFamily="34" charset="-120"/>
              </a:rPr>
              <a:t> architecture de </a:t>
            </a:r>
            <a:r>
              <a:rPr lang="en-US" sz="1600" i="1" dirty="0" err="1">
                <a:latin typeface="Calibri" pitchFamily="34" charset="0"/>
                <a:ea typeface="Calibri" pitchFamily="34" charset="-122"/>
                <a:cs typeface="Calibri" pitchFamily="34" charset="-120"/>
              </a:rPr>
              <a:t>gouvernance</a:t>
            </a:r>
            <a:r>
              <a:rPr lang="en-US" sz="1600" i="1" dirty="0">
                <a:latin typeface="Calibri" pitchFamily="34" charset="0"/>
                <a:ea typeface="Calibri" pitchFamily="34" charset="-122"/>
                <a:cs typeface="Calibri" pitchFamily="34" charset="-120"/>
              </a:rPr>
              <a:t> </a:t>
            </a:r>
            <a:r>
              <a:rPr lang="en-US" sz="1600" i="1" dirty="0" err="1">
                <a:latin typeface="Calibri" pitchFamily="34" charset="0"/>
                <a:ea typeface="Calibri" pitchFamily="34" charset="-122"/>
                <a:cs typeface="Calibri" pitchFamily="34" charset="-120"/>
              </a:rPr>
              <a:t>combinant</a:t>
            </a:r>
            <a:r>
              <a:rPr lang="en-US" sz="1600" i="1" dirty="0">
                <a:latin typeface="Calibri" pitchFamily="34" charset="0"/>
                <a:ea typeface="Calibri" pitchFamily="34" charset="-122"/>
                <a:cs typeface="Calibri" pitchFamily="34" charset="-120"/>
              </a:rPr>
              <a:t> </a:t>
            </a:r>
            <a:r>
              <a:rPr lang="en-US" sz="1600" i="1" dirty="0" err="1">
                <a:latin typeface="Calibri" pitchFamily="34" charset="0"/>
                <a:ea typeface="Calibri" pitchFamily="34" charset="-122"/>
                <a:cs typeface="Calibri" pitchFamily="34" charset="-120"/>
              </a:rPr>
              <a:t>plusieurs</a:t>
            </a:r>
            <a:r>
              <a:rPr lang="en-US" sz="1600" i="1" dirty="0">
                <a:latin typeface="Calibri" pitchFamily="34" charset="0"/>
                <a:ea typeface="Calibri" pitchFamily="34" charset="-122"/>
                <a:cs typeface="Calibri" pitchFamily="34" charset="-120"/>
              </a:rPr>
              <a:t> </a:t>
            </a:r>
            <a:r>
              <a:rPr lang="en-US" sz="1600" i="1" dirty="0" err="1">
                <a:latin typeface="Calibri" pitchFamily="34" charset="0"/>
                <a:ea typeface="Calibri" pitchFamily="34" charset="-122"/>
                <a:cs typeface="Calibri" pitchFamily="34" charset="-120"/>
              </a:rPr>
              <a:t>référentiels</a:t>
            </a:r>
            <a:r>
              <a:rPr lang="en-US" sz="1600" i="1" dirty="0">
                <a:latin typeface="Calibri" pitchFamily="34" charset="0"/>
                <a:ea typeface="Calibri" pitchFamily="34" charset="-122"/>
                <a:cs typeface="Calibri" pitchFamily="34" charset="-120"/>
              </a:rPr>
              <a:t> dans </a:t>
            </a:r>
            <a:r>
              <a:rPr lang="en-US" sz="1600" i="1" dirty="0" err="1">
                <a:latin typeface="Calibri" pitchFamily="34" charset="0"/>
                <a:ea typeface="Calibri" pitchFamily="34" charset="-122"/>
                <a:cs typeface="Calibri" pitchFamily="34" charset="-120"/>
              </a:rPr>
              <a:t>une</a:t>
            </a:r>
            <a:r>
              <a:rPr lang="en-US" sz="1600" i="1" dirty="0">
                <a:latin typeface="Calibri" pitchFamily="34" charset="0"/>
                <a:ea typeface="Calibri" pitchFamily="34" charset="-122"/>
                <a:cs typeface="Calibri" pitchFamily="34" charset="-120"/>
              </a:rPr>
              <a:t> </a:t>
            </a:r>
            <a:r>
              <a:rPr lang="en-US" sz="1600" i="1" dirty="0" err="1">
                <a:latin typeface="Calibri" pitchFamily="34" charset="0"/>
                <a:ea typeface="Calibri" pitchFamily="34" charset="-122"/>
                <a:cs typeface="Calibri" pitchFamily="34" charset="-120"/>
              </a:rPr>
              <a:t>même</a:t>
            </a:r>
            <a:r>
              <a:rPr lang="en-US" sz="1600" i="1" dirty="0">
                <a:latin typeface="Calibri" pitchFamily="34" charset="0"/>
                <a:ea typeface="Calibri" pitchFamily="34" charset="-122"/>
                <a:cs typeface="Calibri" pitchFamily="34" charset="-120"/>
              </a:rPr>
              <a:t> </a:t>
            </a:r>
            <a:r>
              <a:rPr lang="en-US" sz="1600" i="1" dirty="0" err="1">
                <a:latin typeface="Calibri" pitchFamily="34" charset="0"/>
                <a:ea typeface="Calibri" pitchFamily="34" charset="-122"/>
                <a:cs typeface="Calibri" pitchFamily="34" charset="-120"/>
              </a:rPr>
              <a:t>organisation</a:t>
            </a:r>
            <a:endParaRPr lang="en-US" sz="1600" dirty="0"/>
          </a:p>
        </p:txBody>
      </p:sp>
    </p:spTree>
    <p:extLst>
      <p:ext uri="{BB962C8B-B14F-4D97-AF65-F5344CB8AC3E}">
        <p14:creationId xmlns:p14="http://schemas.microsoft.com/office/powerpoint/2010/main" val="8413569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B4386-F586-8469-B194-9817569B4DE6}"/>
            </a:ext>
          </a:extLst>
        </p:cNvPr>
        <p:cNvGrpSpPr/>
        <p:nvPr/>
      </p:nvGrpSpPr>
      <p:grpSpPr>
        <a:xfrm>
          <a:off x="0" y="0"/>
          <a:ext cx="0" cy="0"/>
          <a:chOff x="0" y="0"/>
          <a:chExt cx="0" cy="0"/>
        </a:xfrm>
      </p:grpSpPr>
      <p:sp>
        <p:nvSpPr>
          <p:cNvPr id="39" name="ZoneTexte 38">
            <a:extLst>
              <a:ext uri="{FF2B5EF4-FFF2-40B4-BE49-F238E27FC236}">
                <a16:creationId xmlns:a16="http://schemas.microsoft.com/office/drawing/2014/main" id="{1948D193-43EA-0995-404B-5FEED433359E}"/>
              </a:ext>
            </a:extLst>
          </p:cNvPr>
          <p:cNvSpPr txBox="1"/>
          <p:nvPr/>
        </p:nvSpPr>
        <p:spPr>
          <a:xfrm>
            <a:off x="1080868" y="2615439"/>
            <a:ext cx="9712637" cy="769441"/>
          </a:xfrm>
          <a:prstGeom prst="rect">
            <a:avLst/>
          </a:prstGeom>
          <a:noFill/>
          <a:ln w="19050">
            <a:solidFill>
              <a:schemeClr val="accent2">
                <a:lumMod val="60000"/>
                <a:lumOff val="40000"/>
              </a:schemeClr>
            </a:solidFill>
          </a:ln>
        </p:spPr>
        <p:txBody>
          <a:bodyPr wrap="square" rtlCol="0">
            <a:spAutoFit/>
          </a:bodyPr>
          <a:lstStyle/>
          <a:p>
            <a:pPr marL="1612900" indent="-1612900" algn="ctr"/>
            <a:endParaRPr lang="fr-FR" sz="4400" b="1" dirty="0">
              <a:solidFill>
                <a:schemeClr val="accent4"/>
              </a:solidFill>
              <a:latin typeface="Verdena"/>
            </a:endParaRPr>
          </a:p>
        </p:txBody>
      </p:sp>
      <p:sp>
        <p:nvSpPr>
          <p:cNvPr id="5" name="Shape 0">
            <a:extLst>
              <a:ext uri="{FF2B5EF4-FFF2-40B4-BE49-F238E27FC236}">
                <a16:creationId xmlns:a16="http://schemas.microsoft.com/office/drawing/2014/main" id="{E06FFCFE-8A93-DC7D-A25C-88D8F1538421}"/>
              </a:ext>
            </a:extLst>
          </p:cNvPr>
          <p:cNvSpPr/>
          <p:nvPr/>
        </p:nvSpPr>
        <p:spPr>
          <a:xfrm>
            <a:off x="-107576" y="5262732"/>
            <a:ext cx="2563906" cy="2550455"/>
          </a:xfrm>
          <a:prstGeom prst="ellipse">
            <a:avLst/>
          </a:prstGeom>
          <a:solidFill>
            <a:schemeClr val="accent2">
              <a:lumMod val="60000"/>
              <a:lumOff val="40000"/>
            </a:schemeClr>
          </a:solidFill>
          <a:ln/>
        </p:spPr>
        <p:txBody>
          <a:bodyPr/>
          <a:lstStyle/>
          <a:p>
            <a:endParaRPr lang="fr-FR"/>
          </a:p>
        </p:txBody>
      </p:sp>
      <p:sp>
        <p:nvSpPr>
          <p:cNvPr id="9" name="ZoneTexte 8">
            <a:extLst>
              <a:ext uri="{FF2B5EF4-FFF2-40B4-BE49-F238E27FC236}">
                <a16:creationId xmlns:a16="http://schemas.microsoft.com/office/drawing/2014/main" id="{768FA3E0-3794-93DB-A8C0-D8222B4CA4BE}"/>
              </a:ext>
            </a:extLst>
          </p:cNvPr>
          <p:cNvSpPr txBox="1"/>
          <p:nvPr/>
        </p:nvSpPr>
        <p:spPr>
          <a:xfrm>
            <a:off x="2159600" y="2720538"/>
            <a:ext cx="8534400" cy="523220"/>
          </a:xfrm>
          <a:prstGeom prst="rect">
            <a:avLst/>
          </a:prstGeom>
          <a:noFill/>
        </p:spPr>
        <p:txBody>
          <a:bodyPr wrap="square" rtlCol="0">
            <a:spAutoFit/>
          </a:bodyPr>
          <a:lstStyle/>
          <a:p>
            <a:r>
              <a:rPr lang="fr-CM" sz="2800" dirty="0">
                <a:solidFill>
                  <a:schemeClr val="bg1"/>
                </a:solidFill>
                <a:latin typeface="Verdena"/>
              </a:rPr>
              <a:t>Transformer les services en résultats opérationnels</a:t>
            </a:r>
            <a:endParaRPr lang="fr-FR" sz="2800" dirty="0">
              <a:solidFill>
                <a:schemeClr val="bg1"/>
              </a:solidFill>
              <a:latin typeface="Verdena"/>
            </a:endParaRPr>
          </a:p>
        </p:txBody>
      </p:sp>
      <p:grpSp>
        <p:nvGrpSpPr>
          <p:cNvPr id="10" name="Groupe 9">
            <a:extLst>
              <a:ext uri="{FF2B5EF4-FFF2-40B4-BE49-F238E27FC236}">
                <a16:creationId xmlns:a16="http://schemas.microsoft.com/office/drawing/2014/main" id="{F7EAF531-4E1F-48E6-FC0B-4540928E1664}"/>
              </a:ext>
            </a:extLst>
          </p:cNvPr>
          <p:cNvGrpSpPr/>
          <p:nvPr/>
        </p:nvGrpSpPr>
        <p:grpSpPr>
          <a:xfrm>
            <a:off x="1298962" y="2739832"/>
            <a:ext cx="761133" cy="520653"/>
            <a:chOff x="3145624" y="2486013"/>
            <a:chExt cx="831184" cy="520653"/>
          </a:xfrm>
          <a:solidFill>
            <a:srgbClr val="AF2194"/>
          </a:solidFill>
        </p:grpSpPr>
        <p:sp>
          <p:nvSpPr>
            <p:cNvPr id="11" name="Ellipse 10">
              <a:extLst>
                <a:ext uri="{FF2B5EF4-FFF2-40B4-BE49-F238E27FC236}">
                  <a16:creationId xmlns:a16="http://schemas.microsoft.com/office/drawing/2014/main" id="{64FF37FE-01DF-C6CA-15D4-198FA2B4A97B}"/>
                </a:ext>
              </a:extLst>
            </p:cNvPr>
            <p:cNvSpPr/>
            <p:nvPr/>
          </p:nvSpPr>
          <p:spPr>
            <a:xfrm>
              <a:off x="3145624" y="2500160"/>
              <a:ext cx="501965" cy="506506"/>
            </a:xfrm>
            <a:prstGeom prst="ellipse">
              <a:avLst/>
            </a:prstGeom>
            <a:grpFill/>
            <a:ln>
              <a:solidFill>
                <a:srgbClr val="FF000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500" dirty="0">
                  <a:solidFill>
                    <a:schemeClr val="bg1"/>
                  </a:solidFill>
                  <a:latin typeface="Verdana" panose="020B0604030504040204" pitchFamily="34" charset="0"/>
                  <a:ea typeface="Verdana" panose="020B0604030504040204" pitchFamily="34" charset="0"/>
                </a:rPr>
                <a:t>3</a:t>
              </a:r>
              <a:endParaRPr lang="en-US" sz="1500" dirty="0">
                <a:solidFill>
                  <a:schemeClr val="bg1"/>
                </a:solidFill>
                <a:latin typeface="Verdana" panose="020B0604030504040204" pitchFamily="34" charset="0"/>
                <a:ea typeface="Verdana" panose="020B0604030504040204" pitchFamily="34" charset="0"/>
              </a:endParaRPr>
            </a:p>
          </p:txBody>
        </p:sp>
        <p:sp>
          <p:nvSpPr>
            <p:cNvPr id="12" name="Flèche : chevron 11">
              <a:extLst>
                <a:ext uri="{FF2B5EF4-FFF2-40B4-BE49-F238E27FC236}">
                  <a16:creationId xmlns:a16="http://schemas.microsoft.com/office/drawing/2014/main" id="{931122A0-6A7D-665B-ECE3-744B894677C9}"/>
                </a:ext>
              </a:extLst>
            </p:cNvPr>
            <p:cNvSpPr/>
            <p:nvPr/>
          </p:nvSpPr>
          <p:spPr>
            <a:xfrm>
              <a:off x="3488867" y="2486013"/>
              <a:ext cx="487941" cy="484632"/>
            </a:xfrm>
            <a:prstGeom prst="chevron">
              <a:avLst/>
            </a:prstGeom>
            <a:grp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latin typeface="Verdana" panose="020B0604030504040204" pitchFamily="34" charset="0"/>
                <a:ea typeface="Verdana" panose="020B0604030504040204" pitchFamily="34" charset="0"/>
              </a:endParaRPr>
            </a:p>
          </p:txBody>
        </p:sp>
      </p:grpSp>
    </p:spTree>
    <p:extLst>
      <p:ext uri="{BB962C8B-B14F-4D97-AF65-F5344CB8AC3E}">
        <p14:creationId xmlns:p14="http://schemas.microsoft.com/office/powerpoint/2010/main" val="6710031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7F8FA"/>
        </a:solidFill>
        <a:effectLst/>
      </p:bgPr>
    </p:bg>
    <p:spTree>
      <p:nvGrpSpPr>
        <p:cNvPr id="1" name="">
          <a:extLst>
            <a:ext uri="{FF2B5EF4-FFF2-40B4-BE49-F238E27FC236}">
              <a16:creationId xmlns:a16="http://schemas.microsoft.com/office/drawing/2014/main" id="{8EE1FAD5-4C43-62AF-33D1-C7A50DC9306F}"/>
            </a:ext>
          </a:extLst>
        </p:cNvPr>
        <p:cNvGrpSpPr/>
        <p:nvPr/>
      </p:nvGrpSpPr>
      <p:grpSpPr>
        <a:xfrm>
          <a:off x="0" y="0"/>
          <a:ext cx="0" cy="0"/>
          <a:chOff x="0" y="0"/>
          <a:chExt cx="0" cy="0"/>
        </a:xfrm>
      </p:grpSpPr>
      <p:sp>
        <p:nvSpPr>
          <p:cNvPr id="4" name="Text 2">
            <a:extLst>
              <a:ext uri="{FF2B5EF4-FFF2-40B4-BE49-F238E27FC236}">
                <a16:creationId xmlns:a16="http://schemas.microsoft.com/office/drawing/2014/main" id="{D5C940C1-260F-776C-4829-57B30AE7A065}"/>
              </a:ext>
            </a:extLst>
          </p:cNvPr>
          <p:cNvSpPr/>
          <p:nvPr/>
        </p:nvSpPr>
        <p:spPr>
          <a:xfrm>
            <a:off x="11430000" y="6537960"/>
            <a:ext cx="640080" cy="274320"/>
          </a:xfrm>
          <a:prstGeom prst="rect">
            <a:avLst/>
          </a:prstGeom>
          <a:noFill/>
          <a:ln/>
        </p:spPr>
        <p:txBody>
          <a:bodyPr wrap="square" rtlCol="0" anchor="ctr"/>
          <a:lstStyle/>
          <a:p>
            <a:pPr marL="0" indent="0" algn="r">
              <a:buNone/>
            </a:pPr>
            <a:r>
              <a:rPr lang="en-US" sz="900" dirty="0">
                <a:solidFill>
                  <a:srgbClr val="748094"/>
                </a:solidFill>
                <a:latin typeface="Calibri" pitchFamily="34" charset="0"/>
                <a:ea typeface="Calibri" pitchFamily="34" charset="-122"/>
                <a:cs typeface="Calibri" pitchFamily="34" charset="-120"/>
              </a:rPr>
              <a:t>70 / 79</a:t>
            </a:r>
            <a:endParaRPr lang="en-US" sz="900" dirty="0"/>
          </a:p>
        </p:txBody>
      </p:sp>
      <p:sp>
        <p:nvSpPr>
          <p:cNvPr id="5" name="Text 3">
            <a:extLst>
              <a:ext uri="{FF2B5EF4-FFF2-40B4-BE49-F238E27FC236}">
                <a16:creationId xmlns:a16="http://schemas.microsoft.com/office/drawing/2014/main" id="{83BBD7BC-5C7D-45B5-0C7C-B1CC85913CF6}"/>
              </a:ext>
            </a:extLst>
          </p:cNvPr>
          <p:cNvSpPr/>
          <p:nvPr/>
        </p:nvSpPr>
        <p:spPr>
          <a:xfrm>
            <a:off x="548640" y="640080"/>
            <a:ext cx="11064240" cy="1051560"/>
          </a:xfrm>
          <a:prstGeom prst="rect">
            <a:avLst/>
          </a:prstGeom>
          <a:noFill/>
          <a:ln/>
        </p:spPr>
        <p:txBody>
          <a:bodyPr wrap="square" lIns="0" tIns="0" rIns="0" bIns="0" rtlCol="0" anchor="t"/>
          <a:lstStyle/>
          <a:p>
            <a:pPr marL="0" indent="0" algn="l">
              <a:lnSpc>
                <a:spcPct val="105000"/>
              </a:lnSpc>
              <a:buNone/>
            </a:pPr>
            <a:r>
              <a:rPr lang="en-US" sz="2600" b="1" dirty="0">
                <a:solidFill>
                  <a:srgbClr val="1B2A4A"/>
                </a:solidFill>
                <a:latin typeface="Cambria" pitchFamily="34" charset="0"/>
                <a:ea typeface="Cambria" pitchFamily="34" charset="-122"/>
                <a:cs typeface="Cambria" pitchFamily="34" charset="-120"/>
              </a:rPr>
              <a:t>Douze impacts concrets, au-delà du seul sujet informatique</a:t>
            </a:r>
            <a:endParaRPr lang="en-US" sz="2600" dirty="0"/>
          </a:p>
        </p:txBody>
      </p:sp>
      <p:sp>
        <p:nvSpPr>
          <p:cNvPr id="10" name="Text 7">
            <a:extLst>
              <a:ext uri="{FF2B5EF4-FFF2-40B4-BE49-F238E27FC236}">
                <a16:creationId xmlns:a16="http://schemas.microsoft.com/office/drawing/2014/main" id="{A9472874-32A6-3C47-8E6B-33A35E5C2A45}"/>
              </a:ext>
            </a:extLst>
          </p:cNvPr>
          <p:cNvSpPr/>
          <p:nvPr/>
        </p:nvSpPr>
        <p:spPr>
          <a:xfrm>
            <a:off x="749808" y="310896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Satisfaction client</a:t>
            </a:r>
            <a:endParaRPr lang="en-US" sz="1200" dirty="0"/>
          </a:p>
        </p:txBody>
      </p:sp>
      <p:pic>
        <p:nvPicPr>
          <p:cNvPr id="13" name="Image 1" descr="preencoded.png">
            <a:extLst>
              <a:ext uri="{FF2B5EF4-FFF2-40B4-BE49-F238E27FC236}">
                <a16:creationId xmlns:a16="http://schemas.microsoft.com/office/drawing/2014/main" id="{9D582062-8B94-1379-997C-6083A13F3C4E}"/>
              </a:ext>
            </a:extLst>
          </p:cNvPr>
          <p:cNvPicPr>
            <a:picLocks noChangeAspect="1"/>
          </p:cNvPicPr>
          <p:nvPr/>
        </p:nvPicPr>
        <p:blipFill>
          <a:blip r:embed="rId3"/>
          <a:stretch>
            <a:fillRect/>
          </a:stretch>
        </p:blipFill>
        <p:spPr>
          <a:xfrm>
            <a:off x="3733038" y="2635758"/>
            <a:ext cx="251460" cy="251460"/>
          </a:xfrm>
          <a:prstGeom prst="rect">
            <a:avLst/>
          </a:prstGeom>
        </p:spPr>
      </p:pic>
      <p:sp>
        <p:nvSpPr>
          <p:cNvPr id="14" name="Text 10">
            <a:extLst>
              <a:ext uri="{FF2B5EF4-FFF2-40B4-BE49-F238E27FC236}">
                <a16:creationId xmlns:a16="http://schemas.microsoft.com/office/drawing/2014/main" id="{2975EAF2-437A-2A06-7A67-47A7E65B1393}"/>
              </a:ext>
            </a:extLst>
          </p:cNvPr>
          <p:cNvSpPr/>
          <p:nvPr/>
        </p:nvSpPr>
        <p:spPr>
          <a:xfrm>
            <a:off x="3630168" y="310896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Rentabilité</a:t>
            </a:r>
            <a:endParaRPr lang="en-US" sz="1200" dirty="0"/>
          </a:p>
        </p:txBody>
      </p:sp>
      <p:sp>
        <p:nvSpPr>
          <p:cNvPr id="16" name="Shape 12">
            <a:extLst>
              <a:ext uri="{FF2B5EF4-FFF2-40B4-BE49-F238E27FC236}">
                <a16:creationId xmlns:a16="http://schemas.microsoft.com/office/drawing/2014/main" id="{40066677-833B-5216-5129-3EF1382B9842}"/>
              </a:ext>
            </a:extLst>
          </p:cNvPr>
          <p:cNvSpPr/>
          <p:nvPr/>
        </p:nvSpPr>
        <p:spPr>
          <a:xfrm>
            <a:off x="6510528" y="2532888"/>
            <a:ext cx="457200" cy="457200"/>
          </a:xfrm>
          <a:prstGeom prst="ellipse">
            <a:avLst/>
          </a:prstGeom>
          <a:solidFill>
            <a:srgbClr val="1B2A4A"/>
          </a:solidFill>
          <a:ln/>
        </p:spPr>
        <p:txBody>
          <a:bodyPr/>
          <a:lstStyle/>
          <a:p>
            <a:endParaRPr lang="fr-FR"/>
          </a:p>
        </p:txBody>
      </p:sp>
      <p:sp>
        <p:nvSpPr>
          <p:cNvPr id="18" name="Text 13">
            <a:extLst>
              <a:ext uri="{FF2B5EF4-FFF2-40B4-BE49-F238E27FC236}">
                <a16:creationId xmlns:a16="http://schemas.microsoft.com/office/drawing/2014/main" id="{7D005D23-059A-EDCB-56CC-0CD3D62DF64B}"/>
              </a:ext>
            </a:extLst>
          </p:cNvPr>
          <p:cNvSpPr/>
          <p:nvPr/>
        </p:nvSpPr>
        <p:spPr>
          <a:xfrm>
            <a:off x="6510528" y="310896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Qualité</a:t>
            </a:r>
            <a:endParaRPr lang="en-US" sz="1200" dirty="0"/>
          </a:p>
        </p:txBody>
      </p:sp>
      <p:sp>
        <p:nvSpPr>
          <p:cNvPr id="22" name="Text 16">
            <a:extLst>
              <a:ext uri="{FF2B5EF4-FFF2-40B4-BE49-F238E27FC236}">
                <a16:creationId xmlns:a16="http://schemas.microsoft.com/office/drawing/2014/main" id="{930438A7-CECA-D9E6-66A1-06C583BEDC3C}"/>
              </a:ext>
            </a:extLst>
          </p:cNvPr>
          <p:cNvSpPr/>
          <p:nvPr/>
        </p:nvSpPr>
        <p:spPr>
          <a:xfrm>
            <a:off x="9390888" y="310896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Disponibilité</a:t>
            </a:r>
            <a:endParaRPr lang="en-US" sz="1200" dirty="0"/>
          </a:p>
        </p:txBody>
      </p:sp>
      <p:sp>
        <p:nvSpPr>
          <p:cNvPr id="26" name="Text 19">
            <a:extLst>
              <a:ext uri="{FF2B5EF4-FFF2-40B4-BE49-F238E27FC236}">
                <a16:creationId xmlns:a16="http://schemas.microsoft.com/office/drawing/2014/main" id="{E531979C-B070-5BC3-0039-E8050D03D93C}"/>
              </a:ext>
            </a:extLst>
          </p:cNvPr>
          <p:cNvSpPr/>
          <p:nvPr/>
        </p:nvSpPr>
        <p:spPr>
          <a:xfrm>
            <a:off x="749808" y="457200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Sécurité</a:t>
            </a:r>
            <a:endParaRPr lang="en-US" sz="1200" dirty="0"/>
          </a:p>
        </p:txBody>
      </p:sp>
      <p:pic>
        <p:nvPicPr>
          <p:cNvPr id="29" name="Image 5" descr="preencoded.png">
            <a:extLst>
              <a:ext uri="{FF2B5EF4-FFF2-40B4-BE49-F238E27FC236}">
                <a16:creationId xmlns:a16="http://schemas.microsoft.com/office/drawing/2014/main" id="{D52DA424-69BD-3AB3-C3CE-FF30BD9195C3}"/>
              </a:ext>
            </a:extLst>
          </p:cNvPr>
          <p:cNvPicPr>
            <a:picLocks noChangeAspect="1"/>
          </p:cNvPicPr>
          <p:nvPr/>
        </p:nvPicPr>
        <p:blipFill>
          <a:blip r:embed="rId4"/>
          <a:stretch>
            <a:fillRect/>
          </a:stretch>
        </p:blipFill>
        <p:spPr>
          <a:xfrm>
            <a:off x="3733038" y="4098798"/>
            <a:ext cx="251460" cy="251460"/>
          </a:xfrm>
          <a:prstGeom prst="rect">
            <a:avLst/>
          </a:prstGeom>
        </p:spPr>
      </p:pic>
      <p:sp>
        <p:nvSpPr>
          <p:cNvPr id="30" name="Text 22">
            <a:extLst>
              <a:ext uri="{FF2B5EF4-FFF2-40B4-BE49-F238E27FC236}">
                <a16:creationId xmlns:a16="http://schemas.microsoft.com/office/drawing/2014/main" id="{20541D41-B56E-E2AA-C6CD-83B2CC57A482}"/>
              </a:ext>
            </a:extLst>
          </p:cNvPr>
          <p:cNvSpPr/>
          <p:nvPr/>
        </p:nvSpPr>
        <p:spPr>
          <a:xfrm>
            <a:off x="3630168" y="457200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Réduction des coûts</a:t>
            </a:r>
            <a:endParaRPr lang="en-US" sz="1200" dirty="0"/>
          </a:p>
        </p:txBody>
      </p:sp>
      <p:sp>
        <p:nvSpPr>
          <p:cNvPr id="32" name="Shape 24">
            <a:extLst>
              <a:ext uri="{FF2B5EF4-FFF2-40B4-BE49-F238E27FC236}">
                <a16:creationId xmlns:a16="http://schemas.microsoft.com/office/drawing/2014/main" id="{FAFAF3DE-41A5-01F5-1014-619540A0AD49}"/>
              </a:ext>
            </a:extLst>
          </p:cNvPr>
          <p:cNvSpPr/>
          <p:nvPr/>
        </p:nvSpPr>
        <p:spPr>
          <a:xfrm>
            <a:off x="6510528" y="3995928"/>
            <a:ext cx="457200" cy="457200"/>
          </a:xfrm>
          <a:prstGeom prst="ellipse">
            <a:avLst/>
          </a:prstGeom>
          <a:solidFill>
            <a:srgbClr val="1B2A4A"/>
          </a:solidFill>
          <a:ln/>
        </p:spPr>
        <p:txBody>
          <a:bodyPr/>
          <a:lstStyle/>
          <a:p>
            <a:endParaRPr lang="fr-FR"/>
          </a:p>
        </p:txBody>
      </p:sp>
      <p:sp>
        <p:nvSpPr>
          <p:cNvPr id="34" name="Text 25">
            <a:extLst>
              <a:ext uri="{FF2B5EF4-FFF2-40B4-BE49-F238E27FC236}">
                <a16:creationId xmlns:a16="http://schemas.microsoft.com/office/drawing/2014/main" id="{9CF2D164-92B8-9E56-F754-E8DB0CD11148}"/>
              </a:ext>
            </a:extLst>
          </p:cNvPr>
          <p:cNvSpPr/>
          <p:nvPr/>
        </p:nvSpPr>
        <p:spPr>
          <a:xfrm>
            <a:off x="6510528" y="457200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Maîtrise des risques</a:t>
            </a:r>
            <a:endParaRPr lang="en-US" sz="1200" dirty="0"/>
          </a:p>
        </p:txBody>
      </p:sp>
      <p:sp>
        <p:nvSpPr>
          <p:cNvPr id="38" name="Text 28">
            <a:extLst>
              <a:ext uri="{FF2B5EF4-FFF2-40B4-BE49-F238E27FC236}">
                <a16:creationId xmlns:a16="http://schemas.microsoft.com/office/drawing/2014/main" id="{BF3EAEAB-8891-D7C5-5068-9639D33E0B7E}"/>
              </a:ext>
            </a:extLst>
          </p:cNvPr>
          <p:cNvSpPr/>
          <p:nvPr/>
        </p:nvSpPr>
        <p:spPr>
          <a:xfrm>
            <a:off x="9390888" y="457200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Conformité</a:t>
            </a:r>
            <a:endParaRPr lang="en-US" sz="1200" dirty="0"/>
          </a:p>
        </p:txBody>
      </p:sp>
      <p:sp>
        <p:nvSpPr>
          <p:cNvPr id="42" name="Text 31">
            <a:extLst>
              <a:ext uri="{FF2B5EF4-FFF2-40B4-BE49-F238E27FC236}">
                <a16:creationId xmlns:a16="http://schemas.microsoft.com/office/drawing/2014/main" id="{31B0B5EC-B529-6115-7795-7F3E7A3340CF}"/>
              </a:ext>
            </a:extLst>
          </p:cNvPr>
          <p:cNvSpPr/>
          <p:nvPr/>
        </p:nvSpPr>
        <p:spPr>
          <a:xfrm>
            <a:off x="749808" y="603504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Innovation</a:t>
            </a:r>
            <a:endParaRPr lang="en-US" sz="1200" dirty="0"/>
          </a:p>
        </p:txBody>
      </p:sp>
      <p:pic>
        <p:nvPicPr>
          <p:cNvPr id="45" name="Image 9" descr="preencoded.png">
            <a:extLst>
              <a:ext uri="{FF2B5EF4-FFF2-40B4-BE49-F238E27FC236}">
                <a16:creationId xmlns:a16="http://schemas.microsoft.com/office/drawing/2014/main" id="{5F324F26-B1D8-B547-9D68-3DE9E453857D}"/>
              </a:ext>
            </a:extLst>
          </p:cNvPr>
          <p:cNvPicPr>
            <a:picLocks noChangeAspect="1"/>
          </p:cNvPicPr>
          <p:nvPr/>
        </p:nvPicPr>
        <p:blipFill>
          <a:blip r:embed="rId5"/>
          <a:stretch>
            <a:fillRect/>
          </a:stretch>
        </p:blipFill>
        <p:spPr>
          <a:xfrm>
            <a:off x="3733038" y="5561838"/>
            <a:ext cx="251460" cy="251460"/>
          </a:xfrm>
          <a:prstGeom prst="rect">
            <a:avLst/>
          </a:prstGeom>
        </p:spPr>
      </p:pic>
      <p:sp>
        <p:nvSpPr>
          <p:cNvPr id="46" name="Text 34">
            <a:extLst>
              <a:ext uri="{FF2B5EF4-FFF2-40B4-BE49-F238E27FC236}">
                <a16:creationId xmlns:a16="http://schemas.microsoft.com/office/drawing/2014/main" id="{2D3B29B6-0E97-81D7-6250-E2395EBF581C}"/>
              </a:ext>
            </a:extLst>
          </p:cNvPr>
          <p:cNvSpPr/>
          <p:nvPr/>
        </p:nvSpPr>
        <p:spPr>
          <a:xfrm>
            <a:off x="3630168" y="603504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Collaboration</a:t>
            </a:r>
            <a:endParaRPr lang="en-US" sz="1200" dirty="0"/>
          </a:p>
        </p:txBody>
      </p:sp>
      <p:sp>
        <p:nvSpPr>
          <p:cNvPr id="48" name="Shape 36">
            <a:extLst>
              <a:ext uri="{FF2B5EF4-FFF2-40B4-BE49-F238E27FC236}">
                <a16:creationId xmlns:a16="http://schemas.microsoft.com/office/drawing/2014/main" id="{9FD60991-F533-1633-E0AC-98C17DDD5463}"/>
              </a:ext>
            </a:extLst>
          </p:cNvPr>
          <p:cNvSpPr/>
          <p:nvPr/>
        </p:nvSpPr>
        <p:spPr>
          <a:xfrm>
            <a:off x="6510528" y="5458968"/>
            <a:ext cx="457200" cy="457200"/>
          </a:xfrm>
          <a:prstGeom prst="ellipse">
            <a:avLst/>
          </a:prstGeom>
          <a:solidFill>
            <a:srgbClr val="1B2A4A"/>
          </a:solidFill>
          <a:ln/>
        </p:spPr>
        <p:txBody>
          <a:bodyPr/>
          <a:lstStyle/>
          <a:p>
            <a:endParaRPr lang="fr-FR"/>
          </a:p>
        </p:txBody>
      </p:sp>
      <p:sp>
        <p:nvSpPr>
          <p:cNvPr id="50" name="Text 37">
            <a:extLst>
              <a:ext uri="{FF2B5EF4-FFF2-40B4-BE49-F238E27FC236}">
                <a16:creationId xmlns:a16="http://schemas.microsoft.com/office/drawing/2014/main" id="{E8957F09-C611-D890-2199-0F7185D4A2E1}"/>
              </a:ext>
            </a:extLst>
          </p:cNvPr>
          <p:cNvSpPr/>
          <p:nvPr/>
        </p:nvSpPr>
        <p:spPr>
          <a:xfrm>
            <a:off x="6510528" y="603504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Transformation digitale</a:t>
            </a:r>
            <a:endParaRPr lang="en-US" sz="1200" dirty="0"/>
          </a:p>
        </p:txBody>
      </p:sp>
      <p:sp>
        <p:nvSpPr>
          <p:cNvPr id="54" name="Text 40">
            <a:extLst>
              <a:ext uri="{FF2B5EF4-FFF2-40B4-BE49-F238E27FC236}">
                <a16:creationId xmlns:a16="http://schemas.microsoft.com/office/drawing/2014/main" id="{F803CAE9-CB28-54BB-5602-591280CD05E3}"/>
              </a:ext>
            </a:extLst>
          </p:cNvPr>
          <p:cNvSpPr/>
          <p:nvPr/>
        </p:nvSpPr>
        <p:spPr>
          <a:xfrm>
            <a:off x="9390888" y="603504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Performance globale</a:t>
            </a:r>
            <a:endParaRPr lang="en-US" sz="1200" dirty="0"/>
          </a:p>
        </p:txBody>
      </p:sp>
      <p:grpSp>
        <p:nvGrpSpPr>
          <p:cNvPr id="6" name="Groupe 5">
            <a:extLst>
              <a:ext uri="{FF2B5EF4-FFF2-40B4-BE49-F238E27FC236}">
                <a16:creationId xmlns:a16="http://schemas.microsoft.com/office/drawing/2014/main" id="{A2D61007-7401-E560-E05D-AA30B4F136CE}"/>
              </a:ext>
            </a:extLst>
          </p:cNvPr>
          <p:cNvGrpSpPr/>
          <p:nvPr/>
        </p:nvGrpSpPr>
        <p:grpSpPr>
          <a:xfrm>
            <a:off x="1535101" y="722375"/>
            <a:ext cx="761133" cy="520653"/>
            <a:chOff x="3145624" y="2486013"/>
            <a:chExt cx="831184" cy="520653"/>
          </a:xfrm>
          <a:solidFill>
            <a:srgbClr val="AF2194"/>
          </a:solidFill>
        </p:grpSpPr>
        <p:sp>
          <p:nvSpPr>
            <p:cNvPr id="7" name="Ellipse 6">
              <a:extLst>
                <a:ext uri="{FF2B5EF4-FFF2-40B4-BE49-F238E27FC236}">
                  <a16:creationId xmlns:a16="http://schemas.microsoft.com/office/drawing/2014/main" id="{B3E682B6-957B-2292-649E-201A767118F0}"/>
                </a:ext>
              </a:extLst>
            </p:cNvPr>
            <p:cNvSpPr/>
            <p:nvPr/>
          </p:nvSpPr>
          <p:spPr>
            <a:xfrm>
              <a:off x="3145624" y="2500160"/>
              <a:ext cx="501965" cy="506506"/>
            </a:xfrm>
            <a:prstGeom prst="ellipse">
              <a:avLst/>
            </a:prstGeom>
            <a:grpFill/>
            <a:ln>
              <a:solidFill>
                <a:srgbClr val="FF000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500" dirty="0">
                  <a:solidFill>
                    <a:schemeClr val="bg1"/>
                  </a:solidFill>
                  <a:latin typeface="Verdana" panose="020B0604030504040204" pitchFamily="34" charset="0"/>
                  <a:ea typeface="Verdana" panose="020B0604030504040204" pitchFamily="34" charset="0"/>
                </a:rPr>
                <a:t>1</a:t>
              </a:r>
              <a:endParaRPr lang="en-US" sz="1500" dirty="0">
                <a:solidFill>
                  <a:schemeClr val="bg1"/>
                </a:solidFill>
                <a:latin typeface="Verdana" panose="020B0604030504040204" pitchFamily="34" charset="0"/>
                <a:ea typeface="Verdana" panose="020B0604030504040204" pitchFamily="34" charset="0"/>
              </a:endParaRPr>
            </a:p>
          </p:txBody>
        </p:sp>
        <p:sp>
          <p:nvSpPr>
            <p:cNvPr id="8" name="Flèche : chevron 7">
              <a:extLst>
                <a:ext uri="{FF2B5EF4-FFF2-40B4-BE49-F238E27FC236}">
                  <a16:creationId xmlns:a16="http://schemas.microsoft.com/office/drawing/2014/main" id="{67ED4A1D-7D83-6377-882E-535D5F3BE547}"/>
                </a:ext>
              </a:extLst>
            </p:cNvPr>
            <p:cNvSpPr/>
            <p:nvPr/>
          </p:nvSpPr>
          <p:spPr>
            <a:xfrm>
              <a:off x="3488867" y="2486013"/>
              <a:ext cx="487941" cy="484632"/>
            </a:xfrm>
            <a:prstGeom prst="chevron">
              <a:avLst/>
            </a:prstGeom>
            <a:grp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latin typeface="Verdana" panose="020B0604030504040204" pitchFamily="34" charset="0"/>
                <a:ea typeface="Verdana" panose="020B0604030504040204" pitchFamily="34" charset="0"/>
              </a:endParaRPr>
            </a:p>
          </p:txBody>
        </p:sp>
      </p:grpSp>
      <p:pic>
        <p:nvPicPr>
          <p:cNvPr id="11" name="Image 10">
            <a:extLst>
              <a:ext uri="{FF2B5EF4-FFF2-40B4-BE49-F238E27FC236}">
                <a16:creationId xmlns:a16="http://schemas.microsoft.com/office/drawing/2014/main" id="{E3DDB09D-D1C5-B969-CE4D-17073DAD388F}"/>
              </a:ext>
            </a:extLst>
          </p:cNvPr>
          <p:cNvPicPr>
            <a:picLocks noChangeAspect="1"/>
          </p:cNvPicPr>
          <p:nvPr/>
        </p:nvPicPr>
        <p:blipFill>
          <a:blip r:embed="rId6"/>
          <a:stretch>
            <a:fillRect/>
          </a:stretch>
        </p:blipFill>
        <p:spPr>
          <a:xfrm>
            <a:off x="3905314" y="2129536"/>
            <a:ext cx="4182045" cy="4690872"/>
          </a:xfrm>
          <a:prstGeom prst="rect">
            <a:avLst/>
          </a:prstGeom>
        </p:spPr>
      </p:pic>
      <p:pic>
        <p:nvPicPr>
          <p:cNvPr id="15" name="Image 14">
            <a:extLst>
              <a:ext uri="{FF2B5EF4-FFF2-40B4-BE49-F238E27FC236}">
                <a16:creationId xmlns:a16="http://schemas.microsoft.com/office/drawing/2014/main" id="{7C17FC09-0CA1-61F5-6B61-4E9CD5E76294}"/>
              </a:ext>
            </a:extLst>
          </p:cNvPr>
          <p:cNvPicPr>
            <a:picLocks noChangeAspect="1"/>
          </p:cNvPicPr>
          <p:nvPr/>
        </p:nvPicPr>
        <p:blipFill>
          <a:blip r:embed="rId7"/>
          <a:stretch>
            <a:fillRect/>
          </a:stretch>
        </p:blipFill>
        <p:spPr>
          <a:xfrm>
            <a:off x="7711440" y="2129536"/>
            <a:ext cx="4460948" cy="4690872"/>
          </a:xfrm>
          <a:prstGeom prst="rect">
            <a:avLst/>
          </a:prstGeom>
        </p:spPr>
      </p:pic>
      <p:sp>
        <p:nvSpPr>
          <p:cNvPr id="19" name="Text 0">
            <a:extLst>
              <a:ext uri="{FF2B5EF4-FFF2-40B4-BE49-F238E27FC236}">
                <a16:creationId xmlns:a16="http://schemas.microsoft.com/office/drawing/2014/main" id="{B6D4F448-7B81-E3BF-B029-80A2E1044E1C}"/>
              </a:ext>
            </a:extLst>
          </p:cNvPr>
          <p:cNvSpPr/>
          <p:nvPr/>
        </p:nvSpPr>
        <p:spPr>
          <a:xfrm>
            <a:off x="2329762" y="758397"/>
            <a:ext cx="8327137" cy="484631"/>
          </a:xfrm>
          <a:prstGeom prst="rect">
            <a:avLst/>
          </a:prstGeom>
          <a:solidFill>
            <a:srgbClr val="C88800"/>
          </a:solidFill>
          <a:ln/>
        </p:spPr>
        <p:txBody>
          <a:bodyPr wrap="square" rtlCol="0" anchor="ctr"/>
          <a:lstStyle/>
          <a:p>
            <a:pPr marL="0" indent="0">
              <a:buNone/>
            </a:pPr>
            <a:r>
              <a:rPr lang="en-US" sz="2800" b="1" kern="0" spc="200" dirty="0">
                <a:solidFill>
                  <a:schemeClr val="bg1"/>
                </a:solidFill>
                <a:latin typeface="Verdena"/>
                <a:cs typeface="Calibri" pitchFamily="34" charset="-120"/>
              </a:rPr>
              <a:t>Incident management et Problem management</a:t>
            </a:r>
            <a:endParaRPr lang="en-US" sz="2800" dirty="0">
              <a:solidFill>
                <a:schemeClr val="bg1"/>
              </a:solidFill>
              <a:latin typeface="Verdena"/>
            </a:endParaRPr>
          </a:p>
        </p:txBody>
      </p:sp>
      <p:sp>
        <p:nvSpPr>
          <p:cNvPr id="20" name="ZoneTexte 19">
            <a:extLst>
              <a:ext uri="{FF2B5EF4-FFF2-40B4-BE49-F238E27FC236}">
                <a16:creationId xmlns:a16="http://schemas.microsoft.com/office/drawing/2014/main" id="{1A7D5D8D-CDBA-76B5-1DA7-B3947C369A11}"/>
              </a:ext>
            </a:extLst>
          </p:cNvPr>
          <p:cNvSpPr txBox="1"/>
          <p:nvPr/>
        </p:nvSpPr>
        <p:spPr>
          <a:xfrm>
            <a:off x="3905314" y="1413151"/>
            <a:ext cx="8267074" cy="646331"/>
          </a:xfrm>
          <a:prstGeom prst="rect">
            <a:avLst/>
          </a:prstGeom>
          <a:solidFill>
            <a:schemeClr val="bg1"/>
          </a:solidFill>
        </p:spPr>
        <p:txBody>
          <a:bodyPr wrap="square" rtlCol="0">
            <a:spAutoFit/>
          </a:bodyPr>
          <a:lstStyle/>
          <a:p>
            <a:r>
              <a:rPr lang="fr-CM" dirty="0"/>
              <a:t> </a:t>
            </a:r>
            <a:r>
              <a:rPr lang="fr-CM" dirty="0">
                <a:latin typeface="Verdena"/>
              </a:rPr>
              <a:t>L'Incident Management éteint l'incendie dans l'urgence pour protéger le terrain, </a:t>
            </a:r>
            <a:br>
              <a:rPr lang="fr-CM" dirty="0">
                <a:latin typeface="Verdena"/>
              </a:rPr>
            </a:br>
            <a:r>
              <a:rPr lang="fr-CM" dirty="0">
                <a:latin typeface="Verdena"/>
              </a:rPr>
              <a:t>tandis que le Problem Management cherche la source de l'étincelle</a:t>
            </a:r>
            <a:endParaRPr lang="fr-FR" dirty="0">
              <a:latin typeface="Verdena"/>
            </a:endParaRPr>
          </a:p>
        </p:txBody>
      </p:sp>
    </p:spTree>
    <p:extLst>
      <p:ext uri="{BB962C8B-B14F-4D97-AF65-F5344CB8AC3E}">
        <p14:creationId xmlns:p14="http://schemas.microsoft.com/office/powerpoint/2010/main" val="21604839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70">
    <p:bg>
      <p:bgPr>
        <a:solidFill>
          <a:srgbClr val="1B2A4A"/>
        </a:solidFill>
        <a:effectLst/>
      </p:bgPr>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E62A0EFD-7A0B-A36C-0DEC-61DDB0FD9313}"/>
              </a:ext>
            </a:extLst>
          </p:cNvPr>
          <p:cNvPicPr>
            <a:picLocks noChangeAspect="1"/>
          </p:cNvPicPr>
          <p:nvPr/>
        </p:nvPicPr>
        <p:blipFill>
          <a:blip r:embed="rId3"/>
          <a:stretch>
            <a:fillRect/>
          </a:stretch>
        </p:blipFill>
        <p:spPr>
          <a:xfrm>
            <a:off x="5387340" y="1327420"/>
            <a:ext cx="6804660" cy="5530580"/>
          </a:xfrm>
          <a:prstGeom prst="rect">
            <a:avLst/>
          </a:prstGeom>
        </p:spPr>
      </p:pic>
      <p:sp>
        <p:nvSpPr>
          <p:cNvPr id="12" name="ZoneTexte 11">
            <a:extLst>
              <a:ext uri="{FF2B5EF4-FFF2-40B4-BE49-F238E27FC236}">
                <a16:creationId xmlns:a16="http://schemas.microsoft.com/office/drawing/2014/main" id="{4ACE3DC3-7AA8-940F-0AD2-7CA011733C44}"/>
              </a:ext>
            </a:extLst>
          </p:cNvPr>
          <p:cNvSpPr txBox="1"/>
          <p:nvPr/>
        </p:nvSpPr>
        <p:spPr>
          <a:xfrm>
            <a:off x="0" y="2771338"/>
            <a:ext cx="5279233" cy="1200329"/>
          </a:xfrm>
          <a:prstGeom prst="rect">
            <a:avLst/>
          </a:prstGeom>
          <a:solidFill>
            <a:schemeClr val="bg1"/>
          </a:solidFill>
        </p:spPr>
        <p:txBody>
          <a:bodyPr wrap="square">
            <a:spAutoFit/>
          </a:bodyPr>
          <a:lstStyle/>
          <a:p>
            <a:pPr algn="just"/>
            <a:r>
              <a:rPr lang="fr-CM" sz="2400" dirty="0">
                <a:latin typeface="Verdena"/>
              </a:rPr>
              <a:t>Ce qui est standardisé devient mesurable ; ce qui est mesurable devient améliorable</a:t>
            </a:r>
            <a:endParaRPr lang="fr-FR" sz="2400" dirty="0">
              <a:latin typeface="Verdena"/>
            </a:endParaRPr>
          </a:p>
        </p:txBody>
      </p:sp>
      <p:grpSp>
        <p:nvGrpSpPr>
          <p:cNvPr id="15" name="Groupe 14">
            <a:extLst>
              <a:ext uri="{FF2B5EF4-FFF2-40B4-BE49-F238E27FC236}">
                <a16:creationId xmlns:a16="http://schemas.microsoft.com/office/drawing/2014/main" id="{F94622BF-1404-DA79-00AD-456AF05CF660}"/>
              </a:ext>
            </a:extLst>
          </p:cNvPr>
          <p:cNvGrpSpPr/>
          <p:nvPr/>
        </p:nvGrpSpPr>
        <p:grpSpPr>
          <a:xfrm>
            <a:off x="2611427" y="387670"/>
            <a:ext cx="6916113" cy="522412"/>
            <a:chOff x="2611427" y="387670"/>
            <a:chExt cx="6916113" cy="522412"/>
          </a:xfrm>
        </p:grpSpPr>
        <p:grpSp>
          <p:nvGrpSpPr>
            <p:cNvPr id="8" name="Groupe 7">
              <a:extLst>
                <a:ext uri="{FF2B5EF4-FFF2-40B4-BE49-F238E27FC236}">
                  <a16:creationId xmlns:a16="http://schemas.microsoft.com/office/drawing/2014/main" id="{B5FC5732-8C45-09DB-D790-C7409A3DCAE3}"/>
                </a:ext>
              </a:extLst>
            </p:cNvPr>
            <p:cNvGrpSpPr/>
            <p:nvPr/>
          </p:nvGrpSpPr>
          <p:grpSpPr>
            <a:xfrm>
              <a:off x="2611427" y="389429"/>
              <a:ext cx="761133" cy="520653"/>
              <a:chOff x="3145624" y="2486013"/>
              <a:chExt cx="831184" cy="520653"/>
            </a:xfrm>
            <a:solidFill>
              <a:srgbClr val="AF2194"/>
            </a:solidFill>
          </p:grpSpPr>
          <p:sp>
            <p:nvSpPr>
              <p:cNvPr id="9" name="Ellipse 8">
                <a:extLst>
                  <a:ext uri="{FF2B5EF4-FFF2-40B4-BE49-F238E27FC236}">
                    <a16:creationId xmlns:a16="http://schemas.microsoft.com/office/drawing/2014/main" id="{1D7FF796-76E1-E658-36E3-65477DEC6918}"/>
                  </a:ext>
                </a:extLst>
              </p:cNvPr>
              <p:cNvSpPr/>
              <p:nvPr/>
            </p:nvSpPr>
            <p:spPr>
              <a:xfrm>
                <a:off x="3145624" y="2500160"/>
                <a:ext cx="501965" cy="506506"/>
              </a:xfrm>
              <a:prstGeom prst="ellipse">
                <a:avLst/>
              </a:prstGeom>
              <a:grpFill/>
              <a:ln>
                <a:solidFill>
                  <a:srgbClr val="FF000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500" dirty="0">
                    <a:solidFill>
                      <a:schemeClr val="bg1"/>
                    </a:solidFill>
                    <a:latin typeface="Verdana" panose="020B0604030504040204" pitchFamily="34" charset="0"/>
                    <a:ea typeface="Verdana" panose="020B0604030504040204" pitchFamily="34" charset="0"/>
                  </a:rPr>
                  <a:t>2</a:t>
                </a:r>
                <a:endParaRPr lang="en-US" sz="1500" dirty="0">
                  <a:solidFill>
                    <a:schemeClr val="bg1"/>
                  </a:solidFill>
                  <a:latin typeface="Verdana" panose="020B0604030504040204" pitchFamily="34" charset="0"/>
                  <a:ea typeface="Verdana" panose="020B0604030504040204" pitchFamily="34" charset="0"/>
                </a:endParaRPr>
              </a:p>
            </p:txBody>
          </p:sp>
          <p:sp>
            <p:nvSpPr>
              <p:cNvPr id="10" name="Flèche : chevron 9">
                <a:extLst>
                  <a:ext uri="{FF2B5EF4-FFF2-40B4-BE49-F238E27FC236}">
                    <a16:creationId xmlns:a16="http://schemas.microsoft.com/office/drawing/2014/main" id="{F38A2D4D-5287-51D4-083B-0152137BCC0D}"/>
                  </a:ext>
                </a:extLst>
              </p:cNvPr>
              <p:cNvSpPr/>
              <p:nvPr/>
            </p:nvSpPr>
            <p:spPr>
              <a:xfrm>
                <a:off x="3488867" y="2486013"/>
                <a:ext cx="487941" cy="484632"/>
              </a:xfrm>
              <a:prstGeom prst="chevron">
                <a:avLst/>
              </a:prstGeom>
              <a:grp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latin typeface="Verdana" panose="020B0604030504040204" pitchFamily="34" charset="0"/>
                  <a:ea typeface="Verdana" panose="020B0604030504040204" pitchFamily="34" charset="0"/>
                </a:endParaRPr>
              </a:p>
            </p:txBody>
          </p:sp>
        </p:grpSp>
        <p:sp>
          <p:nvSpPr>
            <p:cNvPr id="14" name="ZoneTexte 13">
              <a:extLst>
                <a:ext uri="{FF2B5EF4-FFF2-40B4-BE49-F238E27FC236}">
                  <a16:creationId xmlns:a16="http://schemas.microsoft.com/office/drawing/2014/main" id="{540DE5C6-5F8D-39F2-AEF1-DDCC91EFF1D4}"/>
                </a:ext>
              </a:extLst>
            </p:cNvPr>
            <p:cNvSpPr txBox="1"/>
            <p:nvPr/>
          </p:nvSpPr>
          <p:spPr>
            <a:xfrm>
              <a:off x="3385820" y="387670"/>
              <a:ext cx="6141720" cy="461665"/>
            </a:xfrm>
            <a:prstGeom prst="rect">
              <a:avLst/>
            </a:prstGeom>
            <a:solidFill>
              <a:srgbClr val="C88800"/>
            </a:solidFill>
          </p:spPr>
          <p:txBody>
            <a:bodyPr wrap="square">
              <a:spAutoFit/>
            </a:bodyPr>
            <a:lstStyle/>
            <a:p>
              <a:pPr marL="0" indent="0" algn="ctr">
                <a:buNone/>
              </a:pPr>
              <a:r>
                <a:rPr lang="en-US" sz="2400" dirty="0">
                  <a:solidFill>
                    <a:schemeClr val="bg1"/>
                  </a:solidFill>
                  <a:latin typeface="Verdena"/>
                </a:rPr>
                <a:t>SERVICE REQUEST MANAGEMENT</a:t>
              </a: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40">
    <p:bg>
      <p:bgPr>
        <a:solidFill>
          <a:srgbClr val="F7F8FA"/>
        </a:solidFill>
        <a:effectLst/>
      </p:bgPr>
    </p:bg>
    <p:spTree>
      <p:nvGrpSpPr>
        <p:cNvPr id="1" name=""/>
        <p:cNvGrpSpPr/>
        <p:nvPr/>
      </p:nvGrpSpPr>
      <p:grpSpPr>
        <a:xfrm>
          <a:off x="0" y="0"/>
          <a:ext cx="0" cy="0"/>
          <a:chOff x="0" y="0"/>
          <a:chExt cx="0" cy="0"/>
        </a:xfrm>
      </p:grpSpPr>
      <p:sp>
        <p:nvSpPr>
          <p:cNvPr id="3" name="Text 1"/>
          <p:cNvSpPr/>
          <p:nvPr/>
        </p:nvSpPr>
        <p:spPr>
          <a:xfrm>
            <a:off x="548640" y="6537960"/>
            <a:ext cx="4572000" cy="274320"/>
          </a:xfrm>
          <a:prstGeom prst="rect">
            <a:avLst/>
          </a:prstGeom>
          <a:noFill/>
          <a:ln/>
        </p:spPr>
        <p:txBody>
          <a:bodyPr wrap="square" rtlCol="0" anchor="ctr"/>
          <a:lstStyle/>
          <a:p>
            <a:pPr marL="0" indent="0">
              <a:buNone/>
            </a:pPr>
            <a:r>
              <a:rPr lang="en-US" sz="900" kern="0" spc="100" dirty="0">
                <a:solidFill>
                  <a:srgbClr val="748094"/>
                </a:solidFill>
                <a:latin typeface="Calibri" pitchFamily="34" charset="0"/>
                <a:ea typeface="Calibri" pitchFamily="34" charset="-122"/>
                <a:cs typeface="Calibri" pitchFamily="34" charset="-120"/>
              </a:rPr>
              <a:t>ITIL 4 — ELIOS 2026</a:t>
            </a:r>
            <a:endParaRPr lang="en-US" sz="900" dirty="0"/>
          </a:p>
        </p:txBody>
      </p:sp>
      <p:sp>
        <p:nvSpPr>
          <p:cNvPr id="4" name="Text 2"/>
          <p:cNvSpPr/>
          <p:nvPr/>
        </p:nvSpPr>
        <p:spPr>
          <a:xfrm>
            <a:off x="11430000" y="6537960"/>
            <a:ext cx="640080" cy="274320"/>
          </a:xfrm>
          <a:prstGeom prst="rect">
            <a:avLst/>
          </a:prstGeom>
          <a:noFill/>
          <a:ln/>
        </p:spPr>
        <p:txBody>
          <a:bodyPr wrap="square" rtlCol="0" anchor="ctr"/>
          <a:lstStyle/>
          <a:p>
            <a:pPr marL="0" indent="0" algn="r">
              <a:buNone/>
            </a:pPr>
            <a:r>
              <a:rPr lang="en-US" sz="900" dirty="0">
                <a:solidFill>
                  <a:srgbClr val="748094"/>
                </a:solidFill>
                <a:latin typeface="Calibri" pitchFamily="34" charset="0"/>
                <a:ea typeface="Calibri" pitchFamily="34" charset="-122"/>
                <a:cs typeface="Calibri" pitchFamily="34" charset="-120"/>
              </a:rPr>
              <a:t>39 / 79</a:t>
            </a:r>
            <a:endParaRPr lang="en-US" sz="900" dirty="0"/>
          </a:p>
        </p:txBody>
      </p:sp>
      <p:sp>
        <p:nvSpPr>
          <p:cNvPr id="5" name="Text 3"/>
          <p:cNvSpPr/>
          <p:nvPr/>
        </p:nvSpPr>
        <p:spPr>
          <a:xfrm>
            <a:off x="548640" y="640080"/>
            <a:ext cx="11064240" cy="1051560"/>
          </a:xfrm>
          <a:prstGeom prst="rect">
            <a:avLst/>
          </a:prstGeom>
          <a:noFill/>
          <a:ln/>
        </p:spPr>
        <p:txBody>
          <a:bodyPr wrap="square" lIns="0" tIns="0" rIns="0" bIns="0" rtlCol="0" anchor="t"/>
          <a:lstStyle/>
          <a:p>
            <a:pPr marL="0" indent="0" algn="l">
              <a:lnSpc>
                <a:spcPct val="105000"/>
              </a:lnSpc>
              <a:buNone/>
            </a:pPr>
            <a:r>
              <a:rPr lang="en-US" sz="2600" b="1" dirty="0">
                <a:solidFill>
                  <a:srgbClr val="1B2A4A"/>
                </a:solidFill>
                <a:latin typeface="Cambria" pitchFamily="34" charset="0"/>
                <a:ea typeface="Cambria" pitchFamily="34" charset="-122"/>
                <a:cs typeface="Cambria" pitchFamily="34" charset="-120"/>
              </a:rPr>
              <a:t>Ces sept principes fonctionnent ensemble, jamais isolément</a:t>
            </a:r>
            <a:endParaRPr lang="en-US" sz="2600" dirty="0"/>
          </a:p>
        </p:txBody>
      </p:sp>
      <p:pic>
        <p:nvPicPr>
          <p:cNvPr id="11" name="Image 10">
            <a:extLst>
              <a:ext uri="{FF2B5EF4-FFF2-40B4-BE49-F238E27FC236}">
                <a16:creationId xmlns:a16="http://schemas.microsoft.com/office/drawing/2014/main" id="{C1463DB6-21E4-1FEB-EE35-F8FECA881A29}"/>
              </a:ext>
            </a:extLst>
          </p:cNvPr>
          <p:cNvPicPr>
            <a:picLocks noChangeAspect="1"/>
          </p:cNvPicPr>
          <p:nvPr/>
        </p:nvPicPr>
        <p:blipFill>
          <a:blip r:embed="rId3"/>
          <a:stretch>
            <a:fillRect/>
          </a:stretch>
        </p:blipFill>
        <p:spPr>
          <a:xfrm>
            <a:off x="4697568" y="1178626"/>
            <a:ext cx="7494432" cy="5496494"/>
          </a:xfrm>
          <a:prstGeom prst="rect">
            <a:avLst/>
          </a:prstGeom>
        </p:spPr>
      </p:pic>
      <p:sp>
        <p:nvSpPr>
          <p:cNvPr id="17" name="ZoneTexte 16">
            <a:extLst>
              <a:ext uri="{FF2B5EF4-FFF2-40B4-BE49-F238E27FC236}">
                <a16:creationId xmlns:a16="http://schemas.microsoft.com/office/drawing/2014/main" id="{F2A05E04-1753-A61B-C8B0-F34531350D41}"/>
              </a:ext>
            </a:extLst>
          </p:cNvPr>
          <p:cNvSpPr txBox="1"/>
          <p:nvPr/>
        </p:nvSpPr>
        <p:spPr>
          <a:xfrm>
            <a:off x="0" y="3147440"/>
            <a:ext cx="4697568" cy="707886"/>
          </a:xfrm>
          <a:prstGeom prst="rect">
            <a:avLst/>
          </a:prstGeom>
          <a:solidFill>
            <a:schemeClr val="bg1"/>
          </a:solidFill>
        </p:spPr>
        <p:txBody>
          <a:bodyPr wrap="none" rtlCol="0">
            <a:spAutoFit/>
          </a:bodyPr>
          <a:lstStyle/>
          <a:p>
            <a:r>
              <a:rPr lang="fr-CM" sz="2000" dirty="0">
                <a:latin typeface="Verdena"/>
              </a:rPr>
              <a:t>Un changement bien préparé est rarement </a:t>
            </a:r>
            <a:br>
              <a:rPr lang="fr-CM" sz="2000" dirty="0">
                <a:latin typeface="Verdena"/>
              </a:rPr>
            </a:br>
            <a:r>
              <a:rPr lang="fr-CM" sz="2000" dirty="0">
                <a:latin typeface="Verdena"/>
              </a:rPr>
              <a:t>à l'origine d'un incident</a:t>
            </a:r>
            <a:endParaRPr lang="fr-FR" sz="2000" dirty="0">
              <a:latin typeface="Verdena"/>
            </a:endParaRPr>
          </a:p>
        </p:txBody>
      </p:sp>
      <p:grpSp>
        <p:nvGrpSpPr>
          <p:cNvPr id="18" name="Groupe 17">
            <a:extLst>
              <a:ext uri="{FF2B5EF4-FFF2-40B4-BE49-F238E27FC236}">
                <a16:creationId xmlns:a16="http://schemas.microsoft.com/office/drawing/2014/main" id="{29021213-7F5D-7674-C258-F2061F5D3B2F}"/>
              </a:ext>
            </a:extLst>
          </p:cNvPr>
          <p:cNvGrpSpPr/>
          <p:nvPr/>
        </p:nvGrpSpPr>
        <p:grpSpPr>
          <a:xfrm>
            <a:off x="1646227" y="334863"/>
            <a:ext cx="9123373" cy="830997"/>
            <a:chOff x="2611427" y="387670"/>
            <a:chExt cx="6916113" cy="830997"/>
          </a:xfrm>
        </p:grpSpPr>
        <p:grpSp>
          <p:nvGrpSpPr>
            <p:cNvPr id="19" name="Groupe 18">
              <a:extLst>
                <a:ext uri="{FF2B5EF4-FFF2-40B4-BE49-F238E27FC236}">
                  <a16:creationId xmlns:a16="http://schemas.microsoft.com/office/drawing/2014/main" id="{D67A1FC9-E1C9-8803-34C7-49A0BC77AA2C}"/>
                </a:ext>
              </a:extLst>
            </p:cNvPr>
            <p:cNvGrpSpPr/>
            <p:nvPr/>
          </p:nvGrpSpPr>
          <p:grpSpPr>
            <a:xfrm>
              <a:off x="2611427" y="389429"/>
              <a:ext cx="761133" cy="520653"/>
              <a:chOff x="3145624" y="2486013"/>
              <a:chExt cx="831184" cy="520653"/>
            </a:xfrm>
            <a:solidFill>
              <a:srgbClr val="AF2194"/>
            </a:solidFill>
          </p:grpSpPr>
          <p:sp>
            <p:nvSpPr>
              <p:cNvPr id="21" name="Ellipse 20">
                <a:extLst>
                  <a:ext uri="{FF2B5EF4-FFF2-40B4-BE49-F238E27FC236}">
                    <a16:creationId xmlns:a16="http://schemas.microsoft.com/office/drawing/2014/main" id="{1F84A7A7-047A-3207-8DF3-9A7908A4DECF}"/>
                  </a:ext>
                </a:extLst>
              </p:cNvPr>
              <p:cNvSpPr/>
              <p:nvPr/>
            </p:nvSpPr>
            <p:spPr>
              <a:xfrm>
                <a:off x="3145624" y="2500160"/>
                <a:ext cx="501965" cy="506506"/>
              </a:xfrm>
              <a:prstGeom prst="ellipse">
                <a:avLst/>
              </a:prstGeom>
              <a:grpFill/>
              <a:ln>
                <a:solidFill>
                  <a:srgbClr val="FF000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500" dirty="0">
                    <a:solidFill>
                      <a:schemeClr val="bg1"/>
                    </a:solidFill>
                    <a:latin typeface="Verdana" panose="020B0604030504040204" pitchFamily="34" charset="0"/>
                    <a:ea typeface="Verdana" panose="020B0604030504040204" pitchFamily="34" charset="0"/>
                  </a:rPr>
                  <a:t>3</a:t>
                </a:r>
                <a:endParaRPr lang="en-US" sz="1500" dirty="0">
                  <a:solidFill>
                    <a:schemeClr val="bg1"/>
                  </a:solidFill>
                  <a:latin typeface="Verdana" panose="020B0604030504040204" pitchFamily="34" charset="0"/>
                  <a:ea typeface="Verdana" panose="020B0604030504040204" pitchFamily="34" charset="0"/>
                </a:endParaRPr>
              </a:p>
            </p:txBody>
          </p:sp>
          <p:sp>
            <p:nvSpPr>
              <p:cNvPr id="22" name="Flèche : chevron 21">
                <a:extLst>
                  <a:ext uri="{FF2B5EF4-FFF2-40B4-BE49-F238E27FC236}">
                    <a16:creationId xmlns:a16="http://schemas.microsoft.com/office/drawing/2014/main" id="{1F9FD3F2-2A2D-F717-24F7-11C9201A7758}"/>
                  </a:ext>
                </a:extLst>
              </p:cNvPr>
              <p:cNvSpPr/>
              <p:nvPr/>
            </p:nvSpPr>
            <p:spPr>
              <a:xfrm>
                <a:off x="3488867" y="2486013"/>
                <a:ext cx="487941" cy="484632"/>
              </a:xfrm>
              <a:prstGeom prst="chevron">
                <a:avLst/>
              </a:prstGeom>
              <a:grp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latin typeface="Verdana" panose="020B0604030504040204" pitchFamily="34" charset="0"/>
                  <a:ea typeface="Verdana" panose="020B0604030504040204" pitchFamily="34" charset="0"/>
                </a:endParaRPr>
              </a:p>
            </p:txBody>
          </p:sp>
        </p:grpSp>
        <p:sp>
          <p:nvSpPr>
            <p:cNvPr id="20" name="ZoneTexte 19">
              <a:extLst>
                <a:ext uri="{FF2B5EF4-FFF2-40B4-BE49-F238E27FC236}">
                  <a16:creationId xmlns:a16="http://schemas.microsoft.com/office/drawing/2014/main" id="{F5C961B4-39D8-93BE-040D-EDED887D6640}"/>
                </a:ext>
              </a:extLst>
            </p:cNvPr>
            <p:cNvSpPr txBox="1"/>
            <p:nvPr/>
          </p:nvSpPr>
          <p:spPr>
            <a:xfrm>
              <a:off x="3385820" y="387670"/>
              <a:ext cx="6141720" cy="830997"/>
            </a:xfrm>
            <a:prstGeom prst="rect">
              <a:avLst/>
            </a:prstGeom>
            <a:solidFill>
              <a:srgbClr val="C88800"/>
            </a:solidFill>
          </p:spPr>
          <p:txBody>
            <a:bodyPr wrap="square">
              <a:spAutoFit/>
            </a:bodyPr>
            <a:lstStyle/>
            <a:p>
              <a:pPr marL="0" indent="0" algn="ctr">
                <a:buNone/>
              </a:pPr>
              <a:r>
                <a:rPr lang="en-US" sz="2400" dirty="0">
                  <a:solidFill>
                    <a:schemeClr val="bg1"/>
                  </a:solidFill>
                  <a:latin typeface="Verdena"/>
                </a:rPr>
                <a:t>GESTION DES CHANGEMENTS ET SECURISATION DU RESEAU</a:t>
              </a: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71">
    <p:bg>
      <p:bgPr>
        <a:solidFill>
          <a:srgbClr val="F7F8FA"/>
        </a:solidFill>
        <a:effectLst/>
      </p:bgPr>
    </p:bg>
    <p:spTree>
      <p:nvGrpSpPr>
        <p:cNvPr id="1" name=""/>
        <p:cNvGrpSpPr/>
        <p:nvPr/>
      </p:nvGrpSpPr>
      <p:grpSpPr>
        <a:xfrm>
          <a:off x="0" y="0"/>
          <a:ext cx="0" cy="0"/>
          <a:chOff x="0" y="0"/>
          <a:chExt cx="0" cy="0"/>
        </a:xfrm>
      </p:grpSpPr>
      <p:sp>
        <p:nvSpPr>
          <p:cNvPr id="4" name="Text 2"/>
          <p:cNvSpPr/>
          <p:nvPr/>
        </p:nvSpPr>
        <p:spPr>
          <a:xfrm>
            <a:off x="11430000" y="6537960"/>
            <a:ext cx="640080" cy="274320"/>
          </a:xfrm>
          <a:prstGeom prst="rect">
            <a:avLst/>
          </a:prstGeom>
          <a:noFill/>
          <a:ln/>
        </p:spPr>
        <p:txBody>
          <a:bodyPr wrap="square" rtlCol="0" anchor="ctr"/>
          <a:lstStyle/>
          <a:p>
            <a:pPr marL="0" indent="0" algn="r">
              <a:buNone/>
            </a:pPr>
            <a:r>
              <a:rPr lang="en-US" sz="900" dirty="0">
                <a:solidFill>
                  <a:srgbClr val="748094"/>
                </a:solidFill>
                <a:latin typeface="Calibri" pitchFamily="34" charset="0"/>
                <a:ea typeface="Calibri" pitchFamily="34" charset="-122"/>
                <a:cs typeface="Calibri" pitchFamily="34" charset="-120"/>
              </a:rPr>
              <a:t>70 / 79</a:t>
            </a:r>
            <a:endParaRPr lang="en-US" sz="900" dirty="0"/>
          </a:p>
        </p:txBody>
      </p:sp>
      <p:sp>
        <p:nvSpPr>
          <p:cNvPr id="5" name="Text 3"/>
          <p:cNvSpPr/>
          <p:nvPr/>
        </p:nvSpPr>
        <p:spPr>
          <a:xfrm>
            <a:off x="548640" y="640080"/>
            <a:ext cx="11064240" cy="1051560"/>
          </a:xfrm>
          <a:prstGeom prst="rect">
            <a:avLst/>
          </a:prstGeom>
          <a:noFill/>
          <a:ln/>
        </p:spPr>
        <p:txBody>
          <a:bodyPr wrap="square" lIns="0" tIns="0" rIns="0" bIns="0" rtlCol="0" anchor="t"/>
          <a:lstStyle/>
          <a:p>
            <a:pPr marL="0" indent="0" algn="l">
              <a:lnSpc>
                <a:spcPct val="105000"/>
              </a:lnSpc>
              <a:buNone/>
            </a:pPr>
            <a:r>
              <a:rPr lang="en-US" sz="2600" b="1" dirty="0">
                <a:solidFill>
                  <a:srgbClr val="1B2A4A"/>
                </a:solidFill>
                <a:latin typeface="Cambria" pitchFamily="34" charset="0"/>
                <a:ea typeface="Cambria" pitchFamily="34" charset="-122"/>
                <a:cs typeface="Cambria" pitchFamily="34" charset="-120"/>
              </a:rPr>
              <a:t>Douze impacts concrets, au-delà du seul sujet informatique</a:t>
            </a:r>
            <a:endParaRPr lang="en-US" sz="2600" dirty="0"/>
          </a:p>
        </p:txBody>
      </p:sp>
      <p:sp>
        <p:nvSpPr>
          <p:cNvPr id="10" name="Text 7"/>
          <p:cNvSpPr/>
          <p:nvPr/>
        </p:nvSpPr>
        <p:spPr>
          <a:xfrm>
            <a:off x="749808" y="310896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Satisfaction client</a:t>
            </a:r>
            <a:endParaRPr lang="en-US" sz="1200" dirty="0"/>
          </a:p>
        </p:txBody>
      </p:sp>
      <p:pic>
        <p:nvPicPr>
          <p:cNvPr id="13" name="Image 1" descr="preencoded.png"/>
          <p:cNvPicPr>
            <a:picLocks noChangeAspect="1"/>
          </p:cNvPicPr>
          <p:nvPr/>
        </p:nvPicPr>
        <p:blipFill>
          <a:blip r:embed="rId3"/>
          <a:stretch>
            <a:fillRect/>
          </a:stretch>
        </p:blipFill>
        <p:spPr>
          <a:xfrm>
            <a:off x="3733038" y="2635758"/>
            <a:ext cx="251460" cy="251460"/>
          </a:xfrm>
          <a:prstGeom prst="rect">
            <a:avLst/>
          </a:prstGeom>
        </p:spPr>
      </p:pic>
      <p:sp>
        <p:nvSpPr>
          <p:cNvPr id="14" name="Text 10"/>
          <p:cNvSpPr/>
          <p:nvPr/>
        </p:nvSpPr>
        <p:spPr>
          <a:xfrm>
            <a:off x="3630168" y="310896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Rentabilité</a:t>
            </a:r>
            <a:endParaRPr lang="en-US" sz="1200" dirty="0"/>
          </a:p>
        </p:txBody>
      </p:sp>
      <p:sp>
        <p:nvSpPr>
          <p:cNvPr id="16" name="Shape 12"/>
          <p:cNvSpPr/>
          <p:nvPr/>
        </p:nvSpPr>
        <p:spPr>
          <a:xfrm>
            <a:off x="6510528" y="2532888"/>
            <a:ext cx="457200" cy="457200"/>
          </a:xfrm>
          <a:prstGeom prst="ellipse">
            <a:avLst/>
          </a:prstGeom>
          <a:solidFill>
            <a:srgbClr val="1B2A4A"/>
          </a:solidFill>
          <a:ln/>
        </p:spPr>
        <p:txBody>
          <a:bodyPr/>
          <a:lstStyle/>
          <a:p>
            <a:endParaRPr lang="fr-FR"/>
          </a:p>
        </p:txBody>
      </p:sp>
      <p:sp>
        <p:nvSpPr>
          <p:cNvPr id="18" name="Text 13"/>
          <p:cNvSpPr/>
          <p:nvPr/>
        </p:nvSpPr>
        <p:spPr>
          <a:xfrm>
            <a:off x="6510528" y="310896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Qualité</a:t>
            </a:r>
            <a:endParaRPr lang="en-US" sz="1200" dirty="0"/>
          </a:p>
        </p:txBody>
      </p:sp>
      <p:sp>
        <p:nvSpPr>
          <p:cNvPr id="22" name="Text 16"/>
          <p:cNvSpPr/>
          <p:nvPr/>
        </p:nvSpPr>
        <p:spPr>
          <a:xfrm>
            <a:off x="9390888" y="310896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Disponibilité</a:t>
            </a:r>
            <a:endParaRPr lang="en-US" sz="1200" dirty="0"/>
          </a:p>
        </p:txBody>
      </p:sp>
      <p:sp>
        <p:nvSpPr>
          <p:cNvPr id="26" name="Text 19"/>
          <p:cNvSpPr/>
          <p:nvPr/>
        </p:nvSpPr>
        <p:spPr>
          <a:xfrm>
            <a:off x="749808" y="457200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Sécurité</a:t>
            </a:r>
            <a:endParaRPr lang="en-US" sz="1200" dirty="0"/>
          </a:p>
        </p:txBody>
      </p:sp>
      <p:pic>
        <p:nvPicPr>
          <p:cNvPr id="29" name="Image 5" descr="preencoded.png"/>
          <p:cNvPicPr>
            <a:picLocks noChangeAspect="1"/>
          </p:cNvPicPr>
          <p:nvPr/>
        </p:nvPicPr>
        <p:blipFill>
          <a:blip r:embed="rId4"/>
          <a:stretch>
            <a:fillRect/>
          </a:stretch>
        </p:blipFill>
        <p:spPr>
          <a:xfrm>
            <a:off x="3733038" y="4098798"/>
            <a:ext cx="251460" cy="251460"/>
          </a:xfrm>
          <a:prstGeom prst="rect">
            <a:avLst/>
          </a:prstGeom>
        </p:spPr>
      </p:pic>
      <p:sp>
        <p:nvSpPr>
          <p:cNvPr id="30" name="Text 22"/>
          <p:cNvSpPr/>
          <p:nvPr/>
        </p:nvSpPr>
        <p:spPr>
          <a:xfrm>
            <a:off x="3630168" y="457200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Réduction des coûts</a:t>
            </a:r>
            <a:endParaRPr lang="en-US" sz="1200" dirty="0"/>
          </a:p>
        </p:txBody>
      </p:sp>
      <p:sp>
        <p:nvSpPr>
          <p:cNvPr id="32" name="Shape 24"/>
          <p:cNvSpPr/>
          <p:nvPr/>
        </p:nvSpPr>
        <p:spPr>
          <a:xfrm>
            <a:off x="6510528" y="3995928"/>
            <a:ext cx="457200" cy="457200"/>
          </a:xfrm>
          <a:prstGeom prst="ellipse">
            <a:avLst/>
          </a:prstGeom>
          <a:solidFill>
            <a:srgbClr val="1B2A4A"/>
          </a:solidFill>
          <a:ln/>
        </p:spPr>
        <p:txBody>
          <a:bodyPr/>
          <a:lstStyle/>
          <a:p>
            <a:endParaRPr lang="fr-FR"/>
          </a:p>
        </p:txBody>
      </p:sp>
      <p:sp>
        <p:nvSpPr>
          <p:cNvPr id="34" name="Text 25"/>
          <p:cNvSpPr/>
          <p:nvPr/>
        </p:nvSpPr>
        <p:spPr>
          <a:xfrm>
            <a:off x="6510528" y="457200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Maîtrise des risques</a:t>
            </a:r>
            <a:endParaRPr lang="en-US" sz="1200" dirty="0"/>
          </a:p>
        </p:txBody>
      </p:sp>
      <p:sp>
        <p:nvSpPr>
          <p:cNvPr id="38" name="Text 28"/>
          <p:cNvSpPr/>
          <p:nvPr/>
        </p:nvSpPr>
        <p:spPr>
          <a:xfrm>
            <a:off x="9390888" y="457200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Conformité</a:t>
            </a:r>
            <a:endParaRPr lang="en-US" sz="1200" dirty="0"/>
          </a:p>
        </p:txBody>
      </p:sp>
      <p:sp>
        <p:nvSpPr>
          <p:cNvPr id="42" name="Text 31"/>
          <p:cNvSpPr/>
          <p:nvPr/>
        </p:nvSpPr>
        <p:spPr>
          <a:xfrm>
            <a:off x="749808" y="603504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Innovation</a:t>
            </a:r>
            <a:endParaRPr lang="en-US" sz="1200" dirty="0"/>
          </a:p>
        </p:txBody>
      </p:sp>
      <p:pic>
        <p:nvPicPr>
          <p:cNvPr id="45" name="Image 9" descr="preencoded.png"/>
          <p:cNvPicPr>
            <a:picLocks noChangeAspect="1"/>
          </p:cNvPicPr>
          <p:nvPr/>
        </p:nvPicPr>
        <p:blipFill>
          <a:blip r:embed="rId5"/>
          <a:stretch>
            <a:fillRect/>
          </a:stretch>
        </p:blipFill>
        <p:spPr>
          <a:xfrm>
            <a:off x="3733038" y="5561838"/>
            <a:ext cx="251460" cy="251460"/>
          </a:xfrm>
          <a:prstGeom prst="rect">
            <a:avLst/>
          </a:prstGeom>
        </p:spPr>
      </p:pic>
      <p:sp>
        <p:nvSpPr>
          <p:cNvPr id="46" name="Text 34"/>
          <p:cNvSpPr/>
          <p:nvPr/>
        </p:nvSpPr>
        <p:spPr>
          <a:xfrm>
            <a:off x="3630168" y="603504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Collaboration</a:t>
            </a:r>
            <a:endParaRPr lang="en-US" sz="1200" dirty="0"/>
          </a:p>
        </p:txBody>
      </p:sp>
      <p:sp>
        <p:nvSpPr>
          <p:cNvPr id="48" name="Shape 36"/>
          <p:cNvSpPr/>
          <p:nvPr/>
        </p:nvSpPr>
        <p:spPr>
          <a:xfrm>
            <a:off x="6510528" y="5458968"/>
            <a:ext cx="457200" cy="457200"/>
          </a:xfrm>
          <a:prstGeom prst="ellipse">
            <a:avLst/>
          </a:prstGeom>
          <a:solidFill>
            <a:srgbClr val="1B2A4A"/>
          </a:solidFill>
          <a:ln/>
        </p:spPr>
        <p:txBody>
          <a:bodyPr/>
          <a:lstStyle/>
          <a:p>
            <a:endParaRPr lang="fr-FR"/>
          </a:p>
        </p:txBody>
      </p:sp>
      <p:sp>
        <p:nvSpPr>
          <p:cNvPr id="50" name="Text 37"/>
          <p:cNvSpPr/>
          <p:nvPr/>
        </p:nvSpPr>
        <p:spPr>
          <a:xfrm>
            <a:off x="6510528" y="603504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Transformation digitale</a:t>
            </a:r>
            <a:endParaRPr lang="en-US" sz="1200" dirty="0"/>
          </a:p>
        </p:txBody>
      </p:sp>
      <p:sp>
        <p:nvSpPr>
          <p:cNvPr id="54" name="Text 40"/>
          <p:cNvSpPr/>
          <p:nvPr/>
        </p:nvSpPr>
        <p:spPr>
          <a:xfrm>
            <a:off x="9390888" y="603504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Performance globale</a:t>
            </a:r>
            <a:endParaRPr lang="en-US" sz="1200" dirty="0"/>
          </a:p>
        </p:txBody>
      </p:sp>
      <p:pic>
        <p:nvPicPr>
          <p:cNvPr id="56" name="Image 55">
            <a:extLst>
              <a:ext uri="{FF2B5EF4-FFF2-40B4-BE49-F238E27FC236}">
                <a16:creationId xmlns:a16="http://schemas.microsoft.com/office/drawing/2014/main" id="{0EC9417A-A21B-0006-069D-03524AF7C32E}"/>
              </a:ext>
            </a:extLst>
          </p:cNvPr>
          <p:cNvPicPr>
            <a:picLocks noChangeAspect="1"/>
          </p:cNvPicPr>
          <p:nvPr/>
        </p:nvPicPr>
        <p:blipFill>
          <a:blip r:embed="rId6"/>
          <a:stretch>
            <a:fillRect/>
          </a:stretch>
        </p:blipFill>
        <p:spPr>
          <a:xfrm>
            <a:off x="5071274" y="528828"/>
            <a:ext cx="6740450" cy="5303520"/>
          </a:xfrm>
          <a:prstGeom prst="rect">
            <a:avLst/>
          </a:prstGeom>
        </p:spPr>
      </p:pic>
      <p:sp>
        <p:nvSpPr>
          <p:cNvPr id="60" name="ZoneTexte 59">
            <a:extLst>
              <a:ext uri="{FF2B5EF4-FFF2-40B4-BE49-F238E27FC236}">
                <a16:creationId xmlns:a16="http://schemas.microsoft.com/office/drawing/2014/main" id="{87B261CE-5221-C2C8-C371-1B395BD43637}"/>
              </a:ext>
            </a:extLst>
          </p:cNvPr>
          <p:cNvSpPr txBox="1"/>
          <p:nvPr/>
        </p:nvSpPr>
        <p:spPr>
          <a:xfrm>
            <a:off x="-42157" y="3744855"/>
            <a:ext cx="5463227" cy="707886"/>
          </a:xfrm>
          <a:prstGeom prst="rect">
            <a:avLst/>
          </a:prstGeom>
          <a:solidFill>
            <a:schemeClr val="bg1"/>
          </a:solidFill>
        </p:spPr>
        <p:txBody>
          <a:bodyPr wrap="square" rtlCol="0">
            <a:spAutoFit/>
          </a:bodyPr>
          <a:lstStyle/>
          <a:p>
            <a:r>
              <a:rPr lang="fr-CM" sz="2000" dirty="0">
                <a:latin typeface="Verdena"/>
              </a:rPr>
              <a:t>La performance technique ne garantit pas toujours</a:t>
            </a:r>
            <a:br>
              <a:rPr lang="fr-CM" sz="2000" dirty="0">
                <a:latin typeface="Verdena"/>
              </a:rPr>
            </a:br>
            <a:r>
              <a:rPr lang="fr-CM" sz="2000" dirty="0">
                <a:latin typeface="Verdena"/>
              </a:rPr>
              <a:t> la satisfaction opérationnelle</a:t>
            </a:r>
            <a:endParaRPr lang="fr-FR" sz="2000" dirty="0">
              <a:latin typeface="Verdena"/>
            </a:endParaRPr>
          </a:p>
        </p:txBody>
      </p:sp>
      <p:grpSp>
        <p:nvGrpSpPr>
          <p:cNvPr id="61" name="Groupe 60">
            <a:extLst>
              <a:ext uri="{FF2B5EF4-FFF2-40B4-BE49-F238E27FC236}">
                <a16:creationId xmlns:a16="http://schemas.microsoft.com/office/drawing/2014/main" id="{8757A680-5D82-17E0-B00B-07AC75220A00}"/>
              </a:ext>
            </a:extLst>
          </p:cNvPr>
          <p:cNvGrpSpPr/>
          <p:nvPr/>
        </p:nvGrpSpPr>
        <p:grpSpPr>
          <a:xfrm>
            <a:off x="1646227" y="334863"/>
            <a:ext cx="9123373" cy="523220"/>
            <a:chOff x="2611427" y="387670"/>
            <a:chExt cx="6916113" cy="523220"/>
          </a:xfrm>
        </p:grpSpPr>
        <p:grpSp>
          <p:nvGrpSpPr>
            <p:cNvPr id="62" name="Groupe 61">
              <a:extLst>
                <a:ext uri="{FF2B5EF4-FFF2-40B4-BE49-F238E27FC236}">
                  <a16:creationId xmlns:a16="http://schemas.microsoft.com/office/drawing/2014/main" id="{DCD853CA-5401-677D-27FA-C6BE203C55D9}"/>
                </a:ext>
              </a:extLst>
            </p:cNvPr>
            <p:cNvGrpSpPr/>
            <p:nvPr/>
          </p:nvGrpSpPr>
          <p:grpSpPr>
            <a:xfrm>
              <a:off x="2611427" y="389429"/>
              <a:ext cx="761133" cy="520653"/>
              <a:chOff x="3145624" y="2486013"/>
              <a:chExt cx="831184" cy="520653"/>
            </a:xfrm>
            <a:solidFill>
              <a:srgbClr val="AF2194"/>
            </a:solidFill>
          </p:grpSpPr>
          <p:sp>
            <p:nvSpPr>
              <p:cNvPr id="64" name="Ellipse 63">
                <a:extLst>
                  <a:ext uri="{FF2B5EF4-FFF2-40B4-BE49-F238E27FC236}">
                    <a16:creationId xmlns:a16="http://schemas.microsoft.com/office/drawing/2014/main" id="{6059549B-417E-F11D-5BAA-5580CF21E0F0}"/>
                  </a:ext>
                </a:extLst>
              </p:cNvPr>
              <p:cNvSpPr/>
              <p:nvPr/>
            </p:nvSpPr>
            <p:spPr>
              <a:xfrm>
                <a:off x="3145624" y="2500160"/>
                <a:ext cx="501965" cy="506506"/>
              </a:xfrm>
              <a:prstGeom prst="ellipse">
                <a:avLst/>
              </a:prstGeom>
              <a:grpFill/>
              <a:ln>
                <a:solidFill>
                  <a:srgbClr val="FF000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500" dirty="0">
                    <a:solidFill>
                      <a:schemeClr val="bg1"/>
                    </a:solidFill>
                    <a:latin typeface="Verdana" panose="020B0604030504040204" pitchFamily="34" charset="0"/>
                    <a:ea typeface="Verdana" panose="020B0604030504040204" pitchFamily="34" charset="0"/>
                  </a:rPr>
                  <a:t>4</a:t>
                </a:r>
                <a:endParaRPr lang="en-US" sz="1500" dirty="0">
                  <a:solidFill>
                    <a:schemeClr val="bg1"/>
                  </a:solidFill>
                  <a:latin typeface="Verdana" panose="020B0604030504040204" pitchFamily="34" charset="0"/>
                  <a:ea typeface="Verdana" panose="020B0604030504040204" pitchFamily="34" charset="0"/>
                </a:endParaRPr>
              </a:p>
            </p:txBody>
          </p:sp>
          <p:sp>
            <p:nvSpPr>
              <p:cNvPr id="65" name="Flèche : chevron 64">
                <a:extLst>
                  <a:ext uri="{FF2B5EF4-FFF2-40B4-BE49-F238E27FC236}">
                    <a16:creationId xmlns:a16="http://schemas.microsoft.com/office/drawing/2014/main" id="{119A2989-36DD-6FE5-A86D-924D00A85359}"/>
                  </a:ext>
                </a:extLst>
              </p:cNvPr>
              <p:cNvSpPr/>
              <p:nvPr/>
            </p:nvSpPr>
            <p:spPr>
              <a:xfrm>
                <a:off x="3488867" y="2486013"/>
                <a:ext cx="487941" cy="484632"/>
              </a:xfrm>
              <a:prstGeom prst="chevron">
                <a:avLst/>
              </a:prstGeom>
              <a:grp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latin typeface="Verdana" panose="020B0604030504040204" pitchFamily="34" charset="0"/>
                  <a:ea typeface="Verdana" panose="020B0604030504040204" pitchFamily="34" charset="0"/>
                </a:endParaRPr>
              </a:p>
            </p:txBody>
          </p:sp>
        </p:grpSp>
        <p:sp>
          <p:nvSpPr>
            <p:cNvPr id="63" name="ZoneTexte 62">
              <a:extLst>
                <a:ext uri="{FF2B5EF4-FFF2-40B4-BE49-F238E27FC236}">
                  <a16:creationId xmlns:a16="http://schemas.microsoft.com/office/drawing/2014/main" id="{B38A2102-9D66-4C14-0FFB-035642F6A8F3}"/>
                </a:ext>
              </a:extLst>
            </p:cNvPr>
            <p:cNvSpPr txBox="1"/>
            <p:nvPr/>
          </p:nvSpPr>
          <p:spPr>
            <a:xfrm>
              <a:off x="3385820" y="387670"/>
              <a:ext cx="6141720" cy="523220"/>
            </a:xfrm>
            <a:prstGeom prst="rect">
              <a:avLst/>
            </a:prstGeom>
            <a:solidFill>
              <a:srgbClr val="C88800"/>
            </a:solidFill>
          </p:spPr>
          <p:txBody>
            <a:bodyPr wrap="square">
              <a:spAutoFit/>
            </a:bodyPr>
            <a:lstStyle/>
            <a:p>
              <a:pPr marL="0" indent="0" algn="ctr">
                <a:buNone/>
              </a:pPr>
              <a:r>
                <a:rPr lang="en-US" sz="2800" dirty="0">
                  <a:solidFill>
                    <a:schemeClr val="bg1"/>
                  </a:solidFill>
                  <a:latin typeface="Verdena"/>
                </a:rPr>
                <a:t>PILOTAGE PAR XLA</a:t>
              </a: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7F8FA"/>
        </a:solidFill>
        <a:effectLst/>
      </p:bgPr>
    </p:bg>
    <p:spTree>
      <p:nvGrpSpPr>
        <p:cNvPr id="1" name="">
          <a:extLst>
            <a:ext uri="{FF2B5EF4-FFF2-40B4-BE49-F238E27FC236}">
              <a16:creationId xmlns:a16="http://schemas.microsoft.com/office/drawing/2014/main" id="{ABF34941-E1F1-30C6-D4DF-04C4414B5654}"/>
            </a:ext>
          </a:extLst>
        </p:cNvPr>
        <p:cNvGrpSpPr/>
        <p:nvPr/>
      </p:nvGrpSpPr>
      <p:grpSpPr>
        <a:xfrm>
          <a:off x="0" y="0"/>
          <a:ext cx="0" cy="0"/>
          <a:chOff x="0" y="0"/>
          <a:chExt cx="0" cy="0"/>
        </a:xfrm>
      </p:grpSpPr>
      <p:sp>
        <p:nvSpPr>
          <p:cNvPr id="4" name="Text 2">
            <a:extLst>
              <a:ext uri="{FF2B5EF4-FFF2-40B4-BE49-F238E27FC236}">
                <a16:creationId xmlns:a16="http://schemas.microsoft.com/office/drawing/2014/main" id="{1FB041F2-9373-651B-DC7C-F6B5F7A82696}"/>
              </a:ext>
            </a:extLst>
          </p:cNvPr>
          <p:cNvSpPr/>
          <p:nvPr/>
        </p:nvSpPr>
        <p:spPr>
          <a:xfrm>
            <a:off x="11430000" y="6537960"/>
            <a:ext cx="640080" cy="274320"/>
          </a:xfrm>
          <a:prstGeom prst="rect">
            <a:avLst/>
          </a:prstGeom>
          <a:noFill/>
          <a:ln/>
        </p:spPr>
        <p:txBody>
          <a:bodyPr wrap="square" rtlCol="0" anchor="ctr"/>
          <a:lstStyle/>
          <a:p>
            <a:pPr marL="0" indent="0" algn="r">
              <a:buNone/>
            </a:pPr>
            <a:r>
              <a:rPr lang="en-US" sz="900" dirty="0">
                <a:solidFill>
                  <a:srgbClr val="748094"/>
                </a:solidFill>
                <a:latin typeface="Calibri" pitchFamily="34" charset="0"/>
                <a:ea typeface="Calibri" pitchFamily="34" charset="-122"/>
                <a:cs typeface="Calibri" pitchFamily="34" charset="-120"/>
              </a:rPr>
              <a:t>70 / 79</a:t>
            </a:r>
            <a:endParaRPr lang="en-US" sz="900" dirty="0"/>
          </a:p>
        </p:txBody>
      </p:sp>
      <p:sp>
        <p:nvSpPr>
          <p:cNvPr id="10" name="Text 7">
            <a:extLst>
              <a:ext uri="{FF2B5EF4-FFF2-40B4-BE49-F238E27FC236}">
                <a16:creationId xmlns:a16="http://schemas.microsoft.com/office/drawing/2014/main" id="{18FDB959-055F-60F2-8ADC-9A546000DADF}"/>
              </a:ext>
            </a:extLst>
          </p:cNvPr>
          <p:cNvSpPr/>
          <p:nvPr/>
        </p:nvSpPr>
        <p:spPr>
          <a:xfrm>
            <a:off x="749808" y="310896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Satisfaction client</a:t>
            </a:r>
            <a:endParaRPr lang="en-US" sz="1200" dirty="0"/>
          </a:p>
        </p:txBody>
      </p:sp>
      <p:pic>
        <p:nvPicPr>
          <p:cNvPr id="13" name="Image 1" descr="preencoded.png">
            <a:extLst>
              <a:ext uri="{FF2B5EF4-FFF2-40B4-BE49-F238E27FC236}">
                <a16:creationId xmlns:a16="http://schemas.microsoft.com/office/drawing/2014/main" id="{BE36C68F-571B-EB51-F366-44F1626F3B7A}"/>
              </a:ext>
            </a:extLst>
          </p:cNvPr>
          <p:cNvPicPr>
            <a:picLocks noChangeAspect="1"/>
          </p:cNvPicPr>
          <p:nvPr/>
        </p:nvPicPr>
        <p:blipFill>
          <a:blip r:embed="rId3"/>
          <a:stretch>
            <a:fillRect/>
          </a:stretch>
        </p:blipFill>
        <p:spPr>
          <a:xfrm>
            <a:off x="3733038" y="2635758"/>
            <a:ext cx="251460" cy="251460"/>
          </a:xfrm>
          <a:prstGeom prst="rect">
            <a:avLst/>
          </a:prstGeom>
        </p:spPr>
      </p:pic>
      <p:sp>
        <p:nvSpPr>
          <p:cNvPr id="14" name="Text 10">
            <a:extLst>
              <a:ext uri="{FF2B5EF4-FFF2-40B4-BE49-F238E27FC236}">
                <a16:creationId xmlns:a16="http://schemas.microsoft.com/office/drawing/2014/main" id="{E030E6D1-2CD2-27FE-4598-B02E78DEDFEC}"/>
              </a:ext>
            </a:extLst>
          </p:cNvPr>
          <p:cNvSpPr/>
          <p:nvPr/>
        </p:nvSpPr>
        <p:spPr>
          <a:xfrm>
            <a:off x="3630168" y="310896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Rentabilité</a:t>
            </a:r>
            <a:endParaRPr lang="en-US" sz="1200" dirty="0"/>
          </a:p>
        </p:txBody>
      </p:sp>
      <p:sp>
        <p:nvSpPr>
          <p:cNvPr id="16" name="Shape 12">
            <a:extLst>
              <a:ext uri="{FF2B5EF4-FFF2-40B4-BE49-F238E27FC236}">
                <a16:creationId xmlns:a16="http://schemas.microsoft.com/office/drawing/2014/main" id="{70FA5E4C-6E11-5857-C40B-44EA4775D343}"/>
              </a:ext>
            </a:extLst>
          </p:cNvPr>
          <p:cNvSpPr/>
          <p:nvPr/>
        </p:nvSpPr>
        <p:spPr>
          <a:xfrm>
            <a:off x="6510528" y="2532888"/>
            <a:ext cx="457200" cy="457200"/>
          </a:xfrm>
          <a:prstGeom prst="ellipse">
            <a:avLst/>
          </a:prstGeom>
          <a:solidFill>
            <a:srgbClr val="1B2A4A"/>
          </a:solidFill>
          <a:ln/>
        </p:spPr>
        <p:txBody>
          <a:bodyPr/>
          <a:lstStyle/>
          <a:p>
            <a:endParaRPr lang="fr-FR"/>
          </a:p>
        </p:txBody>
      </p:sp>
      <p:sp>
        <p:nvSpPr>
          <p:cNvPr id="18" name="Text 13">
            <a:extLst>
              <a:ext uri="{FF2B5EF4-FFF2-40B4-BE49-F238E27FC236}">
                <a16:creationId xmlns:a16="http://schemas.microsoft.com/office/drawing/2014/main" id="{675C420C-6793-A628-68DE-31533D1B04D8}"/>
              </a:ext>
            </a:extLst>
          </p:cNvPr>
          <p:cNvSpPr/>
          <p:nvPr/>
        </p:nvSpPr>
        <p:spPr>
          <a:xfrm>
            <a:off x="6510528" y="310896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Qualité</a:t>
            </a:r>
            <a:endParaRPr lang="en-US" sz="1200" dirty="0"/>
          </a:p>
        </p:txBody>
      </p:sp>
      <p:sp>
        <p:nvSpPr>
          <p:cNvPr id="22" name="Text 16">
            <a:extLst>
              <a:ext uri="{FF2B5EF4-FFF2-40B4-BE49-F238E27FC236}">
                <a16:creationId xmlns:a16="http://schemas.microsoft.com/office/drawing/2014/main" id="{B6000047-DDD1-D3FC-E5F9-A6C58F25B586}"/>
              </a:ext>
            </a:extLst>
          </p:cNvPr>
          <p:cNvSpPr/>
          <p:nvPr/>
        </p:nvSpPr>
        <p:spPr>
          <a:xfrm>
            <a:off x="9390888" y="310896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Disponibilité</a:t>
            </a:r>
            <a:endParaRPr lang="en-US" sz="1200" dirty="0"/>
          </a:p>
        </p:txBody>
      </p:sp>
      <p:sp>
        <p:nvSpPr>
          <p:cNvPr id="26" name="Text 19">
            <a:extLst>
              <a:ext uri="{FF2B5EF4-FFF2-40B4-BE49-F238E27FC236}">
                <a16:creationId xmlns:a16="http://schemas.microsoft.com/office/drawing/2014/main" id="{8C763244-3C9F-AB88-A38E-906D01CC5CDA}"/>
              </a:ext>
            </a:extLst>
          </p:cNvPr>
          <p:cNvSpPr/>
          <p:nvPr/>
        </p:nvSpPr>
        <p:spPr>
          <a:xfrm>
            <a:off x="749808" y="457200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Sécurité</a:t>
            </a:r>
            <a:endParaRPr lang="en-US" sz="1200" dirty="0"/>
          </a:p>
        </p:txBody>
      </p:sp>
      <p:pic>
        <p:nvPicPr>
          <p:cNvPr id="29" name="Image 5" descr="preencoded.png">
            <a:extLst>
              <a:ext uri="{FF2B5EF4-FFF2-40B4-BE49-F238E27FC236}">
                <a16:creationId xmlns:a16="http://schemas.microsoft.com/office/drawing/2014/main" id="{6B4C18F1-8E49-ABDF-B1D2-D3F9EFEAE84C}"/>
              </a:ext>
            </a:extLst>
          </p:cNvPr>
          <p:cNvPicPr>
            <a:picLocks noChangeAspect="1"/>
          </p:cNvPicPr>
          <p:nvPr/>
        </p:nvPicPr>
        <p:blipFill>
          <a:blip r:embed="rId4"/>
          <a:stretch>
            <a:fillRect/>
          </a:stretch>
        </p:blipFill>
        <p:spPr>
          <a:xfrm>
            <a:off x="3733038" y="4098798"/>
            <a:ext cx="251460" cy="251460"/>
          </a:xfrm>
          <a:prstGeom prst="rect">
            <a:avLst/>
          </a:prstGeom>
        </p:spPr>
      </p:pic>
      <p:sp>
        <p:nvSpPr>
          <p:cNvPr id="30" name="Text 22">
            <a:extLst>
              <a:ext uri="{FF2B5EF4-FFF2-40B4-BE49-F238E27FC236}">
                <a16:creationId xmlns:a16="http://schemas.microsoft.com/office/drawing/2014/main" id="{637730FA-79C2-0524-FD49-4A2A552C96D5}"/>
              </a:ext>
            </a:extLst>
          </p:cNvPr>
          <p:cNvSpPr/>
          <p:nvPr/>
        </p:nvSpPr>
        <p:spPr>
          <a:xfrm>
            <a:off x="3630168" y="457200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Réduction des coûts</a:t>
            </a:r>
            <a:endParaRPr lang="en-US" sz="1200" dirty="0"/>
          </a:p>
        </p:txBody>
      </p:sp>
      <p:sp>
        <p:nvSpPr>
          <p:cNvPr id="32" name="Shape 24">
            <a:extLst>
              <a:ext uri="{FF2B5EF4-FFF2-40B4-BE49-F238E27FC236}">
                <a16:creationId xmlns:a16="http://schemas.microsoft.com/office/drawing/2014/main" id="{650EBE41-04CD-1E05-6869-4028BAFF50E4}"/>
              </a:ext>
            </a:extLst>
          </p:cNvPr>
          <p:cNvSpPr/>
          <p:nvPr/>
        </p:nvSpPr>
        <p:spPr>
          <a:xfrm>
            <a:off x="6510528" y="3995928"/>
            <a:ext cx="457200" cy="457200"/>
          </a:xfrm>
          <a:prstGeom prst="ellipse">
            <a:avLst/>
          </a:prstGeom>
          <a:solidFill>
            <a:srgbClr val="1B2A4A"/>
          </a:solidFill>
          <a:ln/>
        </p:spPr>
        <p:txBody>
          <a:bodyPr/>
          <a:lstStyle/>
          <a:p>
            <a:endParaRPr lang="fr-FR"/>
          </a:p>
        </p:txBody>
      </p:sp>
      <p:sp>
        <p:nvSpPr>
          <p:cNvPr id="34" name="Text 25">
            <a:extLst>
              <a:ext uri="{FF2B5EF4-FFF2-40B4-BE49-F238E27FC236}">
                <a16:creationId xmlns:a16="http://schemas.microsoft.com/office/drawing/2014/main" id="{879EB718-0DCF-5C1C-BC2B-903BD58A9DF1}"/>
              </a:ext>
            </a:extLst>
          </p:cNvPr>
          <p:cNvSpPr/>
          <p:nvPr/>
        </p:nvSpPr>
        <p:spPr>
          <a:xfrm>
            <a:off x="6510528" y="457200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Maîtrise des risques</a:t>
            </a:r>
            <a:endParaRPr lang="en-US" sz="1200" dirty="0"/>
          </a:p>
        </p:txBody>
      </p:sp>
      <p:sp>
        <p:nvSpPr>
          <p:cNvPr id="38" name="Text 28">
            <a:extLst>
              <a:ext uri="{FF2B5EF4-FFF2-40B4-BE49-F238E27FC236}">
                <a16:creationId xmlns:a16="http://schemas.microsoft.com/office/drawing/2014/main" id="{B2089350-853B-C429-95E3-CCB1C502EE61}"/>
              </a:ext>
            </a:extLst>
          </p:cNvPr>
          <p:cNvSpPr/>
          <p:nvPr/>
        </p:nvSpPr>
        <p:spPr>
          <a:xfrm>
            <a:off x="9390888" y="457200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Conformité</a:t>
            </a:r>
            <a:endParaRPr lang="en-US" sz="1200" dirty="0"/>
          </a:p>
        </p:txBody>
      </p:sp>
      <p:sp>
        <p:nvSpPr>
          <p:cNvPr id="42" name="Text 31">
            <a:extLst>
              <a:ext uri="{FF2B5EF4-FFF2-40B4-BE49-F238E27FC236}">
                <a16:creationId xmlns:a16="http://schemas.microsoft.com/office/drawing/2014/main" id="{FB29F50A-5873-FB8D-A1B4-C8268E92EC2C}"/>
              </a:ext>
            </a:extLst>
          </p:cNvPr>
          <p:cNvSpPr/>
          <p:nvPr/>
        </p:nvSpPr>
        <p:spPr>
          <a:xfrm>
            <a:off x="749808" y="603504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Innovation</a:t>
            </a:r>
            <a:endParaRPr lang="en-US" sz="1200" dirty="0"/>
          </a:p>
        </p:txBody>
      </p:sp>
      <p:pic>
        <p:nvPicPr>
          <p:cNvPr id="45" name="Image 9" descr="preencoded.png">
            <a:extLst>
              <a:ext uri="{FF2B5EF4-FFF2-40B4-BE49-F238E27FC236}">
                <a16:creationId xmlns:a16="http://schemas.microsoft.com/office/drawing/2014/main" id="{1ED666DF-587F-09CC-BF0E-0D8049950F03}"/>
              </a:ext>
            </a:extLst>
          </p:cNvPr>
          <p:cNvPicPr>
            <a:picLocks noChangeAspect="1"/>
          </p:cNvPicPr>
          <p:nvPr/>
        </p:nvPicPr>
        <p:blipFill>
          <a:blip r:embed="rId5"/>
          <a:stretch>
            <a:fillRect/>
          </a:stretch>
        </p:blipFill>
        <p:spPr>
          <a:xfrm>
            <a:off x="3733038" y="5561838"/>
            <a:ext cx="251460" cy="251460"/>
          </a:xfrm>
          <a:prstGeom prst="rect">
            <a:avLst/>
          </a:prstGeom>
        </p:spPr>
      </p:pic>
      <p:sp>
        <p:nvSpPr>
          <p:cNvPr id="46" name="Text 34">
            <a:extLst>
              <a:ext uri="{FF2B5EF4-FFF2-40B4-BE49-F238E27FC236}">
                <a16:creationId xmlns:a16="http://schemas.microsoft.com/office/drawing/2014/main" id="{31CE1533-0379-CBB6-31EF-AE4AD547EAC1}"/>
              </a:ext>
            </a:extLst>
          </p:cNvPr>
          <p:cNvSpPr/>
          <p:nvPr/>
        </p:nvSpPr>
        <p:spPr>
          <a:xfrm>
            <a:off x="3630168" y="603504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Collaboration</a:t>
            </a:r>
            <a:endParaRPr lang="en-US" sz="1200" dirty="0"/>
          </a:p>
        </p:txBody>
      </p:sp>
      <p:sp>
        <p:nvSpPr>
          <p:cNvPr id="48" name="Shape 36">
            <a:extLst>
              <a:ext uri="{FF2B5EF4-FFF2-40B4-BE49-F238E27FC236}">
                <a16:creationId xmlns:a16="http://schemas.microsoft.com/office/drawing/2014/main" id="{A6C30F05-E98A-EC21-7198-95CB2BF3A218}"/>
              </a:ext>
            </a:extLst>
          </p:cNvPr>
          <p:cNvSpPr/>
          <p:nvPr/>
        </p:nvSpPr>
        <p:spPr>
          <a:xfrm>
            <a:off x="6510528" y="5458968"/>
            <a:ext cx="457200" cy="457200"/>
          </a:xfrm>
          <a:prstGeom prst="ellipse">
            <a:avLst/>
          </a:prstGeom>
          <a:solidFill>
            <a:srgbClr val="1B2A4A"/>
          </a:solidFill>
          <a:ln/>
        </p:spPr>
        <p:txBody>
          <a:bodyPr/>
          <a:lstStyle/>
          <a:p>
            <a:endParaRPr lang="fr-FR"/>
          </a:p>
        </p:txBody>
      </p:sp>
      <p:sp>
        <p:nvSpPr>
          <p:cNvPr id="50" name="Text 37">
            <a:extLst>
              <a:ext uri="{FF2B5EF4-FFF2-40B4-BE49-F238E27FC236}">
                <a16:creationId xmlns:a16="http://schemas.microsoft.com/office/drawing/2014/main" id="{A1ED08AD-CF56-631A-2BAD-0BA5344C7593}"/>
              </a:ext>
            </a:extLst>
          </p:cNvPr>
          <p:cNvSpPr/>
          <p:nvPr/>
        </p:nvSpPr>
        <p:spPr>
          <a:xfrm>
            <a:off x="6510528" y="603504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Transformation digitale</a:t>
            </a:r>
            <a:endParaRPr lang="en-US" sz="1200" dirty="0"/>
          </a:p>
        </p:txBody>
      </p:sp>
      <p:sp>
        <p:nvSpPr>
          <p:cNvPr id="54" name="Text 40">
            <a:extLst>
              <a:ext uri="{FF2B5EF4-FFF2-40B4-BE49-F238E27FC236}">
                <a16:creationId xmlns:a16="http://schemas.microsoft.com/office/drawing/2014/main" id="{7DE4BC53-158D-AA13-063F-66E254304721}"/>
              </a:ext>
            </a:extLst>
          </p:cNvPr>
          <p:cNvSpPr/>
          <p:nvPr/>
        </p:nvSpPr>
        <p:spPr>
          <a:xfrm>
            <a:off x="9390888" y="603504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Performance globale</a:t>
            </a:r>
            <a:endParaRPr lang="en-US" sz="1200" dirty="0"/>
          </a:p>
        </p:txBody>
      </p:sp>
      <p:pic>
        <p:nvPicPr>
          <p:cNvPr id="3" name="Image 2">
            <a:extLst>
              <a:ext uri="{FF2B5EF4-FFF2-40B4-BE49-F238E27FC236}">
                <a16:creationId xmlns:a16="http://schemas.microsoft.com/office/drawing/2014/main" id="{5B2029FB-83A9-EFE8-D4A8-643B3FA86909}"/>
              </a:ext>
            </a:extLst>
          </p:cNvPr>
          <p:cNvPicPr>
            <a:picLocks noChangeAspect="1"/>
          </p:cNvPicPr>
          <p:nvPr/>
        </p:nvPicPr>
        <p:blipFill>
          <a:blip r:embed="rId6"/>
          <a:stretch>
            <a:fillRect/>
          </a:stretch>
        </p:blipFill>
        <p:spPr>
          <a:xfrm>
            <a:off x="3858768" y="1344815"/>
            <a:ext cx="8272272" cy="5467465"/>
          </a:xfrm>
          <a:prstGeom prst="rect">
            <a:avLst/>
          </a:prstGeom>
        </p:spPr>
      </p:pic>
      <p:grpSp>
        <p:nvGrpSpPr>
          <p:cNvPr id="6" name="Groupe 5">
            <a:extLst>
              <a:ext uri="{FF2B5EF4-FFF2-40B4-BE49-F238E27FC236}">
                <a16:creationId xmlns:a16="http://schemas.microsoft.com/office/drawing/2014/main" id="{172DEE13-5B15-1655-9EEF-F62D46CBB999}"/>
              </a:ext>
            </a:extLst>
          </p:cNvPr>
          <p:cNvGrpSpPr/>
          <p:nvPr/>
        </p:nvGrpSpPr>
        <p:grpSpPr>
          <a:xfrm>
            <a:off x="2591338" y="655302"/>
            <a:ext cx="761133" cy="520653"/>
            <a:chOff x="3145624" y="2486013"/>
            <a:chExt cx="831184" cy="520653"/>
          </a:xfrm>
          <a:solidFill>
            <a:srgbClr val="AF2194"/>
          </a:solidFill>
        </p:grpSpPr>
        <p:sp>
          <p:nvSpPr>
            <p:cNvPr id="7" name="Ellipse 6">
              <a:extLst>
                <a:ext uri="{FF2B5EF4-FFF2-40B4-BE49-F238E27FC236}">
                  <a16:creationId xmlns:a16="http://schemas.microsoft.com/office/drawing/2014/main" id="{9CC40477-CAA8-13F4-45C6-E9C871B632C2}"/>
                </a:ext>
              </a:extLst>
            </p:cNvPr>
            <p:cNvSpPr/>
            <p:nvPr/>
          </p:nvSpPr>
          <p:spPr>
            <a:xfrm>
              <a:off x="3145624" y="2500160"/>
              <a:ext cx="501965" cy="506506"/>
            </a:xfrm>
            <a:prstGeom prst="ellipse">
              <a:avLst/>
            </a:prstGeom>
            <a:grpFill/>
            <a:ln>
              <a:solidFill>
                <a:srgbClr val="FF000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500" dirty="0">
                  <a:solidFill>
                    <a:schemeClr val="bg1"/>
                  </a:solidFill>
                  <a:latin typeface="Verdana" panose="020B0604030504040204" pitchFamily="34" charset="0"/>
                  <a:ea typeface="Verdana" panose="020B0604030504040204" pitchFamily="34" charset="0"/>
                </a:rPr>
                <a:t>5</a:t>
              </a:r>
              <a:endParaRPr lang="en-US" sz="1500" dirty="0">
                <a:solidFill>
                  <a:schemeClr val="bg1"/>
                </a:solidFill>
                <a:latin typeface="Verdana" panose="020B0604030504040204" pitchFamily="34" charset="0"/>
                <a:ea typeface="Verdana" panose="020B0604030504040204" pitchFamily="34" charset="0"/>
              </a:endParaRPr>
            </a:p>
          </p:txBody>
        </p:sp>
        <p:sp>
          <p:nvSpPr>
            <p:cNvPr id="8" name="Flèche : chevron 7">
              <a:extLst>
                <a:ext uri="{FF2B5EF4-FFF2-40B4-BE49-F238E27FC236}">
                  <a16:creationId xmlns:a16="http://schemas.microsoft.com/office/drawing/2014/main" id="{51346B23-6C6C-9D93-6D84-671B09FE9F3B}"/>
                </a:ext>
              </a:extLst>
            </p:cNvPr>
            <p:cNvSpPr/>
            <p:nvPr/>
          </p:nvSpPr>
          <p:spPr>
            <a:xfrm>
              <a:off x="3488867" y="2486013"/>
              <a:ext cx="487941" cy="484632"/>
            </a:xfrm>
            <a:prstGeom prst="chevron">
              <a:avLst/>
            </a:prstGeom>
            <a:grp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latin typeface="Verdana" panose="020B0604030504040204" pitchFamily="34" charset="0"/>
                <a:ea typeface="Verdana" panose="020B0604030504040204" pitchFamily="34" charset="0"/>
              </a:endParaRPr>
            </a:p>
          </p:txBody>
        </p:sp>
      </p:grpSp>
      <p:sp>
        <p:nvSpPr>
          <p:cNvPr id="9" name="ZoneTexte 8">
            <a:extLst>
              <a:ext uri="{FF2B5EF4-FFF2-40B4-BE49-F238E27FC236}">
                <a16:creationId xmlns:a16="http://schemas.microsoft.com/office/drawing/2014/main" id="{B8F01B3F-7EBB-EF45-3B9E-6C9BA280438B}"/>
              </a:ext>
            </a:extLst>
          </p:cNvPr>
          <p:cNvSpPr txBox="1"/>
          <p:nvPr/>
        </p:nvSpPr>
        <p:spPr>
          <a:xfrm>
            <a:off x="-20320" y="3548156"/>
            <a:ext cx="3858768" cy="830997"/>
          </a:xfrm>
          <a:prstGeom prst="rect">
            <a:avLst/>
          </a:prstGeom>
          <a:solidFill>
            <a:schemeClr val="bg1"/>
          </a:solidFill>
        </p:spPr>
        <p:txBody>
          <a:bodyPr wrap="square" rtlCol="0">
            <a:spAutoFit/>
          </a:bodyPr>
          <a:lstStyle/>
          <a:p>
            <a:r>
              <a:rPr lang="fr-CM" sz="2400" dirty="0">
                <a:latin typeface="Verdena"/>
              </a:rPr>
              <a:t>Chaque incident résolu doit enrichir l'organisation.</a:t>
            </a:r>
            <a:endParaRPr lang="fr-FR" sz="2400" dirty="0">
              <a:latin typeface="Verdena"/>
            </a:endParaRPr>
          </a:p>
        </p:txBody>
      </p:sp>
      <p:sp>
        <p:nvSpPr>
          <p:cNvPr id="12" name="ZoneTexte 11">
            <a:extLst>
              <a:ext uri="{FF2B5EF4-FFF2-40B4-BE49-F238E27FC236}">
                <a16:creationId xmlns:a16="http://schemas.microsoft.com/office/drawing/2014/main" id="{057BCCB3-ECE2-C21A-3295-447AC1B7F494}"/>
              </a:ext>
            </a:extLst>
          </p:cNvPr>
          <p:cNvSpPr txBox="1"/>
          <p:nvPr/>
        </p:nvSpPr>
        <p:spPr>
          <a:xfrm>
            <a:off x="3328166" y="620603"/>
            <a:ext cx="7664954" cy="523220"/>
          </a:xfrm>
          <a:prstGeom prst="rect">
            <a:avLst/>
          </a:prstGeom>
          <a:solidFill>
            <a:srgbClr val="C88800"/>
          </a:solidFill>
        </p:spPr>
        <p:txBody>
          <a:bodyPr wrap="square">
            <a:spAutoFit/>
          </a:bodyPr>
          <a:lstStyle/>
          <a:p>
            <a:pPr marL="0" indent="0" algn="ctr">
              <a:buNone/>
            </a:pPr>
            <a:r>
              <a:rPr lang="en-US" sz="2800" dirty="0">
                <a:solidFill>
                  <a:schemeClr val="bg1"/>
                </a:solidFill>
                <a:latin typeface="Verdena"/>
              </a:rPr>
              <a:t>SUPPORT UNIFIE</a:t>
            </a:r>
          </a:p>
        </p:txBody>
      </p:sp>
    </p:spTree>
    <p:extLst>
      <p:ext uri="{BB962C8B-B14F-4D97-AF65-F5344CB8AC3E}">
        <p14:creationId xmlns:p14="http://schemas.microsoft.com/office/powerpoint/2010/main" val="10172059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7F8FA"/>
        </a:solidFill>
        <a:effectLst/>
      </p:bgPr>
    </p:bg>
    <p:spTree>
      <p:nvGrpSpPr>
        <p:cNvPr id="1" name="">
          <a:extLst>
            <a:ext uri="{FF2B5EF4-FFF2-40B4-BE49-F238E27FC236}">
              <a16:creationId xmlns:a16="http://schemas.microsoft.com/office/drawing/2014/main" id="{FBD327F0-D04E-35B8-CBEF-9E52C7BA0DDC}"/>
            </a:ext>
          </a:extLst>
        </p:cNvPr>
        <p:cNvGrpSpPr/>
        <p:nvPr/>
      </p:nvGrpSpPr>
      <p:grpSpPr>
        <a:xfrm>
          <a:off x="0" y="0"/>
          <a:ext cx="0" cy="0"/>
          <a:chOff x="0" y="0"/>
          <a:chExt cx="0" cy="0"/>
        </a:xfrm>
      </p:grpSpPr>
      <p:sp>
        <p:nvSpPr>
          <p:cNvPr id="4" name="Text 2">
            <a:extLst>
              <a:ext uri="{FF2B5EF4-FFF2-40B4-BE49-F238E27FC236}">
                <a16:creationId xmlns:a16="http://schemas.microsoft.com/office/drawing/2014/main" id="{1417D2EC-A239-6241-26EE-85FA99E8AA27}"/>
              </a:ext>
            </a:extLst>
          </p:cNvPr>
          <p:cNvSpPr/>
          <p:nvPr/>
        </p:nvSpPr>
        <p:spPr>
          <a:xfrm>
            <a:off x="11430000" y="6537960"/>
            <a:ext cx="640080" cy="274320"/>
          </a:xfrm>
          <a:prstGeom prst="rect">
            <a:avLst/>
          </a:prstGeom>
          <a:noFill/>
          <a:ln/>
        </p:spPr>
        <p:txBody>
          <a:bodyPr wrap="square" rtlCol="0" anchor="ctr"/>
          <a:lstStyle/>
          <a:p>
            <a:pPr marL="0" indent="0" algn="r">
              <a:buNone/>
            </a:pPr>
            <a:r>
              <a:rPr lang="en-US" sz="900" dirty="0">
                <a:solidFill>
                  <a:srgbClr val="748094"/>
                </a:solidFill>
                <a:latin typeface="Calibri" pitchFamily="34" charset="0"/>
                <a:ea typeface="Calibri" pitchFamily="34" charset="-122"/>
                <a:cs typeface="Calibri" pitchFamily="34" charset="-120"/>
              </a:rPr>
              <a:t>70 / 79</a:t>
            </a:r>
            <a:endParaRPr lang="en-US" sz="900" dirty="0"/>
          </a:p>
        </p:txBody>
      </p:sp>
      <p:sp>
        <p:nvSpPr>
          <p:cNvPr id="5" name="Text 3">
            <a:extLst>
              <a:ext uri="{FF2B5EF4-FFF2-40B4-BE49-F238E27FC236}">
                <a16:creationId xmlns:a16="http://schemas.microsoft.com/office/drawing/2014/main" id="{D5BC99B9-86E8-9976-163F-EF7D4C47BD15}"/>
              </a:ext>
            </a:extLst>
          </p:cNvPr>
          <p:cNvSpPr/>
          <p:nvPr/>
        </p:nvSpPr>
        <p:spPr>
          <a:xfrm>
            <a:off x="548640" y="640080"/>
            <a:ext cx="11064240" cy="1051560"/>
          </a:xfrm>
          <a:prstGeom prst="rect">
            <a:avLst/>
          </a:prstGeom>
          <a:noFill/>
          <a:ln/>
        </p:spPr>
        <p:txBody>
          <a:bodyPr wrap="square" lIns="0" tIns="0" rIns="0" bIns="0" rtlCol="0" anchor="t"/>
          <a:lstStyle/>
          <a:p>
            <a:pPr marL="0" indent="0" algn="l">
              <a:lnSpc>
                <a:spcPct val="105000"/>
              </a:lnSpc>
              <a:buNone/>
            </a:pPr>
            <a:r>
              <a:rPr lang="en-US" sz="2600" b="1" dirty="0">
                <a:solidFill>
                  <a:srgbClr val="1B2A4A"/>
                </a:solidFill>
                <a:latin typeface="Cambria" pitchFamily="34" charset="0"/>
                <a:ea typeface="Cambria" pitchFamily="34" charset="-122"/>
                <a:cs typeface="Cambria" pitchFamily="34" charset="-120"/>
              </a:rPr>
              <a:t>Douze impacts concrets, au-delà du seul sujet informatique</a:t>
            </a:r>
            <a:endParaRPr lang="en-US" sz="2600" dirty="0"/>
          </a:p>
        </p:txBody>
      </p:sp>
      <p:sp>
        <p:nvSpPr>
          <p:cNvPr id="10" name="Text 7">
            <a:extLst>
              <a:ext uri="{FF2B5EF4-FFF2-40B4-BE49-F238E27FC236}">
                <a16:creationId xmlns:a16="http://schemas.microsoft.com/office/drawing/2014/main" id="{36124D34-39B5-4367-2CC2-59EACFBF95CE}"/>
              </a:ext>
            </a:extLst>
          </p:cNvPr>
          <p:cNvSpPr/>
          <p:nvPr/>
        </p:nvSpPr>
        <p:spPr>
          <a:xfrm>
            <a:off x="749808" y="310896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Satisfaction client</a:t>
            </a:r>
            <a:endParaRPr lang="en-US" sz="1200" dirty="0"/>
          </a:p>
        </p:txBody>
      </p:sp>
      <p:pic>
        <p:nvPicPr>
          <p:cNvPr id="13" name="Image 1" descr="preencoded.png">
            <a:extLst>
              <a:ext uri="{FF2B5EF4-FFF2-40B4-BE49-F238E27FC236}">
                <a16:creationId xmlns:a16="http://schemas.microsoft.com/office/drawing/2014/main" id="{42CC4EA9-354B-8B77-0EBB-290F84E98827}"/>
              </a:ext>
            </a:extLst>
          </p:cNvPr>
          <p:cNvPicPr>
            <a:picLocks noChangeAspect="1"/>
          </p:cNvPicPr>
          <p:nvPr/>
        </p:nvPicPr>
        <p:blipFill>
          <a:blip r:embed="rId3"/>
          <a:stretch>
            <a:fillRect/>
          </a:stretch>
        </p:blipFill>
        <p:spPr>
          <a:xfrm>
            <a:off x="3733038" y="2635758"/>
            <a:ext cx="251460" cy="251460"/>
          </a:xfrm>
          <a:prstGeom prst="rect">
            <a:avLst/>
          </a:prstGeom>
        </p:spPr>
      </p:pic>
      <p:sp>
        <p:nvSpPr>
          <p:cNvPr id="14" name="Text 10">
            <a:extLst>
              <a:ext uri="{FF2B5EF4-FFF2-40B4-BE49-F238E27FC236}">
                <a16:creationId xmlns:a16="http://schemas.microsoft.com/office/drawing/2014/main" id="{2CC71266-7D9B-F011-24D3-C82CA283FBD3}"/>
              </a:ext>
            </a:extLst>
          </p:cNvPr>
          <p:cNvSpPr/>
          <p:nvPr/>
        </p:nvSpPr>
        <p:spPr>
          <a:xfrm>
            <a:off x="3630168" y="310896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Rentabilité</a:t>
            </a:r>
            <a:endParaRPr lang="en-US" sz="1200" dirty="0"/>
          </a:p>
        </p:txBody>
      </p:sp>
      <p:sp>
        <p:nvSpPr>
          <p:cNvPr id="16" name="Shape 12">
            <a:extLst>
              <a:ext uri="{FF2B5EF4-FFF2-40B4-BE49-F238E27FC236}">
                <a16:creationId xmlns:a16="http://schemas.microsoft.com/office/drawing/2014/main" id="{350F5258-D2CA-2B35-E7DA-30903D371808}"/>
              </a:ext>
            </a:extLst>
          </p:cNvPr>
          <p:cNvSpPr/>
          <p:nvPr/>
        </p:nvSpPr>
        <p:spPr>
          <a:xfrm>
            <a:off x="6510528" y="2532888"/>
            <a:ext cx="457200" cy="457200"/>
          </a:xfrm>
          <a:prstGeom prst="ellipse">
            <a:avLst/>
          </a:prstGeom>
          <a:solidFill>
            <a:srgbClr val="1B2A4A"/>
          </a:solidFill>
          <a:ln/>
        </p:spPr>
        <p:txBody>
          <a:bodyPr/>
          <a:lstStyle/>
          <a:p>
            <a:endParaRPr lang="fr-FR"/>
          </a:p>
        </p:txBody>
      </p:sp>
      <p:sp>
        <p:nvSpPr>
          <p:cNvPr id="18" name="Text 13">
            <a:extLst>
              <a:ext uri="{FF2B5EF4-FFF2-40B4-BE49-F238E27FC236}">
                <a16:creationId xmlns:a16="http://schemas.microsoft.com/office/drawing/2014/main" id="{6B8B6637-640B-F421-7712-E16569EFB3FC}"/>
              </a:ext>
            </a:extLst>
          </p:cNvPr>
          <p:cNvSpPr/>
          <p:nvPr/>
        </p:nvSpPr>
        <p:spPr>
          <a:xfrm>
            <a:off x="6510528" y="310896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Qualité</a:t>
            </a:r>
            <a:endParaRPr lang="en-US" sz="1200" dirty="0"/>
          </a:p>
        </p:txBody>
      </p:sp>
      <p:sp>
        <p:nvSpPr>
          <p:cNvPr id="22" name="Text 16">
            <a:extLst>
              <a:ext uri="{FF2B5EF4-FFF2-40B4-BE49-F238E27FC236}">
                <a16:creationId xmlns:a16="http://schemas.microsoft.com/office/drawing/2014/main" id="{AA71C770-3E3C-4AFF-FDBD-C7DDB0252C3A}"/>
              </a:ext>
            </a:extLst>
          </p:cNvPr>
          <p:cNvSpPr/>
          <p:nvPr/>
        </p:nvSpPr>
        <p:spPr>
          <a:xfrm>
            <a:off x="9390888" y="310896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Disponibilité</a:t>
            </a:r>
            <a:endParaRPr lang="en-US" sz="1200" dirty="0"/>
          </a:p>
        </p:txBody>
      </p:sp>
      <p:sp>
        <p:nvSpPr>
          <p:cNvPr id="26" name="Text 19">
            <a:extLst>
              <a:ext uri="{FF2B5EF4-FFF2-40B4-BE49-F238E27FC236}">
                <a16:creationId xmlns:a16="http://schemas.microsoft.com/office/drawing/2014/main" id="{FE13AF10-4824-2C14-B789-BF6EB42F87A0}"/>
              </a:ext>
            </a:extLst>
          </p:cNvPr>
          <p:cNvSpPr/>
          <p:nvPr/>
        </p:nvSpPr>
        <p:spPr>
          <a:xfrm>
            <a:off x="749808" y="457200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Sécurité</a:t>
            </a:r>
            <a:endParaRPr lang="en-US" sz="1200" dirty="0"/>
          </a:p>
        </p:txBody>
      </p:sp>
      <p:pic>
        <p:nvPicPr>
          <p:cNvPr id="29" name="Image 5" descr="preencoded.png">
            <a:extLst>
              <a:ext uri="{FF2B5EF4-FFF2-40B4-BE49-F238E27FC236}">
                <a16:creationId xmlns:a16="http://schemas.microsoft.com/office/drawing/2014/main" id="{BA6E11BD-E1B9-3BED-5BE2-ED185B638BAF}"/>
              </a:ext>
            </a:extLst>
          </p:cNvPr>
          <p:cNvPicPr>
            <a:picLocks noChangeAspect="1"/>
          </p:cNvPicPr>
          <p:nvPr/>
        </p:nvPicPr>
        <p:blipFill>
          <a:blip r:embed="rId4"/>
          <a:stretch>
            <a:fillRect/>
          </a:stretch>
        </p:blipFill>
        <p:spPr>
          <a:xfrm>
            <a:off x="3733038" y="4098798"/>
            <a:ext cx="251460" cy="251460"/>
          </a:xfrm>
          <a:prstGeom prst="rect">
            <a:avLst/>
          </a:prstGeom>
        </p:spPr>
      </p:pic>
      <p:sp>
        <p:nvSpPr>
          <p:cNvPr id="30" name="Text 22">
            <a:extLst>
              <a:ext uri="{FF2B5EF4-FFF2-40B4-BE49-F238E27FC236}">
                <a16:creationId xmlns:a16="http://schemas.microsoft.com/office/drawing/2014/main" id="{5E2B67C2-9741-1D91-15A0-02D7296846D5}"/>
              </a:ext>
            </a:extLst>
          </p:cNvPr>
          <p:cNvSpPr/>
          <p:nvPr/>
        </p:nvSpPr>
        <p:spPr>
          <a:xfrm>
            <a:off x="3630168" y="457200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Réduction des coûts</a:t>
            </a:r>
            <a:endParaRPr lang="en-US" sz="1200" dirty="0"/>
          </a:p>
        </p:txBody>
      </p:sp>
      <p:sp>
        <p:nvSpPr>
          <p:cNvPr id="32" name="Shape 24">
            <a:extLst>
              <a:ext uri="{FF2B5EF4-FFF2-40B4-BE49-F238E27FC236}">
                <a16:creationId xmlns:a16="http://schemas.microsoft.com/office/drawing/2014/main" id="{71DB0BC3-58F4-E305-82B4-8D89D6709292}"/>
              </a:ext>
            </a:extLst>
          </p:cNvPr>
          <p:cNvSpPr/>
          <p:nvPr/>
        </p:nvSpPr>
        <p:spPr>
          <a:xfrm>
            <a:off x="6510528" y="3995928"/>
            <a:ext cx="457200" cy="457200"/>
          </a:xfrm>
          <a:prstGeom prst="ellipse">
            <a:avLst/>
          </a:prstGeom>
          <a:solidFill>
            <a:srgbClr val="1B2A4A"/>
          </a:solidFill>
          <a:ln/>
        </p:spPr>
        <p:txBody>
          <a:bodyPr/>
          <a:lstStyle/>
          <a:p>
            <a:endParaRPr lang="fr-FR"/>
          </a:p>
        </p:txBody>
      </p:sp>
      <p:sp>
        <p:nvSpPr>
          <p:cNvPr id="34" name="Text 25">
            <a:extLst>
              <a:ext uri="{FF2B5EF4-FFF2-40B4-BE49-F238E27FC236}">
                <a16:creationId xmlns:a16="http://schemas.microsoft.com/office/drawing/2014/main" id="{37B698EE-8DEC-85FA-880E-BFB264752DE0}"/>
              </a:ext>
            </a:extLst>
          </p:cNvPr>
          <p:cNvSpPr/>
          <p:nvPr/>
        </p:nvSpPr>
        <p:spPr>
          <a:xfrm>
            <a:off x="6510528" y="457200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Maîtrise des risques</a:t>
            </a:r>
            <a:endParaRPr lang="en-US" sz="1200" dirty="0"/>
          </a:p>
        </p:txBody>
      </p:sp>
      <p:sp>
        <p:nvSpPr>
          <p:cNvPr id="38" name="Text 28">
            <a:extLst>
              <a:ext uri="{FF2B5EF4-FFF2-40B4-BE49-F238E27FC236}">
                <a16:creationId xmlns:a16="http://schemas.microsoft.com/office/drawing/2014/main" id="{6B2209D9-DEFC-E0A7-13B3-6867C221FDFF}"/>
              </a:ext>
            </a:extLst>
          </p:cNvPr>
          <p:cNvSpPr/>
          <p:nvPr/>
        </p:nvSpPr>
        <p:spPr>
          <a:xfrm>
            <a:off x="9390888" y="457200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Conformité</a:t>
            </a:r>
            <a:endParaRPr lang="en-US" sz="1200" dirty="0"/>
          </a:p>
        </p:txBody>
      </p:sp>
      <p:sp>
        <p:nvSpPr>
          <p:cNvPr id="42" name="Text 31">
            <a:extLst>
              <a:ext uri="{FF2B5EF4-FFF2-40B4-BE49-F238E27FC236}">
                <a16:creationId xmlns:a16="http://schemas.microsoft.com/office/drawing/2014/main" id="{F9CB80F8-D287-C3B6-5F5F-8C38514B93E3}"/>
              </a:ext>
            </a:extLst>
          </p:cNvPr>
          <p:cNvSpPr/>
          <p:nvPr/>
        </p:nvSpPr>
        <p:spPr>
          <a:xfrm>
            <a:off x="749808" y="603504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Innovation</a:t>
            </a:r>
            <a:endParaRPr lang="en-US" sz="1200" dirty="0"/>
          </a:p>
        </p:txBody>
      </p:sp>
      <p:pic>
        <p:nvPicPr>
          <p:cNvPr id="45" name="Image 9" descr="preencoded.png">
            <a:extLst>
              <a:ext uri="{FF2B5EF4-FFF2-40B4-BE49-F238E27FC236}">
                <a16:creationId xmlns:a16="http://schemas.microsoft.com/office/drawing/2014/main" id="{808ECCBA-0ADD-1EED-3CBE-C51C35E5F3FC}"/>
              </a:ext>
            </a:extLst>
          </p:cNvPr>
          <p:cNvPicPr>
            <a:picLocks noChangeAspect="1"/>
          </p:cNvPicPr>
          <p:nvPr/>
        </p:nvPicPr>
        <p:blipFill>
          <a:blip r:embed="rId5"/>
          <a:stretch>
            <a:fillRect/>
          </a:stretch>
        </p:blipFill>
        <p:spPr>
          <a:xfrm>
            <a:off x="3733038" y="5561838"/>
            <a:ext cx="251460" cy="251460"/>
          </a:xfrm>
          <a:prstGeom prst="rect">
            <a:avLst/>
          </a:prstGeom>
        </p:spPr>
      </p:pic>
      <p:sp>
        <p:nvSpPr>
          <p:cNvPr id="46" name="Text 34">
            <a:extLst>
              <a:ext uri="{FF2B5EF4-FFF2-40B4-BE49-F238E27FC236}">
                <a16:creationId xmlns:a16="http://schemas.microsoft.com/office/drawing/2014/main" id="{79BBE8AB-144C-E025-6ADE-6CEBE8DE5266}"/>
              </a:ext>
            </a:extLst>
          </p:cNvPr>
          <p:cNvSpPr/>
          <p:nvPr/>
        </p:nvSpPr>
        <p:spPr>
          <a:xfrm>
            <a:off x="3630168" y="603504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Collaboration</a:t>
            </a:r>
            <a:endParaRPr lang="en-US" sz="1200" dirty="0"/>
          </a:p>
        </p:txBody>
      </p:sp>
      <p:sp>
        <p:nvSpPr>
          <p:cNvPr id="48" name="Shape 36">
            <a:extLst>
              <a:ext uri="{FF2B5EF4-FFF2-40B4-BE49-F238E27FC236}">
                <a16:creationId xmlns:a16="http://schemas.microsoft.com/office/drawing/2014/main" id="{86AFD29F-369C-FC8D-C630-824669144D89}"/>
              </a:ext>
            </a:extLst>
          </p:cNvPr>
          <p:cNvSpPr/>
          <p:nvPr/>
        </p:nvSpPr>
        <p:spPr>
          <a:xfrm>
            <a:off x="6510528" y="5458968"/>
            <a:ext cx="457200" cy="457200"/>
          </a:xfrm>
          <a:prstGeom prst="ellipse">
            <a:avLst/>
          </a:prstGeom>
          <a:solidFill>
            <a:srgbClr val="1B2A4A"/>
          </a:solidFill>
          <a:ln/>
        </p:spPr>
        <p:txBody>
          <a:bodyPr/>
          <a:lstStyle/>
          <a:p>
            <a:endParaRPr lang="fr-FR"/>
          </a:p>
        </p:txBody>
      </p:sp>
      <p:sp>
        <p:nvSpPr>
          <p:cNvPr id="50" name="Text 37">
            <a:extLst>
              <a:ext uri="{FF2B5EF4-FFF2-40B4-BE49-F238E27FC236}">
                <a16:creationId xmlns:a16="http://schemas.microsoft.com/office/drawing/2014/main" id="{BCA242BC-0F9E-4287-AA32-5D20224F3902}"/>
              </a:ext>
            </a:extLst>
          </p:cNvPr>
          <p:cNvSpPr/>
          <p:nvPr/>
        </p:nvSpPr>
        <p:spPr>
          <a:xfrm>
            <a:off x="6510528" y="603504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Transformation digitale</a:t>
            </a:r>
            <a:endParaRPr lang="en-US" sz="1200" dirty="0"/>
          </a:p>
        </p:txBody>
      </p:sp>
      <p:sp>
        <p:nvSpPr>
          <p:cNvPr id="54" name="Text 40">
            <a:extLst>
              <a:ext uri="{FF2B5EF4-FFF2-40B4-BE49-F238E27FC236}">
                <a16:creationId xmlns:a16="http://schemas.microsoft.com/office/drawing/2014/main" id="{CC091A34-F5FF-EF52-33FC-282B59CF00BE}"/>
              </a:ext>
            </a:extLst>
          </p:cNvPr>
          <p:cNvSpPr/>
          <p:nvPr/>
        </p:nvSpPr>
        <p:spPr>
          <a:xfrm>
            <a:off x="9390888" y="6035040"/>
            <a:ext cx="2331720" cy="457200"/>
          </a:xfrm>
          <a:prstGeom prst="rect">
            <a:avLst/>
          </a:prstGeom>
          <a:noFill/>
          <a:ln/>
        </p:spPr>
        <p:txBody>
          <a:bodyPr wrap="square" lIns="0" tIns="0" rIns="0" bIns="0" rtlCol="0" anchor="t"/>
          <a:lstStyle/>
          <a:p>
            <a:pPr marL="0" indent="0">
              <a:buNone/>
            </a:pPr>
            <a:r>
              <a:rPr lang="en-US" sz="1200" b="1" dirty="0">
                <a:solidFill>
                  <a:srgbClr val="1B2A4A"/>
                </a:solidFill>
                <a:latin typeface="Calibri" pitchFamily="34" charset="0"/>
                <a:ea typeface="Calibri" pitchFamily="34" charset="-122"/>
                <a:cs typeface="Calibri" pitchFamily="34" charset="-120"/>
              </a:rPr>
              <a:t>Performance globale</a:t>
            </a:r>
            <a:endParaRPr lang="en-US" sz="1200" dirty="0"/>
          </a:p>
        </p:txBody>
      </p:sp>
      <p:pic>
        <p:nvPicPr>
          <p:cNvPr id="6" name="Image 5">
            <a:extLst>
              <a:ext uri="{FF2B5EF4-FFF2-40B4-BE49-F238E27FC236}">
                <a16:creationId xmlns:a16="http://schemas.microsoft.com/office/drawing/2014/main" id="{A5856EC2-A383-DD3D-AACB-6C2490CFCC65}"/>
              </a:ext>
            </a:extLst>
          </p:cNvPr>
          <p:cNvPicPr>
            <a:picLocks noChangeAspect="1"/>
          </p:cNvPicPr>
          <p:nvPr/>
        </p:nvPicPr>
        <p:blipFill>
          <a:blip r:embed="rId6"/>
          <a:stretch>
            <a:fillRect/>
          </a:stretch>
        </p:blipFill>
        <p:spPr>
          <a:xfrm>
            <a:off x="4457884" y="1429262"/>
            <a:ext cx="7734116" cy="5383018"/>
          </a:xfrm>
          <a:prstGeom prst="rect">
            <a:avLst/>
          </a:prstGeom>
        </p:spPr>
      </p:pic>
      <p:grpSp>
        <p:nvGrpSpPr>
          <p:cNvPr id="7" name="Groupe 6">
            <a:extLst>
              <a:ext uri="{FF2B5EF4-FFF2-40B4-BE49-F238E27FC236}">
                <a16:creationId xmlns:a16="http://schemas.microsoft.com/office/drawing/2014/main" id="{2E4CED82-7375-B7EE-9988-F235815703FB}"/>
              </a:ext>
            </a:extLst>
          </p:cNvPr>
          <p:cNvGrpSpPr/>
          <p:nvPr/>
        </p:nvGrpSpPr>
        <p:grpSpPr>
          <a:xfrm>
            <a:off x="2155678" y="576104"/>
            <a:ext cx="761133" cy="520653"/>
            <a:chOff x="3145624" y="2486013"/>
            <a:chExt cx="831184" cy="520653"/>
          </a:xfrm>
          <a:solidFill>
            <a:srgbClr val="AF2194"/>
          </a:solidFill>
        </p:grpSpPr>
        <p:sp>
          <p:nvSpPr>
            <p:cNvPr id="8" name="Ellipse 7">
              <a:extLst>
                <a:ext uri="{FF2B5EF4-FFF2-40B4-BE49-F238E27FC236}">
                  <a16:creationId xmlns:a16="http://schemas.microsoft.com/office/drawing/2014/main" id="{2A3352AF-0C19-4D1E-6559-4FFCD72C2459}"/>
                </a:ext>
              </a:extLst>
            </p:cNvPr>
            <p:cNvSpPr/>
            <p:nvPr/>
          </p:nvSpPr>
          <p:spPr>
            <a:xfrm>
              <a:off x="3145624" y="2500160"/>
              <a:ext cx="501965" cy="506506"/>
            </a:xfrm>
            <a:prstGeom prst="ellipse">
              <a:avLst/>
            </a:prstGeom>
            <a:grpFill/>
            <a:ln>
              <a:solidFill>
                <a:srgbClr val="FF000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500" dirty="0">
                  <a:solidFill>
                    <a:schemeClr val="bg1"/>
                  </a:solidFill>
                  <a:latin typeface="Verdana" panose="020B0604030504040204" pitchFamily="34" charset="0"/>
                  <a:ea typeface="Verdana" panose="020B0604030504040204" pitchFamily="34" charset="0"/>
                </a:rPr>
                <a:t>6</a:t>
              </a:r>
              <a:endParaRPr lang="en-US" sz="1500" dirty="0">
                <a:solidFill>
                  <a:schemeClr val="bg1"/>
                </a:solidFill>
                <a:latin typeface="Verdana" panose="020B0604030504040204" pitchFamily="34" charset="0"/>
                <a:ea typeface="Verdana" panose="020B0604030504040204" pitchFamily="34" charset="0"/>
              </a:endParaRPr>
            </a:p>
          </p:txBody>
        </p:sp>
        <p:sp>
          <p:nvSpPr>
            <p:cNvPr id="9" name="Flèche : chevron 8">
              <a:extLst>
                <a:ext uri="{FF2B5EF4-FFF2-40B4-BE49-F238E27FC236}">
                  <a16:creationId xmlns:a16="http://schemas.microsoft.com/office/drawing/2014/main" id="{EA2513D3-07DF-73FF-0C07-5C4D38BC94E1}"/>
                </a:ext>
              </a:extLst>
            </p:cNvPr>
            <p:cNvSpPr/>
            <p:nvPr/>
          </p:nvSpPr>
          <p:spPr>
            <a:xfrm>
              <a:off x="3488867" y="2486013"/>
              <a:ext cx="487941" cy="484632"/>
            </a:xfrm>
            <a:prstGeom prst="chevron">
              <a:avLst/>
            </a:prstGeom>
            <a:grp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latin typeface="Verdana" panose="020B0604030504040204" pitchFamily="34" charset="0"/>
                <a:ea typeface="Verdana" panose="020B0604030504040204" pitchFamily="34" charset="0"/>
              </a:endParaRPr>
            </a:p>
          </p:txBody>
        </p:sp>
      </p:grpSp>
      <p:sp>
        <p:nvSpPr>
          <p:cNvPr id="11" name="ZoneTexte 10">
            <a:extLst>
              <a:ext uri="{FF2B5EF4-FFF2-40B4-BE49-F238E27FC236}">
                <a16:creationId xmlns:a16="http://schemas.microsoft.com/office/drawing/2014/main" id="{1EA06BD5-80D8-017C-AF59-BE43F1BB6F94}"/>
              </a:ext>
            </a:extLst>
          </p:cNvPr>
          <p:cNvSpPr txBox="1"/>
          <p:nvPr/>
        </p:nvSpPr>
        <p:spPr>
          <a:xfrm>
            <a:off x="0" y="3561249"/>
            <a:ext cx="4457884" cy="1015663"/>
          </a:xfrm>
          <a:prstGeom prst="rect">
            <a:avLst/>
          </a:prstGeom>
          <a:solidFill>
            <a:schemeClr val="bg1"/>
          </a:solidFill>
        </p:spPr>
        <p:txBody>
          <a:bodyPr wrap="square" rtlCol="0">
            <a:spAutoFit/>
          </a:bodyPr>
          <a:lstStyle/>
          <a:p>
            <a:pPr algn="just"/>
            <a:r>
              <a:rPr lang="fr-CM" sz="2000" dirty="0">
                <a:latin typeface="Verdena"/>
              </a:rPr>
              <a:t>Les ressources doivent être affectées selon la valeur créée et non selon l'ordre chronologique des demandes.</a:t>
            </a:r>
            <a:endParaRPr lang="fr-FR" sz="2000" dirty="0">
              <a:latin typeface="Verdena"/>
            </a:endParaRPr>
          </a:p>
        </p:txBody>
      </p:sp>
      <p:sp>
        <p:nvSpPr>
          <p:cNvPr id="15" name="ZoneTexte 14">
            <a:extLst>
              <a:ext uri="{FF2B5EF4-FFF2-40B4-BE49-F238E27FC236}">
                <a16:creationId xmlns:a16="http://schemas.microsoft.com/office/drawing/2014/main" id="{AE1D4CDE-1815-E566-2665-837DAC2BAE94}"/>
              </a:ext>
            </a:extLst>
          </p:cNvPr>
          <p:cNvSpPr txBox="1"/>
          <p:nvPr/>
        </p:nvSpPr>
        <p:spPr>
          <a:xfrm>
            <a:off x="2916811" y="579763"/>
            <a:ext cx="8101834" cy="523220"/>
          </a:xfrm>
          <a:prstGeom prst="rect">
            <a:avLst/>
          </a:prstGeom>
          <a:solidFill>
            <a:srgbClr val="C88800"/>
          </a:solidFill>
        </p:spPr>
        <p:txBody>
          <a:bodyPr wrap="square">
            <a:spAutoFit/>
          </a:bodyPr>
          <a:lstStyle/>
          <a:p>
            <a:pPr marL="0" indent="0" algn="ctr">
              <a:buNone/>
            </a:pPr>
            <a:r>
              <a:rPr lang="en-US" sz="2800" dirty="0">
                <a:solidFill>
                  <a:schemeClr val="bg1"/>
                </a:solidFill>
                <a:latin typeface="Verdena"/>
              </a:rPr>
              <a:t>SUPPLIER MANAGEMENT </a:t>
            </a:r>
          </a:p>
        </p:txBody>
      </p:sp>
    </p:spTree>
    <p:extLst>
      <p:ext uri="{BB962C8B-B14F-4D97-AF65-F5344CB8AC3E}">
        <p14:creationId xmlns:p14="http://schemas.microsoft.com/office/powerpoint/2010/main" val="40712824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73">
    <p:bg>
      <p:bgPr>
        <a:solidFill>
          <a:srgbClr val="1B2A4A"/>
        </a:solidFill>
        <a:effectLst/>
      </p:bgPr>
    </p:bg>
    <p:spTree>
      <p:nvGrpSpPr>
        <p:cNvPr id="1" name=""/>
        <p:cNvGrpSpPr/>
        <p:nvPr/>
      </p:nvGrpSpPr>
      <p:grpSpPr>
        <a:xfrm>
          <a:off x="0" y="0"/>
          <a:ext cx="0" cy="0"/>
          <a:chOff x="0" y="0"/>
          <a:chExt cx="0" cy="0"/>
        </a:xfrm>
      </p:grpSpPr>
      <p:sp>
        <p:nvSpPr>
          <p:cNvPr id="4" name="Text 2"/>
          <p:cNvSpPr/>
          <p:nvPr/>
        </p:nvSpPr>
        <p:spPr>
          <a:xfrm>
            <a:off x="777240" y="2834640"/>
            <a:ext cx="10515600" cy="1097280"/>
          </a:xfrm>
          <a:prstGeom prst="rect">
            <a:avLst/>
          </a:prstGeom>
          <a:noFill/>
          <a:ln/>
        </p:spPr>
        <p:txBody>
          <a:bodyPr wrap="square" lIns="0" tIns="0" rIns="0" bIns="0" rtlCol="0" anchor="ctr"/>
          <a:lstStyle/>
          <a:p>
            <a:pPr marL="0" indent="0">
              <a:buNone/>
            </a:pPr>
            <a:endParaRPr lang="en-US" sz="4600" dirty="0"/>
          </a:p>
        </p:txBody>
      </p:sp>
      <p:sp>
        <p:nvSpPr>
          <p:cNvPr id="7" name="ZoneTexte 6">
            <a:extLst>
              <a:ext uri="{FF2B5EF4-FFF2-40B4-BE49-F238E27FC236}">
                <a16:creationId xmlns:a16="http://schemas.microsoft.com/office/drawing/2014/main" id="{0D3FEFD1-9DF0-C8CD-0071-6449D3B1871C}"/>
              </a:ext>
            </a:extLst>
          </p:cNvPr>
          <p:cNvSpPr txBox="1"/>
          <p:nvPr/>
        </p:nvSpPr>
        <p:spPr>
          <a:xfrm>
            <a:off x="119063" y="1414730"/>
            <a:ext cx="11953874" cy="4893647"/>
          </a:xfrm>
          <a:prstGeom prst="rect">
            <a:avLst/>
          </a:prstGeom>
          <a:noFill/>
          <a:ln w="19050">
            <a:solidFill>
              <a:schemeClr val="accent2"/>
            </a:solidFill>
          </a:ln>
        </p:spPr>
        <p:txBody>
          <a:bodyPr wrap="square">
            <a:spAutoFit/>
          </a:bodyPr>
          <a:lstStyle/>
          <a:p>
            <a:pPr algn="just"/>
            <a:r>
              <a:rPr lang="fr-CM" sz="2000" dirty="0">
                <a:solidFill>
                  <a:schemeClr val="bg1"/>
                </a:solidFill>
                <a:latin typeface="Verdena"/>
              </a:rPr>
              <a:t>                     </a:t>
            </a:r>
            <a:r>
              <a:rPr lang="fr-CM" sz="2400" dirty="0">
                <a:solidFill>
                  <a:schemeClr val="bg1"/>
                </a:solidFill>
                <a:latin typeface="Verdena"/>
              </a:rPr>
              <a:t>La transformation numérique ne se résume ni à l'acquisition de nouvelles technologies ni à l'automatisation des processus. La véritable performance naît de la capacité d'une organisation à transformer ces technologies en valeur opérationnelle au service de sa mission et de ses utilisateurs. ITIL nous enseigne que la gouvernance, les processus, les pratiques et l'amélioration continue doivent rester orientés vers un objectif unique : répondre efficacement aux besoins réels des bénéficiaires du service. Dans un environnement marqué par l'essor de l'intelligence artificielle et de l'automatisation, la technologie doit demeurer un levier d'aide à la décision et non un substitut à l'humain. Les organisations les plus performantes seront celles qui sauront conjuguer innovation, collaboration et création de valeur tout en maintenant l'homme au cœur de leur écosystème numérique. </a:t>
            </a:r>
            <a:r>
              <a:rPr lang="fr-CM" sz="2400" b="1" dirty="0">
                <a:solidFill>
                  <a:schemeClr val="bg1"/>
                </a:solidFill>
                <a:latin typeface="Verdena"/>
              </a:rPr>
              <a:t>La question qui se pose désormais est la suivante : comment préserver durablement la place de l'humain dans des organisations où les décisions seront de plus en plus assistées, voire produites, par l'intelligence artificielle ?</a:t>
            </a:r>
            <a:endParaRPr lang="fr-FR" sz="2400" dirty="0">
              <a:solidFill>
                <a:schemeClr val="bg1"/>
              </a:solidFill>
              <a:latin typeface="Verdena"/>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2766</TotalTime>
  <Words>5231</Words>
  <Application>Microsoft Office PowerPoint</Application>
  <PresentationFormat>Grand écran</PresentationFormat>
  <Paragraphs>446</Paragraphs>
  <Slides>31</Slides>
  <Notes>31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31</vt:i4>
      </vt:variant>
    </vt:vector>
  </HeadingPairs>
  <TitlesOfParts>
    <vt:vector size="38" baseType="lpstr">
      <vt:lpstr>Arial</vt:lpstr>
      <vt:lpstr>Calibri</vt:lpstr>
      <vt:lpstr>Cambria</vt:lpstr>
      <vt:lpstr>Verdana</vt:lpstr>
      <vt:lpstr>Verdena</vt:lpstr>
      <vt:lpstr>Wingdings</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ITIL 4 — De la gestion des services IT à la création de valeur stratégique</dc:title>
  <dc:subject>PptxGenJS Presentation</dc:subject>
  <dc:creator>LEBONFAX CERTIFICATIONS</dc:creator>
  <cp:lastModifiedBy>Olive.LAMBO</cp:lastModifiedBy>
  <cp:revision>52</cp:revision>
  <dcterms:created xsi:type="dcterms:W3CDTF">2026-06-28T22:02:15Z</dcterms:created>
  <dcterms:modified xsi:type="dcterms:W3CDTF">2026-07-08T12:14:30Z</dcterms:modified>
</cp:coreProperties>
</file>